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6"/>
  </p:notesMasterIdLst>
  <p:sldIdLst>
    <p:sldId id="259" r:id="rId2"/>
    <p:sldId id="296" r:id="rId3"/>
    <p:sldId id="463" r:id="rId4"/>
    <p:sldId id="517" r:id="rId5"/>
    <p:sldId id="464" r:id="rId6"/>
    <p:sldId id="470" r:id="rId7"/>
    <p:sldId id="466" r:id="rId8"/>
    <p:sldId id="467" r:id="rId9"/>
    <p:sldId id="469" r:id="rId10"/>
    <p:sldId id="471" r:id="rId11"/>
    <p:sldId id="472" r:id="rId12"/>
    <p:sldId id="465" r:id="rId13"/>
    <p:sldId id="475" r:id="rId14"/>
    <p:sldId id="473" r:id="rId15"/>
    <p:sldId id="522" r:id="rId16"/>
    <p:sldId id="565" r:id="rId17"/>
    <p:sldId id="474" r:id="rId18"/>
    <p:sldId id="477" r:id="rId19"/>
    <p:sldId id="480" r:id="rId20"/>
    <p:sldId id="479" r:id="rId21"/>
    <p:sldId id="481" r:id="rId22"/>
    <p:sldId id="482" r:id="rId23"/>
    <p:sldId id="320" r:id="rId24"/>
    <p:sldId id="484" r:id="rId25"/>
    <p:sldId id="483" r:id="rId26"/>
    <p:sldId id="566" r:id="rId27"/>
    <p:sldId id="487" r:id="rId28"/>
    <p:sldId id="486" r:id="rId29"/>
    <p:sldId id="485" r:id="rId30"/>
    <p:sldId id="478" r:id="rId31"/>
    <p:sldId id="491" r:id="rId32"/>
    <p:sldId id="492" r:id="rId33"/>
    <p:sldId id="568" r:id="rId34"/>
    <p:sldId id="494" r:id="rId35"/>
    <p:sldId id="493" r:id="rId36"/>
    <p:sldId id="495" r:id="rId37"/>
    <p:sldId id="497" r:id="rId38"/>
    <p:sldId id="500" r:id="rId39"/>
    <p:sldId id="499" r:id="rId40"/>
    <p:sldId id="501" r:id="rId41"/>
    <p:sldId id="504" r:id="rId42"/>
    <p:sldId id="518" r:id="rId43"/>
    <p:sldId id="457" r:id="rId44"/>
    <p:sldId id="515" r:id="rId45"/>
    <p:sldId id="512" r:id="rId46"/>
    <p:sldId id="513" r:id="rId47"/>
    <p:sldId id="516" r:id="rId48"/>
    <p:sldId id="509" r:id="rId49"/>
    <p:sldId id="519" r:id="rId50"/>
    <p:sldId id="440" r:id="rId51"/>
    <p:sldId id="317" r:id="rId52"/>
    <p:sldId id="332" r:id="rId53"/>
    <p:sldId id="488" r:id="rId54"/>
    <p:sldId id="496" r:id="rId55"/>
  </p:sldIdLst>
  <p:sldSz cx="12192000" cy="6858000"/>
  <p:notesSz cx="6858000" cy="9144000"/>
  <p:defaultTex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0CAF96C-3A3A-4667-836E-5D2043E55A0D}" v="89" dt="2020-02-17T16:29:36.671"/>
    <p1510:client id="{328F8323-A8B4-4BB5-8B29-141FF986EA24}" v="11" dt="2020-04-06T19:56:50.842"/>
    <p1510:client id="{58D05219-7C7B-4B91-A7AF-DC0AF21441D4}" v="8" dt="2020-03-15T18:19:04.037"/>
    <p1510:client id="{62FC7D01-7DC2-4ECC-8EE4-941CF425DBEE}" v="272" dt="2020-04-04T01:47:57.654"/>
    <p1510:client id="{7B93843C-DFF4-4B6D-9934-AB8C4C568E2D}" v="86" dt="2020-03-14T00:29:41.866"/>
    <p1510:client id="{B7CA8C48-7DAD-40D1-BA98-01463637147D}" v="67" dt="2020-03-14T21:04:21.668"/>
    <p1510:client id="{BAE3137E-5ED2-488F-90AA-67C3B75162E2}" v="4" dt="2020-04-06T18:41:56.77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527" autoAdjust="0"/>
    <p:restoredTop sz="89831" autoAdjust="0"/>
  </p:normalViewPr>
  <p:slideViewPr>
    <p:cSldViewPr snapToGrid="0">
      <p:cViewPr varScale="1">
        <p:scale>
          <a:sx n="99" d="100"/>
          <a:sy n="99" d="100"/>
        </p:scale>
        <p:origin x="1344"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61" Type="http://schemas.microsoft.com/office/2016/11/relationships/changesInfo" Target="changesInfos/changesInfo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elipe Augusto Pereira de Figueiredo" userId="e1771b70d906f94b" providerId="Windows Live" clId="Web-{B7CA8C48-7DAD-40D1-BA98-01463637147D}"/>
    <pc:docChg chg="modSld">
      <pc:chgData name="Felipe Augusto Pereira de Figueiredo" userId="e1771b70d906f94b" providerId="Windows Live" clId="Web-{B7CA8C48-7DAD-40D1-BA98-01463637147D}" dt="2020-03-14T21:04:21.668" v="66" actId="20577"/>
      <pc:docMkLst>
        <pc:docMk/>
      </pc:docMkLst>
      <pc:sldChg chg="modSp">
        <pc:chgData name="Felipe Augusto Pereira de Figueiredo" userId="e1771b70d906f94b" providerId="Windows Live" clId="Web-{B7CA8C48-7DAD-40D1-BA98-01463637147D}" dt="2020-03-14T21:04:21.668" v="65" actId="20577"/>
        <pc:sldMkLst>
          <pc:docMk/>
          <pc:sldMk cId="63867976" sldId="310"/>
        </pc:sldMkLst>
        <pc:spChg chg="mod">
          <ac:chgData name="Felipe Augusto Pereira de Figueiredo" userId="e1771b70d906f94b" providerId="Windows Live" clId="Web-{B7CA8C48-7DAD-40D1-BA98-01463637147D}" dt="2020-03-14T21:04:21.668" v="65" actId="20577"/>
          <ac:spMkLst>
            <pc:docMk/>
            <pc:sldMk cId="63867976" sldId="310"/>
            <ac:spMk id="3" creationId="{00000000-0000-0000-0000-000000000000}"/>
          </ac:spMkLst>
        </pc:spChg>
      </pc:sldChg>
    </pc:docChg>
  </pc:docChgLst>
  <pc:docChgLst>
    <pc:chgData name="Felipe Augusto Pereira de Figueiredo" userId="e1771b70d906f94b" providerId="Windows Live" clId="Web-{BAE3137E-5ED2-488F-90AA-67C3B75162E2}"/>
    <pc:docChg chg="delSld">
      <pc:chgData name="Felipe Augusto Pereira de Figueiredo" userId="e1771b70d906f94b" providerId="Windows Live" clId="Web-{BAE3137E-5ED2-488F-90AA-67C3B75162E2}" dt="2020-04-06T18:41:56.776" v="3"/>
      <pc:docMkLst>
        <pc:docMk/>
      </pc:docMkLst>
      <pc:sldChg chg="del">
        <pc:chgData name="Felipe Augusto Pereira de Figueiredo" userId="e1771b70d906f94b" providerId="Windows Live" clId="Web-{BAE3137E-5ED2-488F-90AA-67C3B75162E2}" dt="2020-04-06T18:41:36.120" v="0"/>
        <pc:sldMkLst>
          <pc:docMk/>
          <pc:sldMk cId="2987778591" sldId="361"/>
        </pc:sldMkLst>
      </pc:sldChg>
      <pc:sldChg chg="del">
        <pc:chgData name="Felipe Augusto Pereira de Figueiredo" userId="e1771b70d906f94b" providerId="Windows Live" clId="Web-{BAE3137E-5ED2-488F-90AA-67C3B75162E2}" dt="2020-04-06T18:41:56.698" v="2"/>
        <pc:sldMkLst>
          <pc:docMk/>
          <pc:sldMk cId="1383714521" sldId="385"/>
        </pc:sldMkLst>
      </pc:sldChg>
      <pc:sldChg chg="del">
        <pc:chgData name="Felipe Augusto Pereira de Figueiredo" userId="e1771b70d906f94b" providerId="Windows Live" clId="Web-{BAE3137E-5ED2-488F-90AA-67C3B75162E2}" dt="2020-04-06T18:41:56.776" v="3"/>
        <pc:sldMkLst>
          <pc:docMk/>
          <pc:sldMk cId="1326828379" sldId="386"/>
        </pc:sldMkLst>
      </pc:sldChg>
      <pc:sldChg chg="del">
        <pc:chgData name="Felipe Augusto Pereira de Figueiredo" userId="e1771b70d906f94b" providerId="Windows Live" clId="Web-{BAE3137E-5ED2-488F-90AA-67C3B75162E2}" dt="2020-04-06T18:41:48.901" v="1"/>
        <pc:sldMkLst>
          <pc:docMk/>
          <pc:sldMk cId="2260281898" sldId="387"/>
        </pc:sldMkLst>
      </pc:sldChg>
    </pc:docChg>
  </pc:docChgLst>
  <pc:docChgLst>
    <pc:chgData name="Felipe Augusto Pereira de Figueiredo" userId="e1771b70d906f94b" providerId="Windows Live" clId="Web-{20CAF96C-3A3A-4667-836E-5D2043E55A0D}"/>
    <pc:docChg chg="addSld modSld">
      <pc:chgData name="Felipe Augusto Pereira de Figueiredo" userId="e1771b70d906f94b" providerId="Windows Live" clId="Web-{20CAF96C-3A3A-4667-836E-5D2043E55A0D}" dt="2020-02-17T16:29:36.671" v="85"/>
      <pc:docMkLst>
        <pc:docMk/>
      </pc:docMkLst>
      <pc:sldChg chg="delSp modSp">
        <pc:chgData name="Felipe Augusto Pereira de Figueiredo" userId="e1771b70d906f94b" providerId="Windows Live" clId="Web-{20CAF96C-3A3A-4667-836E-5D2043E55A0D}" dt="2020-02-17T16:28:56.981" v="84"/>
        <pc:sldMkLst>
          <pc:docMk/>
          <pc:sldMk cId="2105159769" sldId="256"/>
        </pc:sldMkLst>
        <pc:spChg chg="mod">
          <ac:chgData name="Felipe Augusto Pereira de Figueiredo" userId="e1771b70d906f94b" providerId="Windows Live" clId="Web-{20CAF96C-3A3A-4667-836E-5D2043E55A0D}" dt="2020-02-17T16:28:51.715" v="81" actId="20577"/>
          <ac:spMkLst>
            <pc:docMk/>
            <pc:sldMk cId="2105159769" sldId="256"/>
            <ac:spMk id="2" creationId="{00000000-0000-0000-0000-000000000000}"/>
          </ac:spMkLst>
        </pc:spChg>
        <pc:spChg chg="del mod">
          <ac:chgData name="Felipe Augusto Pereira de Figueiredo" userId="e1771b70d906f94b" providerId="Windows Live" clId="Web-{20CAF96C-3A3A-4667-836E-5D2043E55A0D}" dt="2020-02-17T16:28:56.981" v="84"/>
          <ac:spMkLst>
            <pc:docMk/>
            <pc:sldMk cId="2105159769" sldId="256"/>
            <ac:spMk id="3" creationId="{00000000-0000-0000-0000-000000000000}"/>
          </ac:spMkLst>
        </pc:spChg>
      </pc:sldChg>
      <pc:sldChg chg="new">
        <pc:chgData name="Felipe Augusto Pereira de Figueiredo" userId="e1771b70d906f94b" providerId="Windows Live" clId="Web-{20CAF96C-3A3A-4667-836E-5D2043E55A0D}" dt="2020-02-17T16:29:36.671" v="85"/>
        <pc:sldMkLst>
          <pc:docMk/>
          <pc:sldMk cId="2437199265" sldId="257"/>
        </pc:sldMkLst>
      </pc:sldChg>
    </pc:docChg>
  </pc:docChgLst>
  <pc:docChgLst>
    <pc:chgData name="Felipe Augusto Pereira de Figueiredo" userId="e1771b70d906f94b" providerId="Windows Live" clId="Web-{08E38356-0DC9-4DD7-A6CF-E66A8B5B2F0A}"/>
    <pc:docChg chg="modSld">
      <pc:chgData name="Felipe Augusto Pereira de Figueiredo" userId="e1771b70d906f94b" providerId="Windows Live" clId="Web-{08E38356-0DC9-4DD7-A6CF-E66A8B5B2F0A}" dt="2020-03-18T17:39:02.661" v="87"/>
      <pc:docMkLst>
        <pc:docMk/>
      </pc:docMkLst>
      <pc:sldChg chg="modNotes">
        <pc:chgData name="Felipe Augusto Pereira de Figueiredo" userId="e1771b70d906f94b" providerId="Windows Live" clId="Web-{08E38356-0DC9-4DD7-A6CF-E66A8B5B2F0A}" dt="2020-03-18T17:39:02.661" v="87"/>
        <pc:sldMkLst>
          <pc:docMk/>
          <pc:sldMk cId="1706263506" sldId="312"/>
        </pc:sldMkLst>
      </pc:sldChg>
    </pc:docChg>
  </pc:docChgLst>
  <pc:docChgLst>
    <pc:chgData name="Felipe Augusto Pereira de Figueiredo" userId="e1771b70d906f94b" providerId="Windows Live" clId="Web-{7B93843C-DFF4-4B6D-9934-AB8C4C568E2D}"/>
    <pc:docChg chg="modSld">
      <pc:chgData name="Felipe Augusto Pereira de Figueiredo" userId="e1771b70d906f94b" providerId="Windows Live" clId="Web-{7B93843C-DFF4-4B6D-9934-AB8C4C568E2D}" dt="2020-03-14T00:29:41.866" v="84" actId="20577"/>
      <pc:docMkLst>
        <pc:docMk/>
      </pc:docMkLst>
      <pc:sldChg chg="modSp">
        <pc:chgData name="Felipe Augusto Pereira de Figueiredo" userId="e1771b70d906f94b" providerId="Windows Live" clId="Web-{7B93843C-DFF4-4B6D-9934-AB8C4C568E2D}" dt="2020-03-14T00:29:41.866" v="83" actId="20577"/>
        <pc:sldMkLst>
          <pc:docMk/>
          <pc:sldMk cId="63867976" sldId="310"/>
        </pc:sldMkLst>
        <pc:spChg chg="mod">
          <ac:chgData name="Felipe Augusto Pereira de Figueiredo" userId="e1771b70d906f94b" providerId="Windows Live" clId="Web-{7B93843C-DFF4-4B6D-9934-AB8C4C568E2D}" dt="2020-03-14T00:29:41.866" v="83" actId="20577"/>
          <ac:spMkLst>
            <pc:docMk/>
            <pc:sldMk cId="63867976" sldId="310"/>
            <ac:spMk id="2" creationId="{00000000-0000-0000-0000-000000000000}"/>
          </ac:spMkLst>
        </pc:spChg>
        <pc:spChg chg="mod">
          <ac:chgData name="Felipe Augusto Pereira de Figueiredo" userId="e1771b70d906f94b" providerId="Windows Live" clId="Web-{7B93843C-DFF4-4B6D-9934-AB8C4C568E2D}" dt="2020-03-14T00:29:05.036" v="71" actId="20577"/>
          <ac:spMkLst>
            <pc:docMk/>
            <pc:sldMk cId="63867976" sldId="310"/>
            <ac:spMk id="3" creationId="{00000000-0000-0000-0000-000000000000}"/>
          </ac:spMkLst>
        </pc:spChg>
      </pc:sldChg>
    </pc:docChg>
  </pc:docChgLst>
  <pc:docChgLst>
    <pc:chgData name="Felipe Augusto Pereira de Figueiredo" userId="e1771b70d906f94b" providerId="Windows Live" clId="Web-{62FC7D01-7DC2-4ECC-8EE4-941CF425DBEE}"/>
    <pc:docChg chg="addSld delSld modSld">
      <pc:chgData name="Felipe Augusto Pereira de Figueiredo" userId="e1771b70d906f94b" providerId="Windows Live" clId="Web-{62FC7D01-7DC2-4ECC-8EE4-941CF425DBEE}" dt="2020-04-04T01:47:57.654" v="273" actId="1076"/>
      <pc:docMkLst>
        <pc:docMk/>
      </pc:docMkLst>
      <pc:sldChg chg="del">
        <pc:chgData name="Felipe Augusto Pereira de Figueiredo" userId="e1771b70d906f94b" providerId="Windows Live" clId="Web-{62FC7D01-7DC2-4ECC-8EE4-941CF425DBEE}" dt="2020-04-04T01:13:21.236" v="1"/>
        <pc:sldMkLst>
          <pc:docMk/>
          <pc:sldMk cId="883606865" sldId="300"/>
        </pc:sldMkLst>
      </pc:sldChg>
      <pc:sldChg chg="addSp modSp">
        <pc:chgData name="Felipe Augusto Pereira de Figueiredo" userId="e1771b70d906f94b" providerId="Windows Live" clId="Web-{62FC7D01-7DC2-4ECC-8EE4-941CF425DBEE}" dt="2020-04-04T01:47:57.654" v="273" actId="1076"/>
        <pc:sldMkLst>
          <pc:docMk/>
          <pc:sldMk cId="1037579582" sldId="332"/>
        </pc:sldMkLst>
        <pc:picChg chg="add mod">
          <ac:chgData name="Felipe Augusto Pereira de Figueiredo" userId="e1771b70d906f94b" providerId="Windows Live" clId="Web-{62FC7D01-7DC2-4ECC-8EE4-941CF425DBEE}" dt="2020-04-04T01:47:57.654" v="273" actId="1076"/>
          <ac:picMkLst>
            <pc:docMk/>
            <pc:sldMk cId="1037579582" sldId="332"/>
            <ac:picMk id="3" creationId="{2A0DF154-7178-4F01-A59C-CD7D1EB3AD92}"/>
          </ac:picMkLst>
        </pc:picChg>
      </pc:sldChg>
      <pc:sldChg chg="modSp">
        <pc:chgData name="Felipe Augusto Pereira de Figueiredo" userId="e1771b70d906f94b" providerId="Windows Live" clId="Web-{62FC7D01-7DC2-4ECC-8EE4-941CF425DBEE}" dt="2020-04-04T01:25:24.877" v="195" actId="20577"/>
        <pc:sldMkLst>
          <pc:docMk/>
          <pc:sldMk cId="2987778591" sldId="361"/>
        </pc:sldMkLst>
        <pc:spChg chg="mod">
          <ac:chgData name="Felipe Augusto Pereira de Figueiredo" userId="e1771b70d906f94b" providerId="Windows Live" clId="Web-{62FC7D01-7DC2-4ECC-8EE4-941CF425DBEE}" dt="2020-04-04T01:25:24.877" v="195" actId="20577"/>
          <ac:spMkLst>
            <pc:docMk/>
            <pc:sldMk cId="2987778591" sldId="361"/>
            <ac:spMk id="3" creationId="{00000000-0000-0000-0000-000000000000}"/>
          </ac:spMkLst>
        </pc:spChg>
      </pc:sldChg>
      <pc:sldChg chg="modSp modNotes">
        <pc:chgData name="Felipe Augusto Pereira de Figueiredo" userId="e1771b70d906f94b" providerId="Windows Live" clId="Web-{62FC7D01-7DC2-4ECC-8EE4-941CF425DBEE}" dt="2020-04-04T01:22:38.663" v="142" actId="14100"/>
        <pc:sldMkLst>
          <pc:docMk/>
          <pc:sldMk cId="3813385247" sldId="378"/>
        </pc:sldMkLst>
        <pc:spChg chg="mod">
          <ac:chgData name="Felipe Augusto Pereira de Figueiredo" userId="e1771b70d906f94b" providerId="Windows Live" clId="Web-{62FC7D01-7DC2-4ECC-8EE4-941CF425DBEE}" dt="2020-04-04T01:22:38.663" v="142" actId="14100"/>
          <ac:spMkLst>
            <pc:docMk/>
            <pc:sldMk cId="3813385247" sldId="378"/>
            <ac:spMk id="3" creationId="{00000000-0000-0000-0000-000000000000}"/>
          </ac:spMkLst>
        </pc:spChg>
      </pc:sldChg>
      <pc:sldChg chg="del">
        <pc:chgData name="Felipe Augusto Pereira de Figueiredo" userId="e1771b70d906f94b" providerId="Windows Live" clId="Web-{62FC7D01-7DC2-4ECC-8EE4-941CF425DBEE}" dt="2020-04-04T01:24:50.391" v="175"/>
        <pc:sldMkLst>
          <pc:docMk/>
          <pc:sldMk cId="2636909579" sldId="379"/>
        </pc:sldMkLst>
      </pc:sldChg>
      <pc:sldChg chg="del">
        <pc:chgData name="Felipe Augusto Pereira de Figueiredo" userId="e1771b70d906f94b" providerId="Windows Live" clId="Web-{62FC7D01-7DC2-4ECC-8EE4-941CF425DBEE}" dt="2020-04-04T01:24:50.406" v="176"/>
        <pc:sldMkLst>
          <pc:docMk/>
          <pc:sldMk cId="3307251767" sldId="380"/>
        </pc:sldMkLst>
      </pc:sldChg>
      <pc:sldChg chg="del">
        <pc:chgData name="Felipe Augusto Pereira de Figueiredo" userId="e1771b70d906f94b" providerId="Windows Live" clId="Web-{62FC7D01-7DC2-4ECC-8EE4-941CF425DBEE}" dt="2020-04-04T01:28:01.669" v="197"/>
        <pc:sldMkLst>
          <pc:docMk/>
          <pc:sldMk cId="1498450978" sldId="381"/>
        </pc:sldMkLst>
      </pc:sldChg>
      <pc:sldChg chg="add replId">
        <pc:chgData name="Felipe Augusto Pereira de Figueiredo" userId="e1771b70d906f94b" providerId="Windows Live" clId="Web-{62FC7D01-7DC2-4ECC-8EE4-941CF425DBEE}" dt="2020-04-04T01:13:12.219" v="0"/>
        <pc:sldMkLst>
          <pc:docMk/>
          <pc:sldMk cId="1168747188" sldId="398"/>
        </pc:sldMkLst>
      </pc:sldChg>
      <pc:sldChg chg="modSp new modNotes">
        <pc:chgData name="Felipe Augusto Pereira de Figueiredo" userId="e1771b70d906f94b" providerId="Windows Live" clId="Web-{62FC7D01-7DC2-4ECC-8EE4-941CF425DBEE}" dt="2020-04-04T01:33:54.380" v="268" actId="20577"/>
        <pc:sldMkLst>
          <pc:docMk/>
          <pc:sldMk cId="2414479644" sldId="399"/>
        </pc:sldMkLst>
        <pc:spChg chg="mod">
          <ac:chgData name="Felipe Augusto Pereira de Figueiredo" userId="e1771b70d906f94b" providerId="Windows Live" clId="Web-{62FC7D01-7DC2-4ECC-8EE4-941CF425DBEE}" dt="2020-04-04T01:19:47.214" v="68" actId="20577"/>
          <ac:spMkLst>
            <pc:docMk/>
            <pc:sldMk cId="2414479644" sldId="399"/>
            <ac:spMk id="2" creationId="{F4227E34-0D58-4F7C-A44C-874904CC31AB}"/>
          </ac:spMkLst>
        </pc:spChg>
        <pc:spChg chg="mod">
          <ac:chgData name="Felipe Augusto Pereira de Figueiredo" userId="e1771b70d906f94b" providerId="Windows Live" clId="Web-{62FC7D01-7DC2-4ECC-8EE4-941CF425DBEE}" dt="2020-04-04T01:33:54.380" v="268" actId="20577"/>
          <ac:spMkLst>
            <pc:docMk/>
            <pc:sldMk cId="2414479644" sldId="399"/>
            <ac:spMk id="3" creationId="{96005A71-5862-4C74-B1AF-2AAB990B557F}"/>
          </ac:spMkLst>
        </pc:spChg>
      </pc:sldChg>
    </pc:docChg>
  </pc:docChgLst>
  <pc:docChgLst>
    <pc:chgData name="Felipe Augusto Pereira de Figueiredo" userId="e1771b70d906f94b" providerId="Windows Live" clId="Web-{58D05219-7C7B-4B91-A7AF-DC0AF21441D4}"/>
    <pc:docChg chg="modSld">
      <pc:chgData name="Felipe Augusto Pereira de Figueiredo" userId="e1771b70d906f94b" providerId="Windows Live" clId="Web-{58D05219-7C7B-4B91-A7AF-DC0AF21441D4}" dt="2020-03-15T18:19:02.459" v="6" actId="20577"/>
      <pc:docMkLst>
        <pc:docMk/>
      </pc:docMkLst>
      <pc:sldChg chg="modSp">
        <pc:chgData name="Felipe Augusto Pereira de Figueiredo" userId="e1771b70d906f94b" providerId="Windows Live" clId="Web-{58D05219-7C7B-4B91-A7AF-DC0AF21441D4}" dt="2020-03-15T18:18:57.443" v="4" actId="20577"/>
        <pc:sldMkLst>
          <pc:docMk/>
          <pc:sldMk cId="63867976" sldId="310"/>
        </pc:sldMkLst>
        <pc:spChg chg="mod">
          <ac:chgData name="Felipe Augusto Pereira de Figueiredo" userId="e1771b70d906f94b" providerId="Windows Live" clId="Web-{58D05219-7C7B-4B91-A7AF-DC0AF21441D4}" dt="2020-03-15T18:18:57.443" v="4" actId="20577"/>
          <ac:spMkLst>
            <pc:docMk/>
            <pc:sldMk cId="63867976" sldId="310"/>
            <ac:spMk id="3" creationId="{00000000-0000-0000-0000-000000000000}"/>
          </ac:spMkLst>
        </pc:spChg>
      </pc:sldChg>
    </pc:docChg>
  </pc:docChgLst>
  <pc:docChgLst>
    <pc:chgData name="Felipe Augusto Pereira de Figueiredo" userId="e1771b70d906f94b" providerId="Windows Live" clId="Web-{328F8323-A8B4-4BB5-8B29-141FF986EA24}"/>
    <pc:docChg chg="modSld">
      <pc:chgData name="Felipe Augusto Pereira de Figueiredo" userId="e1771b70d906f94b" providerId="Windows Live" clId="Web-{328F8323-A8B4-4BB5-8B29-141FF986EA24}" dt="2020-04-06T19:56:50.780" v="9" actId="20577"/>
      <pc:docMkLst>
        <pc:docMk/>
      </pc:docMkLst>
      <pc:sldChg chg="modSp">
        <pc:chgData name="Felipe Augusto Pereira de Figueiredo" userId="e1771b70d906f94b" providerId="Windows Live" clId="Web-{328F8323-A8B4-4BB5-8B29-141FF986EA24}" dt="2020-04-06T19:56:50.780" v="8" actId="20577"/>
        <pc:sldMkLst>
          <pc:docMk/>
          <pc:sldMk cId="4289465553" sldId="388"/>
        </pc:sldMkLst>
        <pc:spChg chg="mod">
          <ac:chgData name="Felipe Augusto Pereira de Figueiredo" userId="e1771b70d906f94b" providerId="Windows Live" clId="Web-{328F8323-A8B4-4BB5-8B29-141FF986EA24}" dt="2020-04-06T19:56:50.780" v="8" actId="20577"/>
          <ac:spMkLst>
            <pc:docMk/>
            <pc:sldMk cId="4289465553" sldId="388"/>
            <ac:spMk id="3"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B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AF0AF11-6A8A-4E64-94F5-26D4FBA2A01D}" type="datetimeFigureOut">
              <a:rPr lang="nl-BE" smtClean="0"/>
              <a:t>30/08/2024</a:t>
            </a:fld>
            <a:endParaRPr lang="nl-B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B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B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A8B99DF-01BC-492A-8CEF-4FD88D18DD9D}" type="slidenum">
              <a:rPr lang="nl-BE" smtClean="0"/>
              <a:t>‹nº›</a:t>
            </a:fld>
            <a:endParaRPr lang="nl-BE"/>
          </a:p>
        </p:txBody>
      </p:sp>
    </p:spTree>
    <p:extLst>
      <p:ext uri="{BB962C8B-B14F-4D97-AF65-F5344CB8AC3E}">
        <p14:creationId xmlns:p14="http://schemas.microsoft.com/office/powerpoint/2010/main" val="15805944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a:t>
            </a:fld>
            <a:endParaRPr lang="pt-BR"/>
          </a:p>
        </p:txBody>
      </p:sp>
    </p:spTree>
    <p:extLst>
      <p:ext uri="{BB962C8B-B14F-4D97-AF65-F5344CB8AC3E}">
        <p14:creationId xmlns:p14="http://schemas.microsoft.com/office/powerpoint/2010/main" val="36826081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DA8B99DF-01BC-492A-8CEF-4FD88D18DD9D}" type="slidenum">
              <a:rPr lang="nl-BE" smtClean="0"/>
              <a:t>20</a:t>
            </a:fld>
            <a:endParaRPr lang="nl-BE"/>
          </a:p>
        </p:txBody>
      </p:sp>
    </p:spTree>
    <p:extLst>
      <p:ext uri="{BB962C8B-B14F-4D97-AF65-F5344CB8AC3E}">
        <p14:creationId xmlns:p14="http://schemas.microsoft.com/office/powerpoint/2010/main" val="25724845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ço Reservado para Anotações 2"/>
              <p:cNvSpPr>
                <a:spLocks noGrp="1"/>
              </p:cNvSpPr>
              <p:nvPr>
                <p:ph type="body" idx="1"/>
              </p:nvPr>
            </p:nvSpPr>
            <p:spPr/>
            <p:txBody>
              <a:bodyPr/>
              <a:lstStyle/>
              <a:p>
                <a:r>
                  <a:rPr lang="pt-BR" dirty="0"/>
                  <a:t>Percebam que </a:t>
                </a:r>
                <a14:m>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r>
                      <a:rPr lang="pt-BR" i="1">
                        <a:latin typeface="Cambria Math" panose="02040503050406030204" pitchFamily="18" charset="0"/>
                      </a:rPr>
                      <m:t>(</m:t>
                    </m:r>
                    <m:r>
                      <a:rPr lang="pt-BR" b="1" i="1">
                        <a:latin typeface="Cambria Math" panose="02040503050406030204" pitchFamily="18" charset="0"/>
                      </a:rPr>
                      <m:t>𝒂</m:t>
                    </m:r>
                    <m:r>
                      <a:rPr lang="pt-BR" i="1">
                        <a:latin typeface="Cambria Math" panose="02040503050406030204" pitchFamily="18" charset="0"/>
                      </a:rPr>
                      <m:t>)</m:t>
                    </m:r>
                  </m:oMath>
                </a14:m>
                <a:r>
                  <a:rPr lang="pt-BR" dirty="0"/>
                  <a:t> é função do vetor de pesos, pois variando os valores dos pesos, ficamos mais próximos ou distantes da função hipótese que minimiza o erro.</a:t>
                </a:r>
              </a:p>
            </p:txBody>
          </p:sp>
        </mc:Choice>
        <mc:Fallback xmlns="">
          <p:sp>
            <p:nvSpPr>
              <p:cNvPr id="3" name="Espaço Reservado para Anotações 2"/>
              <p:cNvSpPr>
                <a:spLocks noGrp="1"/>
              </p:cNvSpPr>
              <p:nvPr>
                <p:ph type="body" idx="1"/>
              </p:nvPr>
            </p:nvSpPr>
            <p:spPr/>
            <p:txBody>
              <a:bodyPr/>
              <a:lstStyle/>
              <a:p>
                <a:r>
                  <a:rPr lang="pt-BR" dirty="0"/>
                  <a:t>Percebam que </a:t>
                </a:r>
                <a:r>
                  <a:rPr lang="pt-BR" i="0">
                    <a:latin typeface="Cambria Math" panose="02040503050406030204" pitchFamily="18" charset="0"/>
                  </a:rPr>
                  <a:t>𝐽_𝑒 (</a:t>
                </a:r>
                <a:r>
                  <a:rPr lang="pt-BR" b="1" i="0">
                    <a:latin typeface="Cambria Math" panose="02040503050406030204" pitchFamily="18" charset="0"/>
                  </a:rPr>
                  <a:t>𝒂</a:t>
                </a:r>
                <a:r>
                  <a:rPr lang="pt-BR" i="0">
                    <a:latin typeface="Cambria Math" panose="02040503050406030204" pitchFamily="18" charset="0"/>
                  </a:rPr>
                  <a:t>)</a:t>
                </a:r>
                <a:r>
                  <a:rPr lang="pt-BR" dirty="0"/>
                  <a:t> é função do vetor de pesos, pois variando os valores dos pesos, ficamos mais próximos ou distantes da função hipótese que minimiza o erro.</a:t>
                </a:r>
              </a:p>
            </p:txBody>
          </p:sp>
        </mc:Fallback>
      </mc:AlternateContent>
      <p:sp>
        <p:nvSpPr>
          <p:cNvPr id="4" name="Espaço Reservado para Número de Slide 3"/>
          <p:cNvSpPr>
            <a:spLocks noGrp="1"/>
          </p:cNvSpPr>
          <p:nvPr>
            <p:ph type="sldNum" sz="quarter" idx="5"/>
          </p:nvPr>
        </p:nvSpPr>
        <p:spPr/>
        <p:txBody>
          <a:bodyPr/>
          <a:lstStyle/>
          <a:p>
            <a:fld id="{DA8B99DF-01BC-492A-8CEF-4FD88D18DD9D}" type="slidenum">
              <a:rPr lang="nl-BE" smtClean="0"/>
              <a:t>21</a:t>
            </a:fld>
            <a:endParaRPr lang="nl-BE"/>
          </a:p>
        </p:txBody>
      </p:sp>
    </p:spTree>
    <p:extLst>
      <p:ext uri="{BB962C8B-B14F-4D97-AF65-F5344CB8AC3E}">
        <p14:creationId xmlns:p14="http://schemas.microsoft.com/office/powerpoint/2010/main" val="42895993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Percebam que </a:t>
                </a:r>
                <a14:m>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r>
                      <a:rPr lang="pt-BR" i="1">
                        <a:latin typeface="Cambria Math" panose="02040503050406030204" pitchFamily="18" charset="0"/>
                      </a:rPr>
                      <m:t>(</m:t>
                    </m:r>
                    <m:r>
                      <a:rPr lang="pt-BR" b="1" i="1">
                        <a:latin typeface="Cambria Math" panose="02040503050406030204" pitchFamily="18" charset="0"/>
                      </a:rPr>
                      <m:t>𝒂</m:t>
                    </m:r>
                    <m:r>
                      <a:rPr lang="pt-BR" i="1">
                        <a:latin typeface="Cambria Math" panose="02040503050406030204" pitchFamily="18" charset="0"/>
                      </a:rPr>
                      <m:t>)</m:t>
                    </m:r>
                  </m:oMath>
                </a14:m>
                <a:r>
                  <a:rPr lang="pt-BR" dirty="0"/>
                  <a:t> é função do vetor de pesos, pois variando os valores dos pesos, ficamos mais próximos ou distantes da função hipótese que minimiza o erro.</a:t>
                </a:r>
              </a:p>
              <a:p>
                <a:endParaRPr lang="pt-BR" dirty="0"/>
              </a:p>
            </p:txBody>
          </p:sp>
        </mc:Choice>
        <mc:Fallback xmlns="">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Percebam que </a:t>
                </a:r>
                <a:r>
                  <a:rPr lang="pt-BR" i="0">
                    <a:latin typeface="Cambria Math" panose="02040503050406030204" pitchFamily="18" charset="0"/>
                  </a:rPr>
                  <a:t>𝐽_𝑒 (</a:t>
                </a:r>
                <a:r>
                  <a:rPr lang="pt-BR" b="1" i="0">
                    <a:latin typeface="Cambria Math" panose="02040503050406030204" pitchFamily="18" charset="0"/>
                  </a:rPr>
                  <a:t>𝒂</a:t>
                </a:r>
                <a:r>
                  <a:rPr lang="pt-BR" i="0">
                    <a:latin typeface="Cambria Math" panose="02040503050406030204" pitchFamily="18" charset="0"/>
                  </a:rPr>
                  <a:t>)</a:t>
                </a:r>
                <a:r>
                  <a:rPr lang="pt-BR" dirty="0"/>
                  <a:t> é função do vetor de pesos, pois variando os valores dos pesos, ficamos mais próximos ou distantes da função hipótese que minimiza o erro.</a:t>
                </a:r>
              </a:p>
              <a:p>
                <a:endParaRPr lang="pt-BR" dirty="0"/>
              </a:p>
            </p:txBody>
          </p:sp>
        </mc:Fallback>
      </mc:AlternateContent>
      <p:sp>
        <p:nvSpPr>
          <p:cNvPr id="4" name="Espaço Reservado para Número de Slide 3"/>
          <p:cNvSpPr>
            <a:spLocks noGrp="1"/>
          </p:cNvSpPr>
          <p:nvPr>
            <p:ph type="sldNum" sz="quarter" idx="5"/>
          </p:nvPr>
        </p:nvSpPr>
        <p:spPr/>
        <p:txBody>
          <a:bodyPr/>
          <a:lstStyle/>
          <a:p>
            <a:fld id="{DA8B99DF-01BC-492A-8CEF-4FD88D18DD9D}" type="slidenum">
              <a:rPr lang="nl-BE" smtClean="0"/>
              <a:t>22</a:t>
            </a:fld>
            <a:endParaRPr lang="nl-BE"/>
          </a:p>
        </p:txBody>
      </p:sp>
    </p:spTree>
    <p:extLst>
      <p:ext uri="{BB962C8B-B14F-4D97-AF65-F5344CB8AC3E}">
        <p14:creationId xmlns:p14="http://schemas.microsoft.com/office/powerpoint/2010/main" val="22824863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baseline="0" dirty="0"/>
          </a:p>
        </p:txBody>
      </p:sp>
      <p:sp>
        <p:nvSpPr>
          <p:cNvPr id="4" name="Slide Number Placeholder 3"/>
          <p:cNvSpPr>
            <a:spLocks noGrp="1"/>
          </p:cNvSpPr>
          <p:nvPr>
            <p:ph type="sldNum" sz="quarter" idx="10"/>
          </p:nvPr>
        </p:nvSpPr>
        <p:spPr/>
        <p:txBody>
          <a:bodyPr/>
          <a:lstStyle/>
          <a:p>
            <a:fld id="{DA8B99DF-01BC-492A-8CEF-4FD88D18DD9D}" type="slidenum">
              <a:rPr lang="nl-BE" smtClean="0"/>
              <a:t>23</a:t>
            </a:fld>
            <a:endParaRPr lang="nl-BE"/>
          </a:p>
        </p:txBody>
      </p:sp>
    </p:spTree>
    <p:extLst>
      <p:ext uri="{BB962C8B-B14F-4D97-AF65-F5344CB8AC3E}">
        <p14:creationId xmlns:p14="http://schemas.microsoft.com/office/powerpoint/2010/main" val="28186609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Referência</a:t>
            </a:r>
          </a:p>
          <a:p>
            <a:r>
              <a:rPr lang="pt-BR" dirty="0"/>
              <a:t>[1] https://math.mit.edu/~djk/18_022/chapter03/section03.html</a:t>
            </a:r>
          </a:p>
          <a:p>
            <a:r>
              <a:rPr lang="pt-BR" dirty="0"/>
              <a:t>[2] https://math.libretexts.org/Bookshelves/Calculus/Vector_Calculus_(Corral)/02%3A_Functions_of_Several_Variables/2.03%3A_Tangent_Plane_to_a_Surface</a:t>
            </a:r>
          </a:p>
          <a:p>
            <a:endParaRPr lang="pt-BR" dirty="0"/>
          </a:p>
          <a:p>
            <a:r>
              <a:rPr lang="pt-BR" dirty="0"/>
              <a:t>O mínimo é encontrado através do método</a:t>
            </a:r>
            <a:r>
              <a:rPr lang="pt-BR" baseline="0" dirty="0"/>
              <a:t> </a:t>
            </a:r>
            <a:r>
              <a:rPr lang="pt-BR" dirty="0"/>
              <a:t>dos </a:t>
            </a:r>
            <a:r>
              <a:rPr lang="pt-BR" b="1" dirty="0"/>
              <a:t>mínimos quadrados</a:t>
            </a:r>
            <a:r>
              <a:rPr lang="pt-BR" dirty="0"/>
              <a:t>.</a:t>
            </a:r>
          </a:p>
          <a:p>
            <a:endParaRPr lang="pt-BR" dirty="0"/>
          </a:p>
          <a:p>
            <a:r>
              <a:rPr lang="pt-BR" dirty="0"/>
              <a:t>Uma derivada basicamente encontra a inclinação de uma função. A inclinação é nula nos mínimos e máximos de uma função. Se a inclinação é nula e a segunda derivada é</a:t>
            </a:r>
            <a:r>
              <a:rPr lang="pt-BR" baseline="0" dirty="0"/>
              <a:t> menor do que zero, então este é um máximo local, por outro lado, se a derivada segunda for positiva, então, este é um mínimo local.</a:t>
            </a:r>
          </a:p>
          <a:p>
            <a:endParaRPr lang="pt-BR" baseline="0" dirty="0"/>
          </a:p>
          <a:p>
            <a:r>
              <a:rPr lang="pt-BR" b="1" baseline="0" dirty="0"/>
              <a:t>Posto de uma matriz</a:t>
            </a:r>
            <a:r>
              <a:rPr lang="pt-BR" baseline="0" dirty="0"/>
              <a:t>: corresponde ao número de linhas ou colunas linearmente independentes da matriz.</a:t>
            </a:r>
          </a:p>
          <a:p>
            <a:endParaRPr lang="pt-BR" baseline="0" dirty="0"/>
          </a:p>
          <a:p>
            <a:r>
              <a:rPr lang="pt-BR" dirty="0"/>
              <a:t>Se A é uma matriz quadrada (ou seja, m = n), então A é invertível se e somente se A tiver posto igual</a:t>
            </a:r>
            <a:r>
              <a:rPr lang="pt-BR" baseline="0" dirty="0"/>
              <a:t> a</a:t>
            </a:r>
            <a:r>
              <a:rPr lang="pt-BR" dirty="0"/>
              <a:t> n (ou seja, A tiver posto completo).</a:t>
            </a:r>
          </a:p>
          <a:p>
            <a:endParaRPr lang="pt-BR" dirty="0"/>
          </a:p>
          <a:p>
            <a:r>
              <a:rPr lang="pt-BR" dirty="0"/>
              <a:t>O método</a:t>
            </a:r>
            <a:r>
              <a:rPr lang="pt-BR" baseline="0" dirty="0"/>
              <a:t> dos mínimos quadrados só funciona para </a:t>
            </a:r>
            <a:r>
              <a:rPr lang="pt-BR" dirty="0"/>
              <a:t>sistemas</a:t>
            </a:r>
            <a:r>
              <a:rPr lang="pt-BR" baseline="0" dirty="0"/>
              <a:t> </a:t>
            </a:r>
            <a:r>
              <a:rPr lang="pt-BR" dirty="0" err="1"/>
              <a:t>sobredeterminados</a:t>
            </a:r>
            <a:r>
              <a:rPr lang="pt-BR" dirty="0"/>
              <a:t>,</a:t>
            </a:r>
            <a:r>
              <a:rPr lang="pt-BR" baseline="0" dirty="0"/>
              <a:t> ou seja, </a:t>
            </a:r>
            <a:r>
              <a:rPr lang="pt-BR" dirty="0"/>
              <a:t>conjuntos de equações nas quais há mais equações (pares x e y) que incógnitas (valores do</a:t>
            </a:r>
            <a:r>
              <a:rPr lang="pt-BR" baseline="0" dirty="0"/>
              <a:t> vetor a).</a:t>
            </a:r>
          </a:p>
          <a:p>
            <a:endParaRPr lang="pt-BR" dirty="0"/>
          </a:p>
        </p:txBody>
      </p:sp>
      <p:sp>
        <p:nvSpPr>
          <p:cNvPr id="4" name="Espaço Reservado para Número de Slide 3"/>
          <p:cNvSpPr>
            <a:spLocks noGrp="1"/>
          </p:cNvSpPr>
          <p:nvPr>
            <p:ph type="sldNum" sz="quarter" idx="5"/>
          </p:nvPr>
        </p:nvSpPr>
        <p:spPr/>
        <p:txBody>
          <a:bodyPr/>
          <a:lstStyle/>
          <a:p>
            <a:fld id="{DA8B99DF-01BC-492A-8CEF-4FD88D18DD9D}" type="slidenum">
              <a:rPr lang="nl-BE" smtClean="0"/>
              <a:t>25</a:t>
            </a:fld>
            <a:endParaRPr lang="nl-BE"/>
          </a:p>
        </p:txBody>
      </p:sp>
    </p:spTree>
    <p:extLst>
      <p:ext uri="{BB962C8B-B14F-4D97-AF65-F5344CB8AC3E}">
        <p14:creationId xmlns:p14="http://schemas.microsoft.com/office/powerpoint/2010/main" val="36864614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Referência</a:t>
            </a:r>
          </a:p>
          <a:p>
            <a:r>
              <a:rPr lang="pt-BR" dirty="0"/>
              <a:t>[1] https://math.mit.edu/~djk/18_022/chapter03/section03.html</a:t>
            </a:r>
          </a:p>
          <a:p>
            <a:r>
              <a:rPr lang="pt-BR" dirty="0"/>
              <a:t>[2] https://math.libretexts.org/Bookshelves/Calculus/Vector_Calculus_(Corral)/02%3A_Functions_of_Several_Variables/2.03%3A_Tangent_Plane_to_a_Surface</a:t>
            </a:r>
          </a:p>
          <a:p>
            <a:endParaRPr lang="pt-BR" dirty="0"/>
          </a:p>
          <a:p>
            <a:r>
              <a:rPr lang="pt-BR" dirty="0"/>
              <a:t>O mínimo é encontrado através do método</a:t>
            </a:r>
            <a:r>
              <a:rPr lang="pt-BR" baseline="0" dirty="0"/>
              <a:t> </a:t>
            </a:r>
            <a:r>
              <a:rPr lang="pt-BR" dirty="0"/>
              <a:t>dos </a:t>
            </a:r>
            <a:r>
              <a:rPr lang="pt-BR" b="1" dirty="0"/>
              <a:t>mínimos quadrados</a:t>
            </a:r>
            <a:r>
              <a:rPr lang="pt-BR" dirty="0"/>
              <a:t>.</a:t>
            </a:r>
          </a:p>
          <a:p>
            <a:endParaRPr lang="pt-BR" dirty="0"/>
          </a:p>
          <a:p>
            <a:r>
              <a:rPr lang="pt-BR" dirty="0"/>
              <a:t>Uma derivada basicamente encontra a inclinação de uma função. A inclinação é nula nos mínimos e máximos de uma função. Se a inclinação é nula e a segunda derivada é</a:t>
            </a:r>
            <a:r>
              <a:rPr lang="pt-BR" baseline="0" dirty="0"/>
              <a:t> menor do que zero, então este é um máximo local, por outro lado, se a derivada segunda for positiva, então, este é um mínimo local.</a:t>
            </a:r>
          </a:p>
          <a:p>
            <a:endParaRPr lang="pt-BR" baseline="0" dirty="0"/>
          </a:p>
          <a:p>
            <a:r>
              <a:rPr lang="pt-BR" b="1" baseline="0" dirty="0"/>
              <a:t>Posto de uma matriz</a:t>
            </a:r>
            <a:r>
              <a:rPr lang="pt-BR" baseline="0" dirty="0"/>
              <a:t>: corresponde ao número de linhas ou colunas linearmente independentes da matriz.</a:t>
            </a:r>
          </a:p>
          <a:p>
            <a:endParaRPr lang="pt-BR" baseline="0" dirty="0"/>
          </a:p>
          <a:p>
            <a:r>
              <a:rPr lang="pt-BR" dirty="0"/>
              <a:t>Se A é uma matriz quadrada (ou seja, m = n), então A é invertível se e somente se A tiver posto igual</a:t>
            </a:r>
            <a:r>
              <a:rPr lang="pt-BR" baseline="0" dirty="0"/>
              <a:t> a</a:t>
            </a:r>
            <a:r>
              <a:rPr lang="pt-BR" dirty="0"/>
              <a:t> n (ou seja, A tiver posto completo).</a:t>
            </a:r>
          </a:p>
          <a:p>
            <a:endParaRPr lang="pt-BR" dirty="0"/>
          </a:p>
          <a:p>
            <a:r>
              <a:rPr lang="pt-BR" dirty="0"/>
              <a:t>O método</a:t>
            </a:r>
            <a:r>
              <a:rPr lang="pt-BR" baseline="0" dirty="0"/>
              <a:t> dos mínimos quadrados só funciona para </a:t>
            </a:r>
            <a:r>
              <a:rPr lang="pt-BR" dirty="0"/>
              <a:t>sistemas</a:t>
            </a:r>
            <a:r>
              <a:rPr lang="pt-BR" baseline="0" dirty="0"/>
              <a:t> </a:t>
            </a:r>
            <a:r>
              <a:rPr lang="pt-BR" dirty="0" err="1"/>
              <a:t>sobredeterminados</a:t>
            </a:r>
            <a:r>
              <a:rPr lang="pt-BR" dirty="0"/>
              <a:t>,</a:t>
            </a:r>
            <a:r>
              <a:rPr lang="pt-BR" baseline="0" dirty="0"/>
              <a:t> ou seja, </a:t>
            </a:r>
            <a:r>
              <a:rPr lang="pt-BR" dirty="0"/>
              <a:t>conjuntos de equações nas quais há mais equações (pares x e y) que incógnitas (valores do</a:t>
            </a:r>
            <a:r>
              <a:rPr lang="pt-BR" baseline="0" dirty="0"/>
              <a:t> vetor a).</a:t>
            </a:r>
          </a:p>
          <a:p>
            <a:endParaRPr lang="pt-BR" dirty="0"/>
          </a:p>
        </p:txBody>
      </p:sp>
      <p:sp>
        <p:nvSpPr>
          <p:cNvPr id="4" name="Espaço Reservado para Número de Slide 3"/>
          <p:cNvSpPr>
            <a:spLocks noGrp="1"/>
          </p:cNvSpPr>
          <p:nvPr>
            <p:ph type="sldNum" sz="quarter" idx="5"/>
          </p:nvPr>
        </p:nvSpPr>
        <p:spPr/>
        <p:txBody>
          <a:bodyPr/>
          <a:lstStyle/>
          <a:p>
            <a:fld id="{DA8B99DF-01BC-492A-8CEF-4FD88D18DD9D}" type="slidenum">
              <a:rPr lang="nl-BE" smtClean="0"/>
              <a:t>26</a:t>
            </a:fld>
            <a:endParaRPr lang="nl-BE"/>
          </a:p>
        </p:txBody>
      </p:sp>
    </p:spTree>
    <p:extLst>
      <p:ext uri="{BB962C8B-B14F-4D97-AF65-F5344CB8AC3E}">
        <p14:creationId xmlns:p14="http://schemas.microsoft.com/office/powerpoint/2010/main" val="14977472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O mínimo é encontrado através do método</a:t>
            </a:r>
            <a:r>
              <a:rPr lang="pt-BR" baseline="0" dirty="0"/>
              <a:t> </a:t>
            </a:r>
            <a:r>
              <a:rPr lang="pt-BR" dirty="0"/>
              <a:t>dos </a:t>
            </a:r>
            <a:r>
              <a:rPr lang="pt-BR" b="1" dirty="0"/>
              <a:t>mínimos quadrados</a:t>
            </a:r>
            <a:r>
              <a:rPr lang="pt-BR" dirty="0"/>
              <a:t>.</a:t>
            </a:r>
          </a:p>
          <a:p>
            <a:endParaRPr lang="pt-BR" dirty="0"/>
          </a:p>
          <a:p>
            <a:r>
              <a:rPr lang="pt-BR" dirty="0"/>
              <a:t>Uma derivada basicamente encontra a inclinação de uma função. A inclinação é nula nos mínimos e máximos de uma função. Se a inclinação é nula e a segunda derivada é</a:t>
            </a:r>
            <a:r>
              <a:rPr lang="pt-BR" baseline="0" dirty="0"/>
              <a:t> menor do que zero, então este é um máximo local, por outro lado, se a derivada segunda for positiva, então, este é um mínimo local.</a:t>
            </a:r>
          </a:p>
          <a:p>
            <a:endParaRPr lang="pt-BR" baseline="0" dirty="0"/>
          </a:p>
          <a:p>
            <a:r>
              <a:rPr lang="pt-BR" b="1" baseline="0" dirty="0"/>
              <a:t>Posto de uma matriz</a:t>
            </a:r>
            <a:r>
              <a:rPr lang="pt-BR" baseline="0" dirty="0"/>
              <a:t>: corresponde ao número de linhas ou colunas linearmente independentes da matriz.</a:t>
            </a:r>
          </a:p>
          <a:p>
            <a:endParaRPr lang="pt-BR" baseline="0" dirty="0"/>
          </a:p>
          <a:p>
            <a:r>
              <a:rPr lang="pt-BR" dirty="0"/>
              <a:t>Se A é uma matriz quadrada (ou seja, m = n), então A é invertível se e somente se A tiver posto igual</a:t>
            </a:r>
            <a:r>
              <a:rPr lang="pt-BR" baseline="0" dirty="0"/>
              <a:t> a</a:t>
            </a:r>
            <a:r>
              <a:rPr lang="pt-BR" dirty="0"/>
              <a:t> n (ou seja, A tiver posto completo).</a:t>
            </a:r>
          </a:p>
          <a:p>
            <a:endParaRPr lang="pt-BR" dirty="0"/>
          </a:p>
          <a:p>
            <a:r>
              <a:rPr lang="pt-BR" dirty="0"/>
              <a:t>O método</a:t>
            </a:r>
            <a:r>
              <a:rPr lang="pt-BR" baseline="0" dirty="0"/>
              <a:t> dos mínimos quadrados só funciona para </a:t>
            </a:r>
            <a:r>
              <a:rPr lang="pt-BR" dirty="0"/>
              <a:t>sistemas</a:t>
            </a:r>
            <a:r>
              <a:rPr lang="pt-BR" baseline="0" dirty="0"/>
              <a:t> </a:t>
            </a:r>
            <a:r>
              <a:rPr lang="pt-BR" dirty="0" err="1"/>
              <a:t>sobredeterminados</a:t>
            </a:r>
            <a:r>
              <a:rPr lang="pt-BR" dirty="0"/>
              <a:t>,</a:t>
            </a:r>
            <a:r>
              <a:rPr lang="pt-BR" baseline="0" dirty="0"/>
              <a:t> ou seja, </a:t>
            </a:r>
            <a:r>
              <a:rPr lang="pt-BR" dirty="0"/>
              <a:t>conjuntos de equações nas quais há mais equações (pares x e y) que incógnitas (valores do</a:t>
            </a:r>
            <a:r>
              <a:rPr lang="pt-BR" baseline="0" dirty="0"/>
              <a:t> vetor a).</a:t>
            </a:r>
          </a:p>
          <a:p>
            <a:endParaRPr lang="pt-BR" dirty="0"/>
          </a:p>
        </p:txBody>
      </p:sp>
      <p:sp>
        <p:nvSpPr>
          <p:cNvPr id="4" name="Espaço Reservado para Número de Slide 3"/>
          <p:cNvSpPr>
            <a:spLocks noGrp="1"/>
          </p:cNvSpPr>
          <p:nvPr>
            <p:ph type="sldNum" sz="quarter" idx="5"/>
          </p:nvPr>
        </p:nvSpPr>
        <p:spPr/>
        <p:txBody>
          <a:bodyPr/>
          <a:lstStyle/>
          <a:p>
            <a:fld id="{DA8B99DF-01BC-492A-8CEF-4FD88D18DD9D}" type="slidenum">
              <a:rPr lang="nl-BE" smtClean="0"/>
              <a:t>27</a:t>
            </a:fld>
            <a:endParaRPr lang="nl-BE"/>
          </a:p>
        </p:txBody>
      </p:sp>
    </p:spTree>
    <p:extLst>
      <p:ext uri="{BB962C8B-B14F-4D97-AF65-F5344CB8AC3E}">
        <p14:creationId xmlns:p14="http://schemas.microsoft.com/office/powerpoint/2010/main" val="9840059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O mínimo é encontrado através do método</a:t>
            </a:r>
            <a:r>
              <a:rPr lang="pt-BR" baseline="0" dirty="0"/>
              <a:t> </a:t>
            </a:r>
            <a:r>
              <a:rPr lang="pt-BR" dirty="0"/>
              <a:t>dos </a:t>
            </a:r>
            <a:r>
              <a:rPr lang="pt-BR" b="1" dirty="0"/>
              <a:t>mínimos quadrados</a:t>
            </a:r>
            <a:r>
              <a:rPr lang="pt-BR" dirty="0"/>
              <a:t>.</a:t>
            </a:r>
          </a:p>
          <a:p>
            <a:endParaRPr lang="pt-BR" dirty="0"/>
          </a:p>
          <a:p>
            <a:r>
              <a:rPr lang="pt-BR" dirty="0"/>
              <a:t>Uma derivada basicamente encontra a inclinação de uma função. A inclinação é nula nos mínimos e máximos de uma função. Se a inclinação é nula e a segunda derivada é</a:t>
            </a:r>
            <a:r>
              <a:rPr lang="pt-BR" baseline="0" dirty="0"/>
              <a:t> menor do que zero, então este é um máximo local, por outro lado, se a derivada segunda for positiva, então, este é um mínimo local.</a:t>
            </a:r>
          </a:p>
          <a:p>
            <a:endParaRPr lang="pt-BR" baseline="0" dirty="0"/>
          </a:p>
          <a:p>
            <a:r>
              <a:rPr lang="pt-BR" b="1" baseline="0" dirty="0"/>
              <a:t>Posto de uma matriz</a:t>
            </a:r>
            <a:r>
              <a:rPr lang="pt-BR" baseline="0" dirty="0"/>
              <a:t>: corresponde ao número de linhas ou colunas linearmente independentes da matriz.</a:t>
            </a:r>
          </a:p>
          <a:p>
            <a:endParaRPr lang="pt-BR" baseline="0" dirty="0"/>
          </a:p>
          <a:p>
            <a:r>
              <a:rPr lang="pt-BR" dirty="0"/>
              <a:t>Se A é uma matriz quadrada (ou seja, m = n), então A é invertível se e somente se A tiver posto igual</a:t>
            </a:r>
            <a:r>
              <a:rPr lang="pt-BR" baseline="0" dirty="0"/>
              <a:t> a</a:t>
            </a:r>
            <a:r>
              <a:rPr lang="pt-BR" dirty="0"/>
              <a:t> n (ou seja, A tiver posto completo).</a:t>
            </a:r>
          </a:p>
          <a:p>
            <a:endParaRPr lang="pt-BR" dirty="0"/>
          </a:p>
          <a:p>
            <a:r>
              <a:rPr lang="pt-BR" dirty="0"/>
              <a:t>O método</a:t>
            </a:r>
            <a:r>
              <a:rPr lang="pt-BR" baseline="0" dirty="0"/>
              <a:t> dos mínimos quadrados só funciona para </a:t>
            </a:r>
            <a:r>
              <a:rPr lang="pt-BR" dirty="0"/>
              <a:t>sistemas</a:t>
            </a:r>
            <a:r>
              <a:rPr lang="pt-BR" baseline="0" dirty="0"/>
              <a:t> </a:t>
            </a:r>
            <a:r>
              <a:rPr lang="pt-BR" dirty="0" err="1"/>
              <a:t>sobredeterminados</a:t>
            </a:r>
            <a:r>
              <a:rPr lang="pt-BR" dirty="0"/>
              <a:t>,</a:t>
            </a:r>
            <a:r>
              <a:rPr lang="pt-BR" baseline="0" dirty="0"/>
              <a:t> ou seja, </a:t>
            </a:r>
            <a:r>
              <a:rPr lang="pt-BR" dirty="0"/>
              <a:t>conjuntos de equações nas quais há mais equações (pares x e y) que incógnitas (valores do</a:t>
            </a:r>
            <a:r>
              <a:rPr lang="pt-BR" baseline="0" dirty="0"/>
              <a:t> vetor a).</a:t>
            </a:r>
          </a:p>
          <a:p>
            <a:endParaRPr lang="pt-BR" dirty="0"/>
          </a:p>
        </p:txBody>
      </p:sp>
      <p:sp>
        <p:nvSpPr>
          <p:cNvPr id="4" name="Espaço Reservado para Número de Slide 3"/>
          <p:cNvSpPr>
            <a:spLocks noGrp="1"/>
          </p:cNvSpPr>
          <p:nvPr>
            <p:ph type="sldNum" sz="quarter" idx="5"/>
          </p:nvPr>
        </p:nvSpPr>
        <p:spPr/>
        <p:txBody>
          <a:bodyPr/>
          <a:lstStyle/>
          <a:p>
            <a:fld id="{DA8B99DF-01BC-492A-8CEF-4FD88D18DD9D}" type="slidenum">
              <a:rPr lang="nl-BE" smtClean="0"/>
              <a:t>29</a:t>
            </a:fld>
            <a:endParaRPr lang="nl-BE"/>
          </a:p>
        </p:txBody>
      </p:sp>
    </p:spTree>
    <p:extLst>
      <p:ext uri="{BB962C8B-B14F-4D97-AF65-F5344CB8AC3E}">
        <p14:creationId xmlns:p14="http://schemas.microsoft.com/office/powerpoint/2010/main" val="35039956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b="1" dirty="0"/>
              <a:t>Exemplo</a:t>
            </a:r>
            <a:r>
              <a:rPr lang="pt-BR" dirty="0"/>
              <a:t>: https://colab.research.google.com/github/zz4fap/t319_aprendizado_de_maquina/blob/master/notebooks/regression/normal_equation_example1.ipynb</a:t>
            </a:r>
          </a:p>
          <a:p>
            <a:endParaRPr lang="pt-BR" dirty="0"/>
          </a:p>
          <a:p>
            <a:r>
              <a:rPr lang="pt-BR" dirty="0"/>
              <a:t>O mínimo é encontrado através do método</a:t>
            </a:r>
            <a:r>
              <a:rPr lang="pt-BR" baseline="0" dirty="0"/>
              <a:t> </a:t>
            </a:r>
            <a:r>
              <a:rPr lang="pt-BR" dirty="0"/>
              <a:t>dos mínimos quadrados.</a:t>
            </a:r>
          </a:p>
          <a:p>
            <a:endParaRPr lang="pt-BR" dirty="0"/>
          </a:p>
          <a:p>
            <a:r>
              <a:rPr lang="pt-BR" dirty="0"/>
              <a:t>Uma derivada basicamente encontra a inclinação de uma função. A inclinação é nula nos mínimos e máximos de uma função. Se a inclinação é nula e a segunda derivada é</a:t>
            </a:r>
            <a:r>
              <a:rPr lang="pt-BR" baseline="0" dirty="0"/>
              <a:t> menor do que zero, então este é um máximo local, por outro lado, se a derivada segunda for positiva, então, este é um mínimo local.</a:t>
            </a:r>
          </a:p>
          <a:p>
            <a:endParaRPr lang="pt-BR" baseline="0" dirty="0"/>
          </a:p>
          <a:p>
            <a:r>
              <a:rPr lang="pt-BR" dirty="0"/>
              <a:t>Se A é uma matriz quadrada (ou seja, m = n), então A é invertível se e somente se A tiver posto igual</a:t>
            </a:r>
            <a:r>
              <a:rPr lang="pt-BR" baseline="0" dirty="0"/>
              <a:t> a</a:t>
            </a:r>
            <a:r>
              <a:rPr lang="pt-BR" dirty="0"/>
              <a:t> n (ou seja, A tiver posto completo).</a:t>
            </a:r>
          </a:p>
          <a:p>
            <a:endParaRPr lang="pt-BR" dirty="0"/>
          </a:p>
          <a:p>
            <a:r>
              <a:rPr lang="pt-BR" dirty="0"/>
              <a:t>O método</a:t>
            </a:r>
            <a:r>
              <a:rPr lang="pt-BR" baseline="0" dirty="0"/>
              <a:t> dos mínimos quadrados só funciona para </a:t>
            </a:r>
            <a:r>
              <a:rPr lang="pt-BR" dirty="0"/>
              <a:t>sistemas</a:t>
            </a:r>
            <a:r>
              <a:rPr lang="pt-BR" baseline="0" dirty="0"/>
              <a:t> (</a:t>
            </a:r>
            <a:r>
              <a:rPr lang="pt-BR" dirty="0"/>
              <a:t>sobre)determinados,</a:t>
            </a:r>
            <a:r>
              <a:rPr lang="pt-BR" baseline="0" dirty="0"/>
              <a:t> ou seja, </a:t>
            </a:r>
            <a:r>
              <a:rPr lang="pt-BR" dirty="0"/>
              <a:t>conjuntos de equações nas quais existe</a:t>
            </a:r>
            <a:r>
              <a:rPr lang="pt-BR" baseline="0" dirty="0"/>
              <a:t> um número igual ou maior de </a:t>
            </a:r>
            <a:r>
              <a:rPr lang="pt-BR" dirty="0"/>
              <a:t>equações (pares x e y) que incógnitas (valores do</a:t>
            </a:r>
            <a:r>
              <a:rPr lang="pt-BR" baseline="0" dirty="0"/>
              <a:t> vetor a).</a:t>
            </a:r>
          </a:p>
          <a:p>
            <a:endParaRPr lang="pt-BR" baseline="0" dirty="0"/>
          </a:p>
          <a:p>
            <a:r>
              <a:rPr lang="pt-BR" baseline="0" dirty="0"/>
              <a:t>Sistemas subdeterminados (número de exemplos menor do que o número de parâmetros) não tem solução ou não tem solução única.  </a:t>
            </a:r>
          </a:p>
          <a:p>
            <a:endParaRPr lang="nl-BE" dirty="0"/>
          </a:p>
          <a:p>
            <a:endParaRPr lang="pt-BR" dirty="0"/>
          </a:p>
        </p:txBody>
      </p:sp>
      <p:sp>
        <p:nvSpPr>
          <p:cNvPr id="4" name="Espaço Reservado para Número de Slide 3"/>
          <p:cNvSpPr>
            <a:spLocks noGrp="1"/>
          </p:cNvSpPr>
          <p:nvPr>
            <p:ph type="sldNum" sz="quarter" idx="5"/>
          </p:nvPr>
        </p:nvSpPr>
        <p:spPr/>
        <p:txBody>
          <a:bodyPr/>
          <a:lstStyle/>
          <a:p>
            <a:fld id="{DA8B99DF-01BC-492A-8CEF-4FD88D18DD9D}" type="slidenum">
              <a:rPr lang="nl-BE" smtClean="0"/>
              <a:t>30</a:t>
            </a:fld>
            <a:endParaRPr lang="nl-BE"/>
          </a:p>
        </p:txBody>
      </p:sp>
    </p:spTree>
    <p:extLst>
      <p:ext uri="{BB962C8B-B14F-4D97-AF65-F5344CB8AC3E}">
        <p14:creationId xmlns:p14="http://schemas.microsoft.com/office/powerpoint/2010/main" val="19165064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ço Reservado para Anotações 2"/>
              <p:cNvSpPr>
                <a:spLocks noGrp="1"/>
              </p:cNvSpPr>
              <p:nvPr>
                <p:ph type="body" idx="1"/>
              </p:nvPr>
            </p:nvSpPr>
            <p:spPr/>
            <p:txBody>
              <a:bodyPr/>
              <a:lstStyle/>
              <a:p>
                <a:r>
                  <a:rPr lang="pt-BR" noProof="0" dirty="0"/>
                  <a:t>No problema de regressão linear, a superfície de erro para o critério de quadrados</a:t>
                </a:r>
                <a:r>
                  <a:rPr lang="pt-BR" baseline="0" noProof="0" dirty="0"/>
                  <a:t> </a:t>
                </a:r>
                <a:r>
                  <a:rPr lang="pt-BR" noProof="0" dirty="0"/>
                  <a:t>mínimos é dada pela expressão: </a:t>
                </a:r>
                <a14:m>
                  <m:oMath xmlns:m="http://schemas.openxmlformats.org/officeDocument/2006/math">
                    <m:sSub>
                      <m:sSubPr>
                        <m:ctrlPr>
                          <a:rPr lang="pt-BR" i="1" noProof="0" smtClean="0">
                            <a:latin typeface="Cambria Math" panose="02040503050406030204" pitchFamily="18" charset="0"/>
                          </a:rPr>
                        </m:ctrlPr>
                      </m:sSubPr>
                      <m:e>
                        <m:r>
                          <a:rPr lang="pt-BR" i="1" noProof="0">
                            <a:latin typeface="Cambria Math" panose="02040503050406030204" pitchFamily="18" charset="0"/>
                          </a:rPr>
                          <m:t>𝐽</m:t>
                        </m:r>
                      </m:e>
                      <m:sub>
                        <m:r>
                          <a:rPr lang="pt-BR" i="1" noProof="0">
                            <a:latin typeface="Cambria Math" panose="02040503050406030204" pitchFamily="18" charset="0"/>
                          </a:rPr>
                          <m:t>𝑒</m:t>
                        </m:r>
                      </m:sub>
                    </m:sSub>
                    <m:d>
                      <m:dPr>
                        <m:ctrlPr>
                          <a:rPr lang="pt-BR" i="1" noProof="0">
                            <a:latin typeface="Cambria Math" panose="02040503050406030204" pitchFamily="18" charset="0"/>
                          </a:rPr>
                        </m:ctrlPr>
                      </m:dPr>
                      <m:e>
                        <m:r>
                          <a:rPr lang="pt-BR" b="1" i="1" noProof="0">
                            <a:latin typeface="Cambria Math" panose="02040503050406030204" pitchFamily="18" charset="0"/>
                          </a:rPr>
                          <m:t>𝒂</m:t>
                        </m:r>
                      </m:e>
                    </m:d>
                    <m:r>
                      <a:rPr lang="pt-BR" i="1" noProof="0">
                        <a:latin typeface="Cambria Math" panose="02040503050406030204" pitchFamily="18" charset="0"/>
                      </a:rPr>
                      <m:t>=</m:t>
                    </m:r>
                    <m:sSup>
                      <m:sSupPr>
                        <m:ctrlPr>
                          <a:rPr lang="pt-BR" b="1" i="1" noProof="0">
                            <a:latin typeface="Cambria Math" panose="02040503050406030204" pitchFamily="18" charset="0"/>
                          </a:rPr>
                        </m:ctrlPr>
                      </m:sSupPr>
                      <m:e>
                        <m:r>
                          <a:rPr lang="pt-BR" b="1" i="1" noProof="0">
                            <a:latin typeface="Cambria Math" panose="02040503050406030204" pitchFamily="18" charset="0"/>
                          </a:rPr>
                          <m:t>𝒚</m:t>
                        </m:r>
                      </m:e>
                      <m:sup>
                        <m:r>
                          <a:rPr lang="pt-BR" b="1" i="1" noProof="0">
                            <a:latin typeface="Cambria Math" panose="02040503050406030204" pitchFamily="18" charset="0"/>
                          </a:rPr>
                          <m:t>𝑻</m:t>
                        </m:r>
                      </m:sup>
                    </m:sSup>
                  </m:oMath>
                </a14:m>
                <a:r>
                  <a:rPr lang="pt-BR" b="1" noProof="0" dirty="0"/>
                  <a:t> </a:t>
                </a:r>
                <a14:m>
                  <m:oMath xmlns:m="http://schemas.openxmlformats.org/officeDocument/2006/math">
                    <m:r>
                      <a:rPr lang="pt-BR" b="1" i="1" noProof="0">
                        <a:latin typeface="Cambria Math" panose="02040503050406030204" pitchFamily="18" charset="0"/>
                      </a:rPr>
                      <m:t>𝒚</m:t>
                    </m:r>
                  </m:oMath>
                </a14:m>
                <a:r>
                  <a:rPr lang="pt-BR" noProof="0" dirty="0"/>
                  <a:t> - </a:t>
                </a:r>
                <a14:m>
                  <m:oMath xmlns:m="http://schemas.openxmlformats.org/officeDocument/2006/math">
                    <m:sSup>
                      <m:sSupPr>
                        <m:ctrlPr>
                          <a:rPr lang="pt-BR" b="1" i="1" noProof="0">
                            <a:latin typeface="Cambria Math" panose="02040503050406030204" pitchFamily="18" charset="0"/>
                          </a:rPr>
                        </m:ctrlPr>
                      </m:sSupPr>
                      <m:e>
                        <m:r>
                          <a:rPr lang="pt-BR" b="1" i="1" noProof="0">
                            <a:latin typeface="Cambria Math" panose="02040503050406030204" pitchFamily="18" charset="0"/>
                          </a:rPr>
                          <m:t>𝒚</m:t>
                        </m:r>
                      </m:e>
                      <m:sup>
                        <m:r>
                          <a:rPr lang="pt-BR" b="1" i="1" noProof="0">
                            <a:latin typeface="Cambria Math" panose="02040503050406030204" pitchFamily="18" charset="0"/>
                          </a:rPr>
                          <m:t>𝑻</m:t>
                        </m:r>
                      </m:sup>
                    </m:sSup>
                  </m:oMath>
                </a14:m>
                <a:r>
                  <a:rPr lang="pt-BR" b="1" noProof="0" dirty="0"/>
                  <a:t> </a:t>
                </a:r>
                <a14:m>
                  <m:oMath xmlns:m="http://schemas.openxmlformats.org/officeDocument/2006/math">
                    <m:r>
                      <a:rPr lang="pt-BR" b="1" i="1" noProof="0">
                        <a:latin typeface="Cambria Math" panose="02040503050406030204" pitchFamily="18" charset="0"/>
                      </a:rPr>
                      <m:t>𝜱</m:t>
                    </m:r>
                    <m:r>
                      <a:rPr lang="pt-BR" b="1" i="1" noProof="0">
                        <a:latin typeface="Cambria Math" panose="02040503050406030204" pitchFamily="18" charset="0"/>
                      </a:rPr>
                      <m:t>𝒂</m:t>
                    </m:r>
                  </m:oMath>
                </a14:m>
                <a:r>
                  <a:rPr lang="pt-BR" noProof="0" dirty="0"/>
                  <a:t> - </a:t>
                </a:r>
                <a14:m>
                  <m:oMath xmlns:m="http://schemas.openxmlformats.org/officeDocument/2006/math">
                    <m:sSup>
                      <m:sSupPr>
                        <m:ctrlPr>
                          <a:rPr lang="pt-BR" i="1" noProof="0">
                            <a:latin typeface="Cambria Math" panose="02040503050406030204" pitchFamily="18" charset="0"/>
                          </a:rPr>
                        </m:ctrlPr>
                      </m:sSupPr>
                      <m:e>
                        <m:r>
                          <a:rPr lang="pt-BR" b="1" i="1" noProof="0">
                            <a:latin typeface="Cambria Math" panose="02040503050406030204" pitchFamily="18" charset="0"/>
                          </a:rPr>
                          <m:t>𝒂</m:t>
                        </m:r>
                      </m:e>
                      <m:sup>
                        <m:r>
                          <a:rPr lang="pt-BR" i="1" noProof="0">
                            <a:latin typeface="Cambria Math" panose="02040503050406030204" pitchFamily="18" charset="0"/>
                          </a:rPr>
                          <m:t>𝑇</m:t>
                        </m:r>
                      </m:sup>
                    </m:sSup>
                    <m:sSup>
                      <m:sSupPr>
                        <m:ctrlPr>
                          <a:rPr lang="pt-BR" i="1" noProof="0">
                            <a:latin typeface="Cambria Math" panose="02040503050406030204" pitchFamily="18" charset="0"/>
                          </a:rPr>
                        </m:ctrlPr>
                      </m:sSupPr>
                      <m:e>
                        <m:r>
                          <a:rPr lang="pt-BR" b="1" i="1" noProof="0">
                            <a:latin typeface="Cambria Math" panose="02040503050406030204" pitchFamily="18" charset="0"/>
                          </a:rPr>
                          <m:t>𝜱</m:t>
                        </m:r>
                      </m:e>
                      <m:sup>
                        <m:r>
                          <a:rPr lang="pt-BR" i="1" noProof="0">
                            <a:latin typeface="Cambria Math" panose="02040503050406030204" pitchFamily="18" charset="0"/>
                          </a:rPr>
                          <m:t>𝑇</m:t>
                        </m:r>
                      </m:sup>
                    </m:sSup>
                  </m:oMath>
                </a14:m>
                <a:r>
                  <a:rPr lang="pt-BR" b="1" noProof="0" dirty="0"/>
                  <a:t> </a:t>
                </a:r>
                <a14:m>
                  <m:oMath xmlns:m="http://schemas.openxmlformats.org/officeDocument/2006/math">
                    <m:r>
                      <a:rPr lang="pt-BR" b="1" i="1" noProof="0">
                        <a:latin typeface="Cambria Math" panose="02040503050406030204" pitchFamily="18" charset="0"/>
                      </a:rPr>
                      <m:t>𝒚</m:t>
                    </m:r>
                  </m:oMath>
                </a14:m>
                <a:r>
                  <a:rPr lang="pt-BR" noProof="0" dirty="0"/>
                  <a:t> + </a:t>
                </a:r>
                <a14:m>
                  <m:oMath xmlns:m="http://schemas.openxmlformats.org/officeDocument/2006/math">
                    <m:sSup>
                      <m:sSupPr>
                        <m:ctrlPr>
                          <a:rPr lang="pt-BR" i="1" noProof="0">
                            <a:latin typeface="Cambria Math" panose="02040503050406030204" pitchFamily="18" charset="0"/>
                          </a:rPr>
                        </m:ctrlPr>
                      </m:sSupPr>
                      <m:e>
                        <m:r>
                          <a:rPr lang="pt-BR" b="1" i="1" noProof="0">
                            <a:latin typeface="Cambria Math" panose="02040503050406030204" pitchFamily="18" charset="0"/>
                          </a:rPr>
                          <m:t>𝒂</m:t>
                        </m:r>
                      </m:e>
                      <m:sup>
                        <m:r>
                          <a:rPr lang="pt-BR" i="1" noProof="0">
                            <a:latin typeface="Cambria Math" panose="02040503050406030204" pitchFamily="18" charset="0"/>
                          </a:rPr>
                          <m:t>𝑇</m:t>
                        </m:r>
                      </m:sup>
                    </m:sSup>
                    <m:sSup>
                      <m:sSupPr>
                        <m:ctrlPr>
                          <a:rPr lang="pt-BR" i="1" noProof="0">
                            <a:latin typeface="Cambria Math" panose="02040503050406030204" pitchFamily="18" charset="0"/>
                          </a:rPr>
                        </m:ctrlPr>
                      </m:sSupPr>
                      <m:e>
                        <m:r>
                          <a:rPr lang="pt-BR" b="1" i="1" noProof="0">
                            <a:latin typeface="Cambria Math" panose="02040503050406030204" pitchFamily="18" charset="0"/>
                          </a:rPr>
                          <m:t>𝜱</m:t>
                        </m:r>
                      </m:e>
                      <m:sup>
                        <m:r>
                          <a:rPr lang="pt-BR" i="1" noProof="0">
                            <a:latin typeface="Cambria Math" panose="02040503050406030204" pitchFamily="18" charset="0"/>
                          </a:rPr>
                          <m:t>𝑇</m:t>
                        </m:r>
                      </m:sup>
                    </m:sSup>
                  </m:oMath>
                </a14:m>
                <a:r>
                  <a:rPr lang="pt-BR" b="1" noProof="0" dirty="0"/>
                  <a:t> </a:t>
                </a:r>
                <a14:m>
                  <m:oMath xmlns:m="http://schemas.openxmlformats.org/officeDocument/2006/math">
                    <m:r>
                      <a:rPr lang="pt-BR" b="1" i="1" noProof="0">
                        <a:latin typeface="Cambria Math" panose="02040503050406030204" pitchFamily="18" charset="0"/>
                      </a:rPr>
                      <m:t>𝒂</m:t>
                    </m:r>
                  </m:oMath>
                </a14:m>
                <a:r>
                  <a:rPr lang="pt-BR" noProof="0" dirty="0"/>
                  <a:t>.</a:t>
                </a:r>
              </a:p>
              <a:p>
                <a:endParaRPr lang="pt-BR" noProof="0" dirty="0"/>
              </a:p>
              <a:p>
                <a:r>
                  <a:rPr lang="pt-BR" noProof="0" dirty="0"/>
                  <a:t>O mínimo global pode ser encontrado</a:t>
                </a:r>
                <a:r>
                  <a:rPr lang="pt-BR" baseline="0" noProof="0" dirty="0"/>
                  <a:t> pelo método dos mínimos quadrados (ou também conhecido como equação normal).</a:t>
                </a:r>
                <a:endParaRPr lang="pt-BR" noProof="0" dirty="0"/>
              </a:p>
              <a:p>
                <a:endParaRPr lang="pt-BR" noProof="0" dirty="0"/>
              </a:p>
              <a:p>
                <a:r>
                  <a:rPr lang="pt-BR" noProof="0" dirty="0"/>
                  <a:t>Observe que a função de erro é convexa, com um único mínimo global.</a:t>
                </a:r>
              </a:p>
              <a:p>
                <a:endParaRPr lang="pt-BR" noProof="0" dirty="0"/>
              </a:p>
              <a:p>
                <a:r>
                  <a:rPr lang="pt-BR" noProof="0" dirty="0"/>
                  <a:t>Convexo: curvo ou curvado para fora como o exterior de uma tigela ou esfera ou círculo.</a:t>
                </a:r>
              </a:p>
              <a:p>
                <a:endParaRPr lang="pt-BR" noProof="0" dirty="0"/>
              </a:p>
              <a:p>
                <a:r>
                  <a:rPr lang="pt-BR" noProof="0" dirty="0"/>
                  <a:t>Uma função de valor real definida em um intervalo n-dimensional é denominada </a:t>
                </a:r>
                <a:r>
                  <a:rPr lang="pt-BR" b="1" i="1" noProof="0" dirty="0"/>
                  <a:t>convexa</a:t>
                </a:r>
                <a:r>
                  <a:rPr lang="pt-BR" noProof="0" dirty="0"/>
                  <a:t> se um segmento de linha entre dois pontos no gráfico da função estiver acima ou no gráfico.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Isso é provado mostrando-se que </a:t>
                </a:r>
                <a14:m>
                  <m:oMath xmlns:m="http://schemas.openxmlformats.org/officeDocument/2006/math">
                    <m:f>
                      <m:fPr>
                        <m:ctrlPr>
                          <a:rPr lang="pt-BR" i="1">
                            <a:latin typeface="Cambria Math" panose="02040503050406030204" pitchFamily="18" charset="0"/>
                          </a:rPr>
                        </m:ctrlPr>
                      </m:fPr>
                      <m:num>
                        <m:sSup>
                          <m:sSupPr>
                            <m:ctrlPr>
                              <a:rPr lang="pt-BR" i="1">
                                <a:latin typeface="Cambria Math" panose="02040503050406030204" pitchFamily="18" charset="0"/>
                              </a:rPr>
                            </m:ctrlPr>
                          </m:sSupPr>
                          <m:e>
                            <m:r>
                              <a:rPr lang="pt-BR" i="1">
                                <a:latin typeface="Cambria Math" panose="02040503050406030204" pitchFamily="18" charset="0"/>
                              </a:rPr>
                              <m:t>𝜕</m:t>
                            </m:r>
                          </m:e>
                          <m:sup>
                            <m:r>
                              <a:rPr lang="pt-BR" i="1">
                                <a:latin typeface="Cambria Math" panose="02040503050406030204" pitchFamily="18" charset="0"/>
                              </a:rPr>
                              <m:t>2</m:t>
                            </m:r>
                          </m:sup>
                        </m:sSup>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num>
                      <m:den>
                        <m:sSup>
                          <m:sSupPr>
                            <m:ctrlPr>
                              <a:rPr lang="pt-BR" i="1">
                                <a:latin typeface="Cambria Math" panose="02040503050406030204" pitchFamily="18" charset="0"/>
                              </a:rPr>
                            </m:ctrlPr>
                          </m:sSupPr>
                          <m:e>
                            <m:r>
                              <a:rPr lang="pt-BR" i="1">
                                <a:latin typeface="Cambria Math" panose="02040503050406030204" pitchFamily="18" charset="0"/>
                              </a:rPr>
                              <m:t>𝜕</m:t>
                            </m:r>
                          </m:e>
                          <m:sup>
                            <m:r>
                              <a:rPr lang="pt-BR" i="1">
                                <a:latin typeface="Cambria Math" panose="02040503050406030204" pitchFamily="18" charset="0"/>
                              </a:rPr>
                              <m:t>2</m:t>
                            </m:r>
                          </m:sup>
                        </m:sSup>
                        <m:r>
                          <a:rPr lang="pt-BR" b="1" i="1">
                            <a:latin typeface="Cambria Math" panose="02040503050406030204" pitchFamily="18" charset="0"/>
                          </a:rPr>
                          <m:t>𝒂</m:t>
                        </m:r>
                      </m:den>
                    </m:f>
                    <m:r>
                      <a:rPr lang="pt-BR">
                        <a:latin typeface="Cambria Math" panose="02040503050406030204" pitchFamily="18" charset="0"/>
                      </a:rPr>
                      <m:t>=2</m:t>
                    </m:r>
                    <m:sSup>
                      <m:sSupPr>
                        <m:ctrlPr>
                          <a:rPr lang="pt-BR" i="1">
                            <a:latin typeface="Cambria Math" panose="02040503050406030204" pitchFamily="18" charset="0"/>
                          </a:rPr>
                        </m:ctrlPr>
                      </m:sSupPr>
                      <m:e>
                        <m:r>
                          <a:rPr lang="pt-BR" b="1" i="1">
                            <a:latin typeface="Cambria Math" panose="02040503050406030204" pitchFamily="18" charset="0"/>
                          </a:rPr>
                          <m:t>𝜱</m:t>
                        </m:r>
                      </m:e>
                      <m:sup>
                        <m:r>
                          <a:rPr lang="pt-BR" i="1">
                            <a:latin typeface="Cambria Math" panose="02040503050406030204" pitchFamily="18" charset="0"/>
                          </a:rPr>
                          <m:t>𝑇</m:t>
                        </m:r>
                      </m:sup>
                    </m:sSup>
                    <m:r>
                      <a:rPr lang="pt-BR" b="1" i="1">
                        <a:latin typeface="Cambria Math" panose="02040503050406030204" pitchFamily="18" charset="0"/>
                      </a:rPr>
                      <m:t>𝜱</m:t>
                    </m:r>
                  </m:oMath>
                </a14:m>
                <a:r>
                  <a:rPr lang="nl-BE" dirty="0"/>
                  <a:t> é uma </a:t>
                </a:r>
                <a:r>
                  <a:rPr lang="nl-BE" b="1" i="1" dirty="0"/>
                  <a:t>matriz positiva semi-definida</a:t>
                </a:r>
                <a:r>
                  <a:rPr lang="nl-BE" dirty="0"/>
                  <a:t>, e portanto,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oMath>
                </a14:m>
                <a:r>
                  <a:rPr lang="nl-BE" dirty="0"/>
                  <a:t> sempre será </a:t>
                </a:r>
                <a:r>
                  <a:rPr lang="nl-BE" b="1" i="1" dirty="0"/>
                  <a:t>convexa</a:t>
                </a:r>
                <a:r>
                  <a:rPr lang="nl-BE" dirty="0"/>
                  <a:t> com relação ao vetor de pesos, </a:t>
                </a:r>
                <a14:m>
                  <m:oMath xmlns:m="http://schemas.openxmlformats.org/officeDocument/2006/math">
                    <m:r>
                      <a:rPr lang="pt-BR" b="1" i="1">
                        <a:latin typeface="Cambria Math" panose="02040503050406030204" pitchFamily="18" charset="0"/>
                      </a:rPr>
                      <m:t>𝒂</m:t>
                    </m:r>
                  </m:oMath>
                </a14:m>
                <a:r>
                  <a:rPr lang="nl-BE" dirty="0"/>
                  <a:t>.</a:t>
                </a:r>
              </a:p>
              <a:p>
                <a:endParaRPr lang="pt-BR" noProof="0" dirty="0"/>
              </a:p>
              <a:p>
                <a:r>
                  <a:rPr lang="pt-BR" b="1" noProof="0" dirty="0"/>
                  <a:t>Prova de que formas quadráticas são convexas</a:t>
                </a:r>
                <a:r>
                  <a:rPr lang="pt-BR" noProof="0" dirty="0"/>
                  <a:t>: </a:t>
                </a:r>
              </a:p>
              <a:p>
                <a:pPr marL="171450" indent="-171450">
                  <a:buFont typeface="Arial" panose="020B0604020202020204" pitchFamily="34" charset="0"/>
                  <a:buChar char="•"/>
                </a:pPr>
                <a:r>
                  <a:rPr lang="pt-BR" noProof="0" dirty="0"/>
                  <a:t>https://math.stackexchange.com/questions/526657/show-convexity-of-the-quadratic-function</a:t>
                </a:r>
              </a:p>
              <a:p>
                <a:pPr marL="171450" indent="-171450">
                  <a:buFont typeface="Arial" panose="020B0604020202020204" pitchFamily="34" charset="0"/>
                  <a:buChar char="•"/>
                </a:pPr>
                <a:r>
                  <a:rPr lang="pt-BR" noProof="0" dirty="0"/>
                  <a:t>https://math.stackexchange.com/questions/483339/proof-of-convexity-of-linear-least-squares</a:t>
                </a:r>
              </a:p>
              <a:p>
                <a:pPr marL="0" indent="0">
                  <a:buFont typeface="Arial" panose="020B0604020202020204" pitchFamily="34" charset="0"/>
                  <a:buNone/>
                </a:pPr>
                <a:endParaRPr lang="pt-BR" noProof="0" dirty="0"/>
              </a:p>
              <a:p>
                <a:pPr marL="0" indent="0">
                  <a:buFont typeface="Arial" panose="020B0604020202020204" pitchFamily="34" charset="0"/>
                  <a:buNone/>
                </a:pPr>
                <a:r>
                  <a:rPr lang="pt-BR" noProof="0" dirty="0"/>
                  <a:t>A figura da direita mostra um gráfico com linhas de contorno.</a:t>
                </a:r>
                <a:r>
                  <a:rPr lang="pt-BR" baseline="0" noProof="0" dirty="0"/>
                  <a:t> </a:t>
                </a:r>
                <a:r>
                  <a:rPr lang="pt-BR" noProof="0" dirty="0"/>
                  <a:t>Uma linha de contorno ou </a:t>
                </a:r>
                <a:r>
                  <a:rPr lang="pt-BR" noProof="0" dirty="0" err="1"/>
                  <a:t>isoline</a:t>
                </a:r>
                <a:r>
                  <a:rPr lang="pt-BR" noProof="0" dirty="0"/>
                  <a:t> de uma função de duas variáveis é uma curva ao longo da qual a função tem um valor constante. Ou seja, no nosso caso, cada uma das linhas indica curvas que tem o mesmo erro.</a:t>
                </a:r>
              </a:p>
              <a:p>
                <a:endParaRPr lang="pt-BR" dirty="0"/>
              </a:p>
            </p:txBody>
          </p:sp>
        </mc:Choice>
        <mc:Fallback xmlns="">
          <p:sp>
            <p:nvSpPr>
              <p:cNvPr id="3" name="Espaço Reservado para Anotações 2"/>
              <p:cNvSpPr>
                <a:spLocks noGrp="1"/>
              </p:cNvSpPr>
              <p:nvPr>
                <p:ph type="body" idx="1"/>
              </p:nvPr>
            </p:nvSpPr>
            <p:spPr/>
            <p:txBody>
              <a:bodyPr/>
              <a:lstStyle/>
              <a:p>
                <a:r>
                  <a:rPr lang="pt-BR" noProof="0" dirty="0"/>
                  <a:t>No problema de regressão linear, a superfície de erro para o critério de quadrados</a:t>
                </a:r>
                <a:r>
                  <a:rPr lang="pt-BR" baseline="0" noProof="0" dirty="0"/>
                  <a:t> </a:t>
                </a:r>
                <a:r>
                  <a:rPr lang="pt-BR" noProof="0" dirty="0"/>
                  <a:t>mínimos é dada pela expressão: </a:t>
                </a:r>
                <a:r>
                  <a:rPr lang="pt-BR" i="0" noProof="0">
                    <a:latin typeface="Cambria Math" panose="02040503050406030204" pitchFamily="18" charset="0"/>
                  </a:rPr>
                  <a:t>𝐽_𝑒 (</a:t>
                </a:r>
                <a:r>
                  <a:rPr lang="pt-BR" b="1" i="0" noProof="0">
                    <a:latin typeface="Cambria Math" panose="02040503050406030204" pitchFamily="18" charset="0"/>
                  </a:rPr>
                  <a:t>𝒂)</a:t>
                </a:r>
                <a:r>
                  <a:rPr lang="pt-BR" i="0" noProof="0">
                    <a:latin typeface="Cambria Math" panose="02040503050406030204" pitchFamily="18" charset="0"/>
                  </a:rPr>
                  <a:t>=</a:t>
                </a:r>
                <a:r>
                  <a:rPr lang="pt-BR" b="1" i="0" noProof="0">
                    <a:latin typeface="Cambria Math" panose="02040503050406030204" pitchFamily="18" charset="0"/>
                  </a:rPr>
                  <a:t>𝒚^𝑻</a:t>
                </a:r>
                <a:r>
                  <a:rPr lang="pt-BR" b="1" noProof="0" dirty="0"/>
                  <a:t> </a:t>
                </a:r>
                <a:r>
                  <a:rPr lang="pt-BR" b="1" i="0" noProof="0">
                    <a:latin typeface="Cambria Math" panose="02040503050406030204" pitchFamily="18" charset="0"/>
                  </a:rPr>
                  <a:t>𝒚</a:t>
                </a:r>
                <a:r>
                  <a:rPr lang="pt-BR" noProof="0" dirty="0"/>
                  <a:t> - </a:t>
                </a:r>
                <a:r>
                  <a:rPr lang="pt-BR" b="1" i="0" noProof="0">
                    <a:latin typeface="Cambria Math" panose="02040503050406030204" pitchFamily="18" charset="0"/>
                  </a:rPr>
                  <a:t>𝒚^𝑻</a:t>
                </a:r>
                <a:r>
                  <a:rPr lang="pt-BR" b="1" noProof="0" dirty="0"/>
                  <a:t> </a:t>
                </a:r>
                <a:r>
                  <a:rPr lang="pt-BR" b="1" i="0" noProof="0">
                    <a:latin typeface="Cambria Math" panose="02040503050406030204" pitchFamily="18" charset="0"/>
                  </a:rPr>
                  <a:t>𝜱𝒂</a:t>
                </a:r>
                <a:r>
                  <a:rPr lang="pt-BR" noProof="0" dirty="0"/>
                  <a:t> - </a:t>
                </a:r>
                <a:r>
                  <a:rPr lang="pt-BR" b="1" i="0" noProof="0">
                    <a:latin typeface="Cambria Math" panose="02040503050406030204" pitchFamily="18" charset="0"/>
                  </a:rPr>
                  <a:t>𝒂^</a:t>
                </a:r>
                <a:r>
                  <a:rPr lang="pt-BR" i="0" noProof="0">
                    <a:latin typeface="Cambria Math" panose="02040503050406030204" pitchFamily="18" charset="0"/>
                  </a:rPr>
                  <a:t>𝑇 </a:t>
                </a:r>
                <a:r>
                  <a:rPr lang="pt-BR" b="1" i="0" noProof="0">
                    <a:latin typeface="Cambria Math" panose="02040503050406030204" pitchFamily="18" charset="0"/>
                  </a:rPr>
                  <a:t>𝜱^</a:t>
                </a:r>
                <a:r>
                  <a:rPr lang="pt-BR" i="0" noProof="0">
                    <a:latin typeface="Cambria Math" panose="02040503050406030204" pitchFamily="18" charset="0"/>
                  </a:rPr>
                  <a:t>𝑇</a:t>
                </a:r>
                <a:r>
                  <a:rPr lang="pt-BR" b="1" noProof="0" dirty="0"/>
                  <a:t> </a:t>
                </a:r>
                <a:r>
                  <a:rPr lang="pt-BR" b="1" i="0" noProof="0">
                    <a:latin typeface="Cambria Math" panose="02040503050406030204" pitchFamily="18" charset="0"/>
                  </a:rPr>
                  <a:t>𝒚</a:t>
                </a:r>
                <a:r>
                  <a:rPr lang="pt-BR" noProof="0" dirty="0"/>
                  <a:t> + </a:t>
                </a:r>
                <a:r>
                  <a:rPr lang="pt-BR" b="1" i="0" noProof="0">
                    <a:latin typeface="Cambria Math" panose="02040503050406030204" pitchFamily="18" charset="0"/>
                  </a:rPr>
                  <a:t>𝒂^</a:t>
                </a:r>
                <a:r>
                  <a:rPr lang="pt-BR" i="0" noProof="0">
                    <a:latin typeface="Cambria Math" panose="02040503050406030204" pitchFamily="18" charset="0"/>
                  </a:rPr>
                  <a:t>𝑇 </a:t>
                </a:r>
                <a:r>
                  <a:rPr lang="pt-BR" b="1" i="0" noProof="0">
                    <a:latin typeface="Cambria Math" panose="02040503050406030204" pitchFamily="18" charset="0"/>
                  </a:rPr>
                  <a:t>𝜱^</a:t>
                </a:r>
                <a:r>
                  <a:rPr lang="pt-BR" i="0" noProof="0">
                    <a:latin typeface="Cambria Math" panose="02040503050406030204" pitchFamily="18" charset="0"/>
                  </a:rPr>
                  <a:t>𝑇</a:t>
                </a:r>
                <a:r>
                  <a:rPr lang="pt-BR" b="1" noProof="0" dirty="0"/>
                  <a:t> </a:t>
                </a:r>
                <a:r>
                  <a:rPr lang="pt-BR" b="1" i="0" noProof="0">
                    <a:latin typeface="Cambria Math" panose="02040503050406030204" pitchFamily="18" charset="0"/>
                  </a:rPr>
                  <a:t>𝒂</a:t>
                </a:r>
                <a:r>
                  <a:rPr lang="pt-BR" noProof="0" dirty="0"/>
                  <a:t>.</a:t>
                </a:r>
              </a:p>
              <a:p>
                <a:endParaRPr lang="pt-BR" noProof="0" dirty="0"/>
              </a:p>
              <a:p>
                <a:r>
                  <a:rPr lang="pt-BR" noProof="0" dirty="0"/>
                  <a:t>O mínimo global pode ser encontrado</a:t>
                </a:r>
                <a:r>
                  <a:rPr lang="pt-BR" baseline="0" noProof="0" dirty="0"/>
                  <a:t> pelo método dos mínimos quadrados (ou também conhecido como equação normal).</a:t>
                </a:r>
                <a:endParaRPr lang="pt-BR" noProof="0" dirty="0"/>
              </a:p>
              <a:p>
                <a:endParaRPr lang="pt-BR" noProof="0" dirty="0"/>
              </a:p>
              <a:p>
                <a:r>
                  <a:rPr lang="pt-BR" noProof="0" dirty="0"/>
                  <a:t>Observe que a função de erro é convexa, com um único mínimo global.</a:t>
                </a:r>
              </a:p>
              <a:p>
                <a:endParaRPr lang="pt-BR" noProof="0" dirty="0"/>
              </a:p>
              <a:p>
                <a:r>
                  <a:rPr lang="pt-BR" noProof="0" dirty="0"/>
                  <a:t>Convexo: curvo ou curvado para fora como o exterior de uma tigela ou esfera ou círculo.</a:t>
                </a:r>
              </a:p>
              <a:p>
                <a:endParaRPr lang="pt-BR" noProof="0" dirty="0"/>
              </a:p>
              <a:p>
                <a:r>
                  <a:rPr lang="pt-BR" noProof="0" dirty="0"/>
                  <a:t>Uma função de valor real definida em um intervalo n-dimensional é denominada </a:t>
                </a:r>
                <a:r>
                  <a:rPr lang="pt-BR" b="1" i="1" noProof="0" dirty="0"/>
                  <a:t>convexa</a:t>
                </a:r>
                <a:r>
                  <a:rPr lang="pt-BR" noProof="0" dirty="0"/>
                  <a:t> se um segmento de linha entre dois pontos no gráfico da função estiver acima ou no gráfico.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Isso é provado mostrando-se que </a:t>
                </a:r>
                <a:r>
                  <a:rPr lang="pt-BR" i="0">
                    <a:latin typeface="Cambria Math" panose="02040503050406030204" pitchFamily="18" charset="0"/>
                  </a:rPr>
                  <a:t>(𝜕^2 𝐽_𝑒 (</a:t>
                </a:r>
                <a:r>
                  <a:rPr lang="pt-BR" b="1" i="0">
                    <a:latin typeface="Cambria Math" panose="02040503050406030204" pitchFamily="18" charset="0"/>
                  </a:rPr>
                  <a:t>𝒂))/(</a:t>
                </a:r>
                <a:r>
                  <a:rPr lang="pt-BR" i="0">
                    <a:latin typeface="Cambria Math" panose="02040503050406030204" pitchFamily="18" charset="0"/>
                  </a:rPr>
                  <a:t>𝜕^2</a:t>
                </a:r>
                <a:r>
                  <a:rPr lang="pt-BR" b="1" i="0">
                    <a:latin typeface="Cambria Math" panose="02040503050406030204" pitchFamily="18" charset="0"/>
                  </a:rPr>
                  <a:t> 𝒂)</a:t>
                </a:r>
                <a:r>
                  <a:rPr lang="pt-BR" i="0">
                    <a:latin typeface="Cambria Math" panose="02040503050406030204" pitchFamily="18" charset="0"/>
                  </a:rPr>
                  <a:t>=2</a:t>
                </a:r>
                <a:r>
                  <a:rPr lang="pt-BR" b="1" i="0">
                    <a:latin typeface="Cambria Math" panose="02040503050406030204" pitchFamily="18" charset="0"/>
                  </a:rPr>
                  <a:t>𝜱^</a:t>
                </a:r>
                <a:r>
                  <a:rPr lang="pt-BR" i="0">
                    <a:latin typeface="Cambria Math" panose="02040503050406030204" pitchFamily="18" charset="0"/>
                  </a:rPr>
                  <a:t>𝑇</a:t>
                </a:r>
                <a:r>
                  <a:rPr lang="pt-BR" b="1" i="0">
                    <a:latin typeface="Cambria Math" panose="02040503050406030204" pitchFamily="18" charset="0"/>
                  </a:rPr>
                  <a:t> 𝜱</a:t>
                </a:r>
                <a:r>
                  <a:rPr lang="nl-BE" dirty="0"/>
                  <a:t> é uma </a:t>
                </a:r>
                <a:r>
                  <a:rPr lang="nl-BE" b="1" i="1" dirty="0"/>
                  <a:t>matriz positiva semi-definida</a:t>
                </a:r>
                <a:r>
                  <a:rPr lang="nl-BE" dirty="0"/>
                  <a:t>, e portanto, </a:t>
                </a:r>
                <a:r>
                  <a:rPr lang="pt-BR" i="0">
                    <a:latin typeface="Cambria Math" panose="02040503050406030204" pitchFamily="18" charset="0"/>
                  </a:rPr>
                  <a:t>𝐽_𝑒 (</a:t>
                </a:r>
                <a:r>
                  <a:rPr lang="pt-BR" b="1" i="0">
                    <a:latin typeface="Cambria Math" panose="02040503050406030204" pitchFamily="18" charset="0"/>
                  </a:rPr>
                  <a:t>𝒂)</a:t>
                </a:r>
                <a:r>
                  <a:rPr lang="nl-BE" dirty="0"/>
                  <a:t> sempre será </a:t>
                </a:r>
                <a:r>
                  <a:rPr lang="nl-BE" b="1" i="1" dirty="0"/>
                  <a:t>convexa</a:t>
                </a:r>
                <a:r>
                  <a:rPr lang="nl-BE" dirty="0"/>
                  <a:t> com relação ao vetor de pesos, </a:t>
                </a:r>
                <a:r>
                  <a:rPr lang="pt-BR" b="1" i="0">
                    <a:latin typeface="Cambria Math" panose="02040503050406030204" pitchFamily="18" charset="0"/>
                  </a:rPr>
                  <a:t>𝒂</a:t>
                </a:r>
                <a:r>
                  <a:rPr lang="nl-BE" dirty="0"/>
                  <a:t>.</a:t>
                </a:r>
              </a:p>
              <a:p>
                <a:endParaRPr lang="pt-BR" noProof="0" dirty="0"/>
              </a:p>
              <a:p>
                <a:r>
                  <a:rPr lang="pt-BR" b="1" noProof="0" dirty="0"/>
                  <a:t>Prova de que formas quadráticas são convexas</a:t>
                </a:r>
                <a:r>
                  <a:rPr lang="pt-BR" noProof="0" dirty="0"/>
                  <a:t>: </a:t>
                </a:r>
              </a:p>
              <a:p>
                <a:pPr marL="171450" indent="-171450">
                  <a:buFont typeface="Arial" panose="020B0604020202020204" pitchFamily="34" charset="0"/>
                  <a:buChar char="•"/>
                </a:pPr>
                <a:r>
                  <a:rPr lang="pt-BR" noProof="0" dirty="0"/>
                  <a:t>https://math.stackexchange.com/questions/526657/show-convexity-of-the-quadratic-function</a:t>
                </a:r>
              </a:p>
              <a:p>
                <a:pPr marL="171450" indent="-171450">
                  <a:buFont typeface="Arial" panose="020B0604020202020204" pitchFamily="34" charset="0"/>
                  <a:buChar char="•"/>
                </a:pPr>
                <a:r>
                  <a:rPr lang="pt-BR" noProof="0" dirty="0"/>
                  <a:t>https://math.stackexchange.com/questions/483339/proof-of-convexity-of-linear-least-squares</a:t>
                </a:r>
              </a:p>
              <a:p>
                <a:pPr marL="0" indent="0">
                  <a:buFont typeface="Arial" panose="020B0604020202020204" pitchFamily="34" charset="0"/>
                  <a:buNone/>
                </a:pPr>
                <a:endParaRPr lang="pt-BR" noProof="0" dirty="0"/>
              </a:p>
              <a:p>
                <a:pPr marL="0" indent="0">
                  <a:buFont typeface="Arial" panose="020B0604020202020204" pitchFamily="34" charset="0"/>
                  <a:buNone/>
                </a:pPr>
                <a:r>
                  <a:rPr lang="pt-BR" noProof="0" dirty="0"/>
                  <a:t>A figura da direita mostra um gráfico com linhas de contorno.</a:t>
                </a:r>
                <a:r>
                  <a:rPr lang="pt-BR" baseline="0" noProof="0" dirty="0"/>
                  <a:t> </a:t>
                </a:r>
                <a:r>
                  <a:rPr lang="pt-BR" noProof="0" dirty="0"/>
                  <a:t>Uma linha de contorno ou </a:t>
                </a:r>
                <a:r>
                  <a:rPr lang="pt-BR" noProof="0" dirty="0" err="1"/>
                  <a:t>isoline</a:t>
                </a:r>
                <a:r>
                  <a:rPr lang="pt-BR" noProof="0" dirty="0"/>
                  <a:t> de uma função de duas variáveis é uma curva ao longo da qual a função tem um valor constante. Ou seja, no nosso caso, cada uma das linhas indica curvas que tem o mesmo erro.</a:t>
                </a:r>
              </a:p>
              <a:p>
                <a:endParaRPr lang="pt-BR" dirty="0"/>
              </a:p>
            </p:txBody>
          </p:sp>
        </mc:Fallback>
      </mc:AlternateContent>
      <p:sp>
        <p:nvSpPr>
          <p:cNvPr id="4" name="Espaço Reservado para Número de Slide 3"/>
          <p:cNvSpPr>
            <a:spLocks noGrp="1"/>
          </p:cNvSpPr>
          <p:nvPr>
            <p:ph type="sldNum" sz="quarter" idx="5"/>
          </p:nvPr>
        </p:nvSpPr>
        <p:spPr/>
        <p:txBody>
          <a:bodyPr/>
          <a:lstStyle/>
          <a:p>
            <a:fld id="{DA8B99DF-01BC-492A-8CEF-4FD88D18DD9D}" type="slidenum">
              <a:rPr lang="nl-BE" smtClean="0"/>
              <a:t>32</a:t>
            </a:fld>
            <a:endParaRPr lang="nl-BE"/>
          </a:p>
        </p:txBody>
      </p:sp>
    </p:spTree>
    <p:extLst>
      <p:ext uri="{BB962C8B-B14F-4D97-AF65-F5344CB8AC3E}">
        <p14:creationId xmlns:p14="http://schemas.microsoft.com/office/powerpoint/2010/main" val="25698954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Exemplos de aplicações</a:t>
            </a:r>
            <a:r>
              <a:rPr lang="pt-BR" baseline="0" dirty="0"/>
              <a:t> de regressão linear:</a:t>
            </a:r>
            <a:endParaRPr lang="pt-BR" dirty="0"/>
          </a:p>
          <a:p>
            <a:pPr marL="171450" indent="-171450">
              <a:buFont typeface="Arial" panose="020B0604020202020204" pitchFamily="34" charset="0"/>
              <a:buChar char="•"/>
            </a:pPr>
            <a:r>
              <a:rPr lang="pt-BR" dirty="0"/>
              <a:t>Modelos para predição da perda por caminho.</a:t>
            </a:r>
          </a:p>
          <a:p>
            <a:pPr marL="171450" indent="-171450">
              <a:buFont typeface="Arial" panose="020B0604020202020204" pitchFamily="34" charset="0"/>
              <a:buChar char="•"/>
            </a:pPr>
            <a:r>
              <a:rPr lang="pt-BR" dirty="0"/>
              <a:t>Modelos para predição do preço de casas.</a:t>
            </a:r>
          </a:p>
          <a:p>
            <a:pPr marL="171450" indent="-171450">
              <a:buFont typeface="Arial" panose="020B0604020202020204" pitchFamily="34" charset="0"/>
              <a:buChar char="•"/>
            </a:pPr>
            <a:r>
              <a:rPr lang="pt-BR" dirty="0"/>
              <a:t>Modelos para predição do salário de um empregado baseado em sua idade.</a:t>
            </a:r>
          </a:p>
          <a:p>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2</a:t>
            </a:fld>
            <a:endParaRPr lang="nl-BE"/>
          </a:p>
        </p:txBody>
      </p:sp>
    </p:spTree>
    <p:extLst>
      <p:ext uri="{BB962C8B-B14F-4D97-AF65-F5344CB8AC3E}">
        <p14:creationId xmlns:p14="http://schemas.microsoft.com/office/powerpoint/2010/main" val="283302132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ço Reservado para Anotações 2"/>
              <p:cNvSpPr>
                <a:spLocks noGrp="1"/>
              </p:cNvSpPr>
              <p:nvPr>
                <p:ph type="body" idx="1"/>
              </p:nvPr>
            </p:nvSpPr>
            <p:spPr/>
            <p:txBody>
              <a:bodyPr/>
              <a:lstStyle/>
              <a:p>
                <a:r>
                  <a:rPr lang="pt-BR" noProof="0" dirty="0"/>
                  <a:t>No problema de regressão linear, a superfície de erro para o critério de quadrados</a:t>
                </a:r>
                <a:r>
                  <a:rPr lang="pt-BR" baseline="0" noProof="0" dirty="0"/>
                  <a:t> </a:t>
                </a:r>
                <a:r>
                  <a:rPr lang="pt-BR" noProof="0" dirty="0"/>
                  <a:t>mínimos é dada pela expressão: </a:t>
                </a:r>
                <a14:m>
                  <m:oMath xmlns:m="http://schemas.openxmlformats.org/officeDocument/2006/math">
                    <m:sSub>
                      <m:sSubPr>
                        <m:ctrlPr>
                          <a:rPr lang="pt-BR" i="1" noProof="0" smtClean="0">
                            <a:latin typeface="Cambria Math" panose="02040503050406030204" pitchFamily="18" charset="0"/>
                          </a:rPr>
                        </m:ctrlPr>
                      </m:sSubPr>
                      <m:e>
                        <m:r>
                          <a:rPr lang="pt-BR" i="1" noProof="0">
                            <a:latin typeface="Cambria Math" panose="02040503050406030204" pitchFamily="18" charset="0"/>
                          </a:rPr>
                          <m:t>𝐽</m:t>
                        </m:r>
                      </m:e>
                      <m:sub>
                        <m:r>
                          <a:rPr lang="pt-BR" i="1" noProof="0">
                            <a:latin typeface="Cambria Math" panose="02040503050406030204" pitchFamily="18" charset="0"/>
                          </a:rPr>
                          <m:t>𝑒</m:t>
                        </m:r>
                      </m:sub>
                    </m:sSub>
                    <m:d>
                      <m:dPr>
                        <m:ctrlPr>
                          <a:rPr lang="pt-BR" i="1" noProof="0">
                            <a:latin typeface="Cambria Math" panose="02040503050406030204" pitchFamily="18" charset="0"/>
                          </a:rPr>
                        </m:ctrlPr>
                      </m:dPr>
                      <m:e>
                        <m:r>
                          <a:rPr lang="pt-BR" b="1" i="1" noProof="0">
                            <a:latin typeface="Cambria Math" panose="02040503050406030204" pitchFamily="18" charset="0"/>
                          </a:rPr>
                          <m:t>𝒂</m:t>
                        </m:r>
                      </m:e>
                    </m:d>
                    <m:r>
                      <a:rPr lang="pt-BR" i="1" noProof="0">
                        <a:latin typeface="Cambria Math" panose="02040503050406030204" pitchFamily="18" charset="0"/>
                      </a:rPr>
                      <m:t>=</m:t>
                    </m:r>
                    <m:sSup>
                      <m:sSupPr>
                        <m:ctrlPr>
                          <a:rPr lang="pt-BR" b="1" i="1" noProof="0">
                            <a:latin typeface="Cambria Math" panose="02040503050406030204" pitchFamily="18" charset="0"/>
                          </a:rPr>
                        </m:ctrlPr>
                      </m:sSupPr>
                      <m:e>
                        <m:r>
                          <a:rPr lang="pt-BR" b="1" i="1" noProof="0">
                            <a:latin typeface="Cambria Math" panose="02040503050406030204" pitchFamily="18" charset="0"/>
                          </a:rPr>
                          <m:t>𝒚</m:t>
                        </m:r>
                      </m:e>
                      <m:sup>
                        <m:r>
                          <a:rPr lang="pt-BR" b="1" i="1" noProof="0">
                            <a:latin typeface="Cambria Math" panose="02040503050406030204" pitchFamily="18" charset="0"/>
                          </a:rPr>
                          <m:t>𝑻</m:t>
                        </m:r>
                      </m:sup>
                    </m:sSup>
                  </m:oMath>
                </a14:m>
                <a:r>
                  <a:rPr lang="pt-BR" b="1" noProof="0" dirty="0"/>
                  <a:t> </a:t>
                </a:r>
                <a14:m>
                  <m:oMath xmlns:m="http://schemas.openxmlformats.org/officeDocument/2006/math">
                    <m:r>
                      <a:rPr lang="pt-BR" b="1" i="1" noProof="0">
                        <a:latin typeface="Cambria Math" panose="02040503050406030204" pitchFamily="18" charset="0"/>
                      </a:rPr>
                      <m:t>𝒚</m:t>
                    </m:r>
                  </m:oMath>
                </a14:m>
                <a:r>
                  <a:rPr lang="pt-BR" noProof="0" dirty="0"/>
                  <a:t> - </a:t>
                </a:r>
                <a14:m>
                  <m:oMath xmlns:m="http://schemas.openxmlformats.org/officeDocument/2006/math">
                    <m:sSup>
                      <m:sSupPr>
                        <m:ctrlPr>
                          <a:rPr lang="pt-BR" b="1" i="1" noProof="0">
                            <a:latin typeface="Cambria Math" panose="02040503050406030204" pitchFamily="18" charset="0"/>
                          </a:rPr>
                        </m:ctrlPr>
                      </m:sSupPr>
                      <m:e>
                        <m:r>
                          <a:rPr lang="pt-BR" b="1" i="1" noProof="0">
                            <a:latin typeface="Cambria Math" panose="02040503050406030204" pitchFamily="18" charset="0"/>
                          </a:rPr>
                          <m:t>𝒚</m:t>
                        </m:r>
                      </m:e>
                      <m:sup>
                        <m:r>
                          <a:rPr lang="pt-BR" b="1" i="1" noProof="0">
                            <a:latin typeface="Cambria Math" panose="02040503050406030204" pitchFamily="18" charset="0"/>
                          </a:rPr>
                          <m:t>𝑻</m:t>
                        </m:r>
                      </m:sup>
                    </m:sSup>
                  </m:oMath>
                </a14:m>
                <a:r>
                  <a:rPr lang="pt-BR" b="1" noProof="0" dirty="0"/>
                  <a:t> </a:t>
                </a:r>
                <a14:m>
                  <m:oMath xmlns:m="http://schemas.openxmlformats.org/officeDocument/2006/math">
                    <m:r>
                      <a:rPr lang="pt-BR" b="1" i="1" noProof="0">
                        <a:latin typeface="Cambria Math" panose="02040503050406030204" pitchFamily="18" charset="0"/>
                      </a:rPr>
                      <m:t>𝜱</m:t>
                    </m:r>
                    <m:r>
                      <a:rPr lang="pt-BR" b="1" i="1" noProof="0">
                        <a:latin typeface="Cambria Math" panose="02040503050406030204" pitchFamily="18" charset="0"/>
                      </a:rPr>
                      <m:t>𝒂</m:t>
                    </m:r>
                  </m:oMath>
                </a14:m>
                <a:r>
                  <a:rPr lang="pt-BR" noProof="0" dirty="0"/>
                  <a:t> - </a:t>
                </a:r>
                <a14:m>
                  <m:oMath xmlns:m="http://schemas.openxmlformats.org/officeDocument/2006/math">
                    <m:sSup>
                      <m:sSupPr>
                        <m:ctrlPr>
                          <a:rPr lang="pt-BR" i="1" noProof="0">
                            <a:latin typeface="Cambria Math" panose="02040503050406030204" pitchFamily="18" charset="0"/>
                          </a:rPr>
                        </m:ctrlPr>
                      </m:sSupPr>
                      <m:e>
                        <m:r>
                          <a:rPr lang="pt-BR" b="1" i="1" noProof="0">
                            <a:latin typeface="Cambria Math" panose="02040503050406030204" pitchFamily="18" charset="0"/>
                          </a:rPr>
                          <m:t>𝒂</m:t>
                        </m:r>
                      </m:e>
                      <m:sup>
                        <m:r>
                          <a:rPr lang="pt-BR" i="1" noProof="0">
                            <a:latin typeface="Cambria Math" panose="02040503050406030204" pitchFamily="18" charset="0"/>
                          </a:rPr>
                          <m:t>𝑇</m:t>
                        </m:r>
                      </m:sup>
                    </m:sSup>
                    <m:sSup>
                      <m:sSupPr>
                        <m:ctrlPr>
                          <a:rPr lang="pt-BR" i="1" noProof="0">
                            <a:latin typeface="Cambria Math" panose="02040503050406030204" pitchFamily="18" charset="0"/>
                          </a:rPr>
                        </m:ctrlPr>
                      </m:sSupPr>
                      <m:e>
                        <m:r>
                          <a:rPr lang="pt-BR" b="1" i="1" noProof="0">
                            <a:latin typeface="Cambria Math" panose="02040503050406030204" pitchFamily="18" charset="0"/>
                          </a:rPr>
                          <m:t>𝜱</m:t>
                        </m:r>
                      </m:e>
                      <m:sup>
                        <m:r>
                          <a:rPr lang="pt-BR" i="1" noProof="0">
                            <a:latin typeface="Cambria Math" panose="02040503050406030204" pitchFamily="18" charset="0"/>
                          </a:rPr>
                          <m:t>𝑇</m:t>
                        </m:r>
                      </m:sup>
                    </m:sSup>
                  </m:oMath>
                </a14:m>
                <a:r>
                  <a:rPr lang="pt-BR" b="1" noProof="0" dirty="0"/>
                  <a:t> </a:t>
                </a:r>
                <a14:m>
                  <m:oMath xmlns:m="http://schemas.openxmlformats.org/officeDocument/2006/math">
                    <m:r>
                      <a:rPr lang="pt-BR" b="1" i="1" noProof="0">
                        <a:latin typeface="Cambria Math" panose="02040503050406030204" pitchFamily="18" charset="0"/>
                      </a:rPr>
                      <m:t>𝒚</m:t>
                    </m:r>
                  </m:oMath>
                </a14:m>
                <a:r>
                  <a:rPr lang="pt-BR" noProof="0" dirty="0"/>
                  <a:t> + </a:t>
                </a:r>
                <a14:m>
                  <m:oMath xmlns:m="http://schemas.openxmlformats.org/officeDocument/2006/math">
                    <m:sSup>
                      <m:sSupPr>
                        <m:ctrlPr>
                          <a:rPr lang="pt-BR" i="1" noProof="0">
                            <a:latin typeface="Cambria Math" panose="02040503050406030204" pitchFamily="18" charset="0"/>
                          </a:rPr>
                        </m:ctrlPr>
                      </m:sSupPr>
                      <m:e>
                        <m:r>
                          <a:rPr lang="pt-BR" b="1" i="1" noProof="0">
                            <a:latin typeface="Cambria Math" panose="02040503050406030204" pitchFamily="18" charset="0"/>
                          </a:rPr>
                          <m:t>𝒂</m:t>
                        </m:r>
                      </m:e>
                      <m:sup>
                        <m:r>
                          <a:rPr lang="pt-BR" i="1" noProof="0">
                            <a:latin typeface="Cambria Math" panose="02040503050406030204" pitchFamily="18" charset="0"/>
                          </a:rPr>
                          <m:t>𝑇</m:t>
                        </m:r>
                      </m:sup>
                    </m:sSup>
                    <m:sSup>
                      <m:sSupPr>
                        <m:ctrlPr>
                          <a:rPr lang="pt-BR" i="1" noProof="0">
                            <a:latin typeface="Cambria Math" panose="02040503050406030204" pitchFamily="18" charset="0"/>
                          </a:rPr>
                        </m:ctrlPr>
                      </m:sSupPr>
                      <m:e>
                        <m:r>
                          <a:rPr lang="pt-BR" b="1" i="1" noProof="0">
                            <a:latin typeface="Cambria Math" panose="02040503050406030204" pitchFamily="18" charset="0"/>
                          </a:rPr>
                          <m:t>𝜱</m:t>
                        </m:r>
                      </m:e>
                      <m:sup>
                        <m:r>
                          <a:rPr lang="pt-BR" i="1" noProof="0">
                            <a:latin typeface="Cambria Math" panose="02040503050406030204" pitchFamily="18" charset="0"/>
                          </a:rPr>
                          <m:t>𝑇</m:t>
                        </m:r>
                      </m:sup>
                    </m:sSup>
                  </m:oMath>
                </a14:m>
                <a:r>
                  <a:rPr lang="pt-BR" b="1" noProof="0" dirty="0"/>
                  <a:t> </a:t>
                </a:r>
                <a14:m>
                  <m:oMath xmlns:m="http://schemas.openxmlformats.org/officeDocument/2006/math">
                    <m:r>
                      <a:rPr lang="pt-BR" b="1" i="1" noProof="0">
                        <a:latin typeface="Cambria Math" panose="02040503050406030204" pitchFamily="18" charset="0"/>
                      </a:rPr>
                      <m:t>𝒂</m:t>
                    </m:r>
                  </m:oMath>
                </a14:m>
                <a:r>
                  <a:rPr lang="pt-BR" noProof="0" dirty="0"/>
                  <a:t>.</a:t>
                </a:r>
              </a:p>
              <a:p>
                <a:endParaRPr lang="pt-BR" noProof="0" dirty="0"/>
              </a:p>
              <a:p>
                <a:r>
                  <a:rPr lang="pt-BR" noProof="0" dirty="0"/>
                  <a:t>O mínimo global pode ser encontrado</a:t>
                </a:r>
                <a:r>
                  <a:rPr lang="pt-BR" baseline="0" noProof="0" dirty="0"/>
                  <a:t> pelo método dos mínimos quadrados (ou também conhecido como equação normal).</a:t>
                </a:r>
                <a:endParaRPr lang="pt-BR" noProof="0" dirty="0"/>
              </a:p>
              <a:p>
                <a:endParaRPr lang="pt-BR" noProof="0" dirty="0"/>
              </a:p>
              <a:p>
                <a:r>
                  <a:rPr lang="pt-BR" noProof="0" dirty="0"/>
                  <a:t>Observe que a função de erro é convexa, com um único mínimo global.</a:t>
                </a:r>
              </a:p>
              <a:p>
                <a:endParaRPr lang="pt-BR" noProof="0" dirty="0"/>
              </a:p>
              <a:p>
                <a:r>
                  <a:rPr lang="pt-BR" noProof="0" dirty="0"/>
                  <a:t>Convexo: curvo ou curvado para fora como o exterior de uma tigela ou esfera ou círculo.</a:t>
                </a:r>
              </a:p>
              <a:p>
                <a:endParaRPr lang="pt-BR" noProof="0" dirty="0"/>
              </a:p>
              <a:p>
                <a:r>
                  <a:rPr lang="pt-BR" noProof="0" dirty="0"/>
                  <a:t>Uma função de valor real definida em um intervalo n-dimensional é denominada </a:t>
                </a:r>
                <a:r>
                  <a:rPr lang="pt-BR" b="1" i="1" noProof="0" dirty="0"/>
                  <a:t>convexa</a:t>
                </a:r>
                <a:r>
                  <a:rPr lang="pt-BR" noProof="0" dirty="0"/>
                  <a:t> se um segmento de linha entre dois pontos no gráfico da função estiver acima ou no gráfico.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Isso é provado mostrando-se que </a:t>
                </a:r>
                <a14:m>
                  <m:oMath xmlns:m="http://schemas.openxmlformats.org/officeDocument/2006/math">
                    <m:f>
                      <m:fPr>
                        <m:ctrlPr>
                          <a:rPr lang="pt-BR" i="1">
                            <a:latin typeface="Cambria Math" panose="02040503050406030204" pitchFamily="18" charset="0"/>
                          </a:rPr>
                        </m:ctrlPr>
                      </m:fPr>
                      <m:num>
                        <m:sSup>
                          <m:sSupPr>
                            <m:ctrlPr>
                              <a:rPr lang="pt-BR" i="1">
                                <a:latin typeface="Cambria Math" panose="02040503050406030204" pitchFamily="18" charset="0"/>
                              </a:rPr>
                            </m:ctrlPr>
                          </m:sSupPr>
                          <m:e>
                            <m:r>
                              <a:rPr lang="pt-BR" i="1">
                                <a:latin typeface="Cambria Math" panose="02040503050406030204" pitchFamily="18" charset="0"/>
                              </a:rPr>
                              <m:t>𝜕</m:t>
                            </m:r>
                          </m:e>
                          <m:sup>
                            <m:r>
                              <a:rPr lang="pt-BR" i="1">
                                <a:latin typeface="Cambria Math" panose="02040503050406030204" pitchFamily="18" charset="0"/>
                              </a:rPr>
                              <m:t>2</m:t>
                            </m:r>
                          </m:sup>
                        </m:sSup>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num>
                      <m:den>
                        <m:sSup>
                          <m:sSupPr>
                            <m:ctrlPr>
                              <a:rPr lang="pt-BR" i="1">
                                <a:latin typeface="Cambria Math" panose="02040503050406030204" pitchFamily="18" charset="0"/>
                              </a:rPr>
                            </m:ctrlPr>
                          </m:sSupPr>
                          <m:e>
                            <m:r>
                              <a:rPr lang="pt-BR" i="1">
                                <a:latin typeface="Cambria Math" panose="02040503050406030204" pitchFamily="18" charset="0"/>
                              </a:rPr>
                              <m:t>𝜕</m:t>
                            </m:r>
                          </m:e>
                          <m:sup>
                            <m:r>
                              <a:rPr lang="pt-BR" i="1">
                                <a:latin typeface="Cambria Math" panose="02040503050406030204" pitchFamily="18" charset="0"/>
                              </a:rPr>
                              <m:t>2</m:t>
                            </m:r>
                          </m:sup>
                        </m:sSup>
                        <m:r>
                          <a:rPr lang="pt-BR" b="1" i="1">
                            <a:latin typeface="Cambria Math" panose="02040503050406030204" pitchFamily="18" charset="0"/>
                          </a:rPr>
                          <m:t>𝒂</m:t>
                        </m:r>
                      </m:den>
                    </m:f>
                    <m:r>
                      <a:rPr lang="pt-BR">
                        <a:latin typeface="Cambria Math" panose="02040503050406030204" pitchFamily="18" charset="0"/>
                      </a:rPr>
                      <m:t>=2</m:t>
                    </m:r>
                    <m:sSup>
                      <m:sSupPr>
                        <m:ctrlPr>
                          <a:rPr lang="pt-BR" i="1">
                            <a:latin typeface="Cambria Math" panose="02040503050406030204" pitchFamily="18" charset="0"/>
                          </a:rPr>
                        </m:ctrlPr>
                      </m:sSupPr>
                      <m:e>
                        <m:r>
                          <a:rPr lang="pt-BR" b="1" i="1">
                            <a:latin typeface="Cambria Math" panose="02040503050406030204" pitchFamily="18" charset="0"/>
                          </a:rPr>
                          <m:t>𝜱</m:t>
                        </m:r>
                      </m:e>
                      <m:sup>
                        <m:r>
                          <a:rPr lang="pt-BR" i="1">
                            <a:latin typeface="Cambria Math" panose="02040503050406030204" pitchFamily="18" charset="0"/>
                          </a:rPr>
                          <m:t>𝑇</m:t>
                        </m:r>
                      </m:sup>
                    </m:sSup>
                    <m:r>
                      <a:rPr lang="pt-BR" b="1" i="1">
                        <a:latin typeface="Cambria Math" panose="02040503050406030204" pitchFamily="18" charset="0"/>
                      </a:rPr>
                      <m:t>𝜱</m:t>
                    </m:r>
                  </m:oMath>
                </a14:m>
                <a:r>
                  <a:rPr lang="nl-BE" dirty="0"/>
                  <a:t> é uma </a:t>
                </a:r>
                <a:r>
                  <a:rPr lang="nl-BE" b="1" i="1" dirty="0"/>
                  <a:t>matriz positiva semi-definida</a:t>
                </a:r>
                <a:r>
                  <a:rPr lang="nl-BE" dirty="0"/>
                  <a:t>, e portanto,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oMath>
                </a14:m>
                <a:r>
                  <a:rPr lang="nl-BE" dirty="0"/>
                  <a:t> sempre será </a:t>
                </a:r>
                <a:r>
                  <a:rPr lang="nl-BE" b="1" i="1" dirty="0"/>
                  <a:t>convexa</a:t>
                </a:r>
                <a:r>
                  <a:rPr lang="nl-BE" dirty="0"/>
                  <a:t> com relação ao vetor de pesos, </a:t>
                </a:r>
                <a14:m>
                  <m:oMath xmlns:m="http://schemas.openxmlformats.org/officeDocument/2006/math">
                    <m:r>
                      <a:rPr lang="pt-BR" b="1" i="1">
                        <a:latin typeface="Cambria Math" panose="02040503050406030204" pitchFamily="18" charset="0"/>
                      </a:rPr>
                      <m:t>𝒂</m:t>
                    </m:r>
                  </m:oMath>
                </a14:m>
                <a:r>
                  <a:rPr lang="nl-BE" dirty="0"/>
                  <a:t>.</a:t>
                </a:r>
              </a:p>
              <a:p>
                <a:endParaRPr lang="pt-BR" noProof="0" dirty="0"/>
              </a:p>
              <a:p>
                <a:r>
                  <a:rPr lang="pt-BR" b="1" noProof="0" dirty="0"/>
                  <a:t>Prova de que formas quadráticas são convexas</a:t>
                </a:r>
                <a:r>
                  <a:rPr lang="pt-BR" noProof="0" dirty="0"/>
                  <a:t>: </a:t>
                </a:r>
              </a:p>
              <a:p>
                <a:pPr marL="171450" indent="-171450">
                  <a:buFont typeface="Arial" panose="020B0604020202020204" pitchFamily="34" charset="0"/>
                  <a:buChar char="•"/>
                </a:pPr>
                <a:r>
                  <a:rPr lang="pt-BR" noProof="0" dirty="0"/>
                  <a:t>https://math.stackexchange.com/questions/526657/show-convexity-of-the-quadratic-function</a:t>
                </a:r>
              </a:p>
              <a:p>
                <a:pPr marL="171450" indent="-171450">
                  <a:buFont typeface="Arial" panose="020B0604020202020204" pitchFamily="34" charset="0"/>
                  <a:buChar char="•"/>
                </a:pPr>
                <a:r>
                  <a:rPr lang="pt-BR" noProof="0" dirty="0"/>
                  <a:t>https://math.stackexchange.com/questions/483339/proof-of-convexity-of-linear-least-squares</a:t>
                </a:r>
              </a:p>
              <a:p>
                <a:pPr marL="0" indent="0">
                  <a:buFont typeface="Arial" panose="020B0604020202020204" pitchFamily="34" charset="0"/>
                  <a:buNone/>
                </a:pPr>
                <a:endParaRPr lang="pt-BR" noProof="0" dirty="0"/>
              </a:p>
              <a:p>
                <a:pPr marL="0" indent="0">
                  <a:buFont typeface="Arial" panose="020B0604020202020204" pitchFamily="34" charset="0"/>
                  <a:buNone/>
                </a:pPr>
                <a:r>
                  <a:rPr lang="pt-BR" noProof="0" dirty="0"/>
                  <a:t>A figura da direita mostra um gráfico com linhas de contorno.</a:t>
                </a:r>
                <a:r>
                  <a:rPr lang="pt-BR" baseline="0" noProof="0" dirty="0"/>
                  <a:t> </a:t>
                </a:r>
                <a:r>
                  <a:rPr lang="pt-BR" noProof="0" dirty="0"/>
                  <a:t>Uma linha de contorno ou </a:t>
                </a:r>
                <a:r>
                  <a:rPr lang="pt-BR" noProof="0" dirty="0" err="1"/>
                  <a:t>isoline</a:t>
                </a:r>
                <a:r>
                  <a:rPr lang="pt-BR" noProof="0" dirty="0"/>
                  <a:t> de uma função de duas variáveis é uma curva ao longo da qual a função tem um valor constante. Ou seja, no nosso caso, cada uma das linhas indica curvas que tem o mesmo erro.</a:t>
                </a:r>
              </a:p>
              <a:p>
                <a:endParaRPr lang="pt-BR" dirty="0"/>
              </a:p>
            </p:txBody>
          </p:sp>
        </mc:Choice>
        <mc:Fallback xmlns="">
          <p:sp>
            <p:nvSpPr>
              <p:cNvPr id="3" name="Espaço Reservado para Anotações 2"/>
              <p:cNvSpPr>
                <a:spLocks noGrp="1"/>
              </p:cNvSpPr>
              <p:nvPr>
                <p:ph type="body" idx="1"/>
              </p:nvPr>
            </p:nvSpPr>
            <p:spPr/>
            <p:txBody>
              <a:bodyPr/>
              <a:lstStyle/>
              <a:p>
                <a:r>
                  <a:rPr lang="pt-BR" noProof="0" dirty="0"/>
                  <a:t>No problema de regressão linear, a superfície de erro para o critério de quadrados</a:t>
                </a:r>
                <a:r>
                  <a:rPr lang="pt-BR" baseline="0" noProof="0" dirty="0"/>
                  <a:t> </a:t>
                </a:r>
                <a:r>
                  <a:rPr lang="pt-BR" noProof="0" dirty="0"/>
                  <a:t>mínimos é dada pela expressão: </a:t>
                </a:r>
                <a:r>
                  <a:rPr lang="pt-BR" i="0" noProof="0">
                    <a:latin typeface="Cambria Math" panose="02040503050406030204" pitchFamily="18" charset="0"/>
                  </a:rPr>
                  <a:t>𝐽_𝑒 (</a:t>
                </a:r>
                <a:r>
                  <a:rPr lang="pt-BR" b="1" i="0" noProof="0">
                    <a:latin typeface="Cambria Math" panose="02040503050406030204" pitchFamily="18" charset="0"/>
                  </a:rPr>
                  <a:t>𝒂)</a:t>
                </a:r>
                <a:r>
                  <a:rPr lang="pt-BR" i="0" noProof="0">
                    <a:latin typeface="Cambria Math" panose="02040503050406030204" pitchFamily="18" charset="0"/>
                  </a:rPr>
                  <a:t>=</a:t>
                </a:r>
                <a:r>
                  <a:rPr lang="pt-BR" b="1" i="0" noProof="0">
                    <a:latin typeface="Cambria Math" panose="02040503050406030204" pitchFamily="18" charset="0"/>
                  </a:rPr>
                  <a:t>𝒚^𝑻</a:t>
                </a:r>
                <a:r>
                  <a:rPr lang="pt-BR" b="1" noProof="0" dirty="0"/>
                  <a:t> </a:t>
                </a:r>
                <a:r>
                  <a:rPr lang="pt-BR" b="1" i="0" noProof="0">
                    <a:latin typeface="Cambria Math" panose="02040503050406030204" pitchFamily="18" charset="0"/>
                  </a:rPr>
                  <a:t>𝒚</a:t>
                </a:r>
                <a:r>
                  <a:rPr lang="pt-BR" noProof="0" dirty="0"/>
                  <a:t> - </a:t>
                </a:r>
                <a:r>
                  <a:rPr lang="pt-BR" b="1" i="0" noProof="0">
                    <a:latin typeface="Cambria Math" panose="02040503050406030204" pitchFamily="18" charset="0"/>
                  </a:rPr>
                  <a:t>𝒚^𝑻</a:t>
                </a:r>
                <a:r>
                  <a:rPr lang="pt-BR" b="1" noProof="0" dirty="0"/>
                  <a:t> </a:t>
                </a:r>
                <a:r>
                  <a:rPr lang="pt-BR" b="1" i="0" noProof="0">
                    <a:latin typeface="Cambria Math" panose="02040503050406030204" pitchFamily="18" charset="0"/>
                  </a:rPr>
                  <a:t>𝜱𝒂</a:t>
                </a:r>
                <a:r>
                  <a:rPr lang="pt-BR" noProof="0" dirty="0"/>
                  <a:t> - </a:t>
                </a:r>
                <a:r>
                  <a:rPr lang="pt-BR" b="1" i="0" noProof="0">
                    <a:latin typeface="Cambria Math" panose="02040503050406030204" pitchFamily="18" charset="0"/>
                  </a:rPr>
                  <a:t>𝒂^</a:t>
                </a:r>
                <a:r>
                  <a:rPr lang="pt-BR" i="0" noProof="0">
                    <a:latin typeface="Cambria Math" panose="02040503050406030204" pitchFamily="18" charset="0"/>
                  </a:rPr>
                  <a:t>𝑇 </a:t>
                </a:r>
                <a:r>
                  <a:rPr lang="pt-BR" b="1" i="0" noProof="0">
                    <a:latin typeface="Cambria Math" panose="02040503050406030204" pitchFamily="18" charset="0"/>
                  </a:rPr>
                  <a:t>𝜱^</a:t>
                </a:r>
                <a:r>
                  <a:rPr lang="pt-BR" i="0" noProof="0">
                    <a:latin typeface="Cambria Math" panose="02040503050406030204" pitchFamily="18" charset="0"/>
                  </a:rPr>
                  <a:t>𝑇</a:t>
                </a:r>
                <a:r>
                  <a:rPr lang="pt-BR" b="1" noProof="0" dirty="0"/>
                  <a:t> </a:t>
                </a:r>
                <a:r>
                  <a:rPr lang="pt-BR" b="1" i="0" noProof="0">
                    <a:latin typeface="Cambria Math" panose="02040503050406030204" pitchFamily="18" charset="0"/>
                  </a:rPr>
                  <a:t>𝒚</a:t>
                </a:r>
                <a:r>
                  <a:rPr lang="pt-BR" noProof="0" dirty="0"/>
                  <a:t> + </a:t>
                </a:r>
                <a:r>
                  <a:rPr lang="pt-BR" b="1" i="0" noProof="0">
                    <a:latin typeface="Cambria Math" panose="02040503050406030204" pitchFamily="18" charset="0"/>
                  </a:rPr>
                  <a:t>𝒂^</a:t>
                </a:r>
                <a:r>
                  <a:rPr lang="pt-BR" i="0" noProof="0">
                    <a:latin typeface="Cambria Math" panose="02040503050406030204" pitchFamily="18" charset="0"/>
                  </a:rPr>
                  <a:t>𝑇 </a:t>
                </a:r>
                <a:r>
                  <a:rPr lang="pt-BR" b="1" i="0" noProof="0">
                    <a:latin typeface="Cambria Math" panose="02040503050406030204" pitchFamily="18" charset="0"/>
                  </a:rPr>
                  <a:t>𝜱^</a:t>
                </a:r>
                <a:r>
                  <a:rPr lang="pt-BR" i="0" noProof="0">
                    <a:latin typeface="Cambria Math" panose="02040503050406030204" pitchFamily="18" charset="0"/>
                  </a:rPr>
                  <a:t>𝑇</a:t>
                </a:r>
                <a:r>
                  <a:rPr lang="pt-BR" b="1" noProof="0" dirty="0"/>
                  <a:t> </a:t>
                </a:r>
                <a:r>
                  <a:rPr lang="pt-BR" b="1" i="0" noProof="0">
                    <a:latin typeface="Cambria Math" panose="02040503050406030204" pitchFamily="18" charset="0"/>
                  </a:rPr>
                  <a:t>𝒂</a:t>
                </a:r>
                <a:r>
                  <a:rPr lang="pt-BR" noProof="0" dirty="0"/>
                  <a:t>.</a:t>
                </a:r>
              </a:p>
              <a:p>
                <a:endParaRPr lang="pt-BR" noProof="0" dirty="0"/>
              </a:p>
              <a:p>
                <a:r>
                  <a:rPr lang="pt-BR" noProof="0" dirty="0"/>
                  <a:t>O mínimo global pode ser encontrado</a:t>
                </a:r>
                <a:r>
                  <a:rPr lang="pt-BR" baseline="0" noProof="0" dirty="0"/>
                  <a:t> pelo método dos mínimos quadrados (ou também conhecido como equação normal).</a:t>
                </a:r>
                <a:endParaRPr lang="pt-BR" noProof="0" dirty="0"/>
              </a:p>
              <a:p>
                <a:endParaRPr lang="pt-BR" noProof="0" dirty="0"/>
              </a:p>
              <a:p>
                <a:r>
                  <a:rPr lang="pt-BR" noProof="0" dirty="0"/>
                  <a:t>Observe que a função de erro é convexa, com um único mínimo global.</a:t>
                </a:r>
              </a:p>
              <a:p>
                <a:endParaRPr lang="pt-BR" noProof="0" dirty="0"/>
              </a:p>
              <a:p>
                <a:r>
                  <a:rPr lang="pt-BR" noProof="0" dirty="0"/>
                  <a:t>Convexo: curvo ou curvado para fora como o exterior de uma tigela ou esfera ou círculo.</a:t>
                </a:r>
              </a:p>
              <a:p>
                <a:endParaRPr lang="pt-BR" noProof="0" dirty="0"/>
              </a:p>
              <a:p>
                <a:r>
                  <a:rPr lang="pt-BR" noProof="0" dirty="0"/>
                  <a:t>Uma função de valor real definida em um intervalo n-dimensional é denominada </a:t>
                </a:r>
                <a:r>
                  <a:rPr lang="pt-BR" b="1" i="1" noProof="0" dirty="0"/>
                  <a:t>convexa</a:t>
                </a:r>
                <a:r>
                  <a:rPr lang="pt-BR" noProof="0" dirty="0"/>
                  <a:t> se um segmento de linha entre dois pontos no gráfico da função estiver acima ou no gráfico.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Isso é provado mostrando-se que </a:t>
                </a:r>
                <a:r>
                  <a:rPr lang="pt-BR" i="0">
                    <a:latin typeface="Cambria Math" panose="02040503050406030204" pitchFamily="18" charset="0"/>
                  </a:rPr>
                  <a:t>(𝜕^2 𝐽_𝑒 (</a:t>
                </a:r>
                <a:r>
                  <a:rPr lang="pt-BR" b="1" i="0">
                    <a:latin typeface="Cambria Math" panose="02040503050406030204" pitchFamily="18" charset="0"/>
                  </a:rPr>
                  <a:t>𝒂))/(</a:t>
                </a:r>
                <a:r>
                  <a:rPr lang="pt-BR" i="0">
                    <a:latin typeface="Cambria Math" panose="02040503050406030204" pitchFamily="18" charset="0"/>
                  </a:rPr>
                  <a:t>𝜕^2</a:t>
                </a:r>
                <a:r>
                  <a:rPr lang="pt-BR" b="1" i="0">
                    <a:latin typeface="Cambria Math" panose="02040503050406030204" pitchFamily="18" charset="0"/>
                  </a:rPr>
                  <a:t> 𝒂)</a:t>
                </a:r>
                <a:r>
                  <a:rPr lang="pt-BR" i="0">
                    <a:latin typeface="Cambria Math" panose="02040503050406030204" pitchFamily="18" charset="0"/>
                  </a:rPr>
                  <a:t>=2</a:t>
                </a:r>
                <a:r>
                  <a:rPr lang="pt-BR" b="1" i="0">
                    <a:latin typeface="Cambria Math" panose="02040503050406030204" pitchFamily="18" charset="0"/>
                  </a:rPr>
                  <a:t>𝜱^</a:t>
                </a:r>
                <a:r>
                  <a:rPr lang="pt-BR" i="0">
                    <a:latin typeface="Cambria Math" panose="02040503050406030204" pitchFamily="18" charset="0"/>
                  </a:rPr>
                  <a:t>𝑇</a:t>
                </a:r>
                <a:r>
                  <a:rPr lang="pt-BR" b="1" i="0">
                    <a:latin typeface="Cambria Math" panose="02040503050406030204" pitchFamily="18" charset="0"/>
                  </a:rPr>
                  <a:t> 𝜱</a:t>
                </a:r>
                <a:r>
                  <a:rPr lang="nl-BE" dirty="0"/>
                  <a:t> é uma </a:t>
                </a:r>
                <a:r>
                  <a:rPr lang="nl-BE" b="1" i="1" dirty="0"/>
                  <a:t>matriz positiva semi-definida</a:t>
                </a:r>
                <a:r>
                  <a:rPr lang="nl-BE" dirty="0"/>
                  <a:t>, e portanto, </a:t>
                </a:r>
                <a:r>
                  <a:rPr lang="pt-BR" i="0">
                    <a:latin typeface="Cambria Math" panose="02040503050406030204" pitchFamily="18" charset="0"/>
                  </a:rPr>
                  <a:t>𝐽_𝑒 (</a:t>
                </a:r>
                <a:r>
                  <a:rPr lang="pt-BR" b="1" i="0">
                    <a:latin typeface="Cambria Math" panose="02040503050406030204" pitchFamily="18" charset="0"/>
                  </a:rPr>
                  <a:t>𝒂)</a:t>
                </a:r>
                <a:r>
                  <a:rPr lang="nl-BE" dirty="0"/>
                  <a:t> sempre será </a:t>
                </a:r>
                <a:r>
                  <a:rPr lang="nl-BE" b="1" i="1" dirty="0"/>
                  <a:t>convexa</a:t>
                </a:r>
                <a:r>
                  <a:rPr lang="nl-BE" dirty="0"/>
                  <a:t> com relação ao vetor de pesos, </a:t>
                </a:r>
                <a:r>
                  <a:rPr lang="pt-BR" b="1" i="0">
                    <a:latin typeface="Cambria Math" panose="02040503050406030204" pitchFamily="18" charset="0"/>
                  </a:rPr>
                  <a:t>𝒂</a:t>
                </a:r>
                <a:r>
                  <a:rPr lang="nl-BE" dirty="0"/>
                  <a:t>.</a:t>
                </a:r>
              </a:p>
              <a:p>
                <a:endParaRPr lang="pt-BR" noProof="0" dirty="0"/>
              </a:p>
              <a:p>
                <a:r>
                  <a:rPr lang="pt-BR" b="1" noProof="0" dirty="0"/>
                  <a:t>Prova de que formas quadráticas são convexas</a:t>
                </a:r>
                <a:r>
                  <a:rPr lang="pt-BR" noProof="0" dirty="0"/>
                  <a:t>: </a:t>
                </a:r>
              </a:p>
              <a:p>
                <a:pPr marL="171450" indent="-171450">
                  <a:buFont typeface="Arial" panose="020B0604020202020204" pitchFamily="34" charset="0"/>
                  <a:buChar char="•"/>
                </a:pPr>
                <a:r>
                  <a:rPr lang="pt-BR" noProof="0" dirty="0"/>
                  <a:t>https://math.stackexchange.com/questions/526657/show-convexity-of-the-quadratic-function</a:t>
                </a:r>
              </a:p>
              <a:p>
                <a:pPr marL="171450" indent="-171450">
                  <a:buFont typeface="Arial" panose="020B0604020202020204" pitchFamily="34" charset="0"/>
                  <a:buChar char="•"/>
                </a:pPr>
                <a:r>
                  <a:rPr lang="pt-BR" noProof="0" dirty="0"/>
                  <a:t>https://math.stackexchange.com/questions/483339/proof-of-convexity-of-linear-least-squares</a:t>
                </a:r>
              </a:p>
              <a:p>
                <a:pPr marL="0" indent="0">
                  <a:buFont typeface="Arial" panose="020B0604020202020204" pitchFamily="34" charset="0"/>
                  <a:buNone/>
                </a:pPr>
                <a:endParaRPr lang="pt-BR" noProof="0" dirty="0"/>
              </a:p>
              <a:p>
                <a:pPr marL="0" indent="0">
                  <a:buFont typeface="Arial" panose="020B0604020202020204" pitchFamily="34" charset="0"/>
                  <a:buNone/>
                </a:pPr>
                <a:r>
                  <a:rPr lang="pt-BR" noProof="0" dirty="0"/>
                  <a:t>A figura da direita mostra um gráfico com linhas de contorno.</a:t>
                </a:r>
                <a:r>
                  <a:rPr lang="pt-BR" baseline="0" noProof="0" dirty="0"/>
                  <a:t> </a:t>
                </a:r>
                <a:r>
                  <a:rPr lang="pt-BR" noProof="0" dirty="0"/>
                  <a:t>Uma linha de contorno ou </a:t>
                </a:r>
                <a:r>
                  <a:rPr lang="pt-BR" noProof="0" dirty="0" err="1"/>
                  <a:t>isoline</a:t>
                </a:r>
                <a:r>
                  <a:rPr lang="pt-BR" noProof="0" dirty="0"/>
                  <a:t> de uma função de duas variáveis é uma curva ao longo da qual a função tem um valor constante. Ou seja, no nosso caso, cada uma das linhas indica curvas que tem o mesmo erro.</a:t>
                </a:r>
              </a:p>
              <a:p>
                <a:endParaRPr lang="pt-BR" dirty="0"/>
              </a:p>
            </p:txBody>
          </p:sp>
        </mc:Fallback>
      </mc:AlternateContent>
      <p:sp>
        <p:nvSpPr>
          <p:cNvPr id="4" name="Espaço Reservado para Número de Slide 3"/>
          <p:cNvSpPr>
            <a:spLocks noGrp="1"/>
          </p:cNvSpPr>
          <p:nvPr>
            <p:ph type="sldNum" sz="quarter" idx="5"/>
          </p:nvPr>
        </p:nvSpPr>
        <p:spPr/>
        <p:txBody>
          <a:bodyPr/>
          <a:lstStyle/>
          <a:p>
            <a:fld id="{DA8B99DF-01BC-492A-8CEF-4FD88D18DD9D}" type="slidenum">
              <a:rPr lang="nl-BE" smtClean="0"/>
              <a:t>34</a:t>
            </a:fld>
            <a:endParaRPr lang="nl-BE"/>
          </a:p>
        </p:txBody>
      </p:sp>
    </p:spTree>
    <p:extLst>
      <p:ext uri="{BB962C8B-B14F-4D97-AF65-F5344CB8AC3E}">
        <p14:creationId xmlns:p14="http://schemas.microsoft.com/office/powerpoint/2010/main" val="41825430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ço Reservado para Anotações 2"/>
              <p:cNvSpPr>
                <a:spLocks noGrp="1"/>
              </p:cNvSpPr>
              <p:nvPr>
                <p:ph type="body" idx="1"/>
              </p:nvPr>
            </p:nvSpPr>
            <p:spPr/>
            <p:txBody>
              <a:bodyPr/>
              <a:lstStyle/>
              <a:p>
                <a:r>
                  <a:rPr lang="pt-BR" noProof="0" dirty="0"/>
                  <a:t>No problema de regressão linear, a superfície de erro para o critério de quadrados</a:t>
                </a:r>
                <a:r>
                  <a:rPr lang="pt-BR" baseline="0" noProof="0" dirty="0"/>
                  <a:t> </a:t>
                </a:r>
                <a:r>
                  <a:rPr lang="pt-BR" noProof="0" dirty="0"/>
                  <a:t>mínimos é dada pela expressão: </a:t>
                </a:r>
                <a14:m>
                  <m:oMath xmlns:m="http://schemas.openxmlformats.org/officeDocument/2006/math">
                    <m:sSub>
                      <m:sSubPr>
                        <m:ctrlPr>
                          <a:rPr lang="pt-BR" i="1" noProof="0" smtClean="0">
                            <a:latin typeface="Cambria Math" panose="02040503050406030204" pitchFamily="18" charset="0"/>
                          </a:rPr>
                        </m:ctrlPr>
                      </m:sSubPr>
                      <m:e>
                        <m:r>
                          <a:rPr lang="pt-BR" i="1" noProof="0">
                            <a:latin typeface="Cambria Math" panose="02040503050406030204" pitchFamily="18" charset="0"/>
                          </a:rPr>
                          <m:t>𝐽</m:t>
                        </m:r>
                      </m:e>
                      <m:sub>
                        <m:r>
                          <a:rPr lang="pt-BR" i="1" noProof="0">
                            <a:latin typeface="Cambria Math" panose="02040503050406030204" pitchFamily="18" charset="0"/>
                          </a:rPr>
                          <m:t>𝑒</m:t>
                        </m:r>
                      </m:sub>
                    </m:sSub>
                    <m:d>
                      <m:dPr>
                        <m:ctrlPr>
                          <a:rPr lang="pt-BR" i="1" noProof="0">
                            <a:latin typeface="Cambria Math" panose="02040503050406030204" pitchFamily="18" charset="0"/>
                          </a:rPr>
                        </m:ctrlPr>
                      </m:dPr>
                      <m:e>
                        <m:r>
                          <a:rPr lang="pt-BR" b="1" i="1" noProof="0">
                            <a:latin typeface="Cambria Math" panose="02040503050406030204" pitchFamily="18" charset="0"/>
                          </a:rPr>
                          <m:t>𝒂</m:t>
                        </m:r>
                      </m:e>
                    </m:d>
                    <m:r>
                      <a:rPr lang="pt-BR" i="1" noProof="0">
                        <a:latin typeface="Cambria Math" panose="02040503050406030204" pitchFamily="18" charset="0"/>
                      </a:rPr>
                      <m:t>=</m:t>
                    </m:r>
                    <m:sSup>
                      <m:sSupPr>
                        <m:ctrlPr>
                          <a:rPr lang="pt-BR" b="1" i="1" noProof="0">
                            <a:latin typeface="Cambria Math" panose="02040503050406030204" pitchFamily="18" charset="0"/>
                          </a:rPr>
                        </m:ctrlPr>
                      </m:sSupPr>
                      <m:e>
                        <m:r>
                          <a:rPr lang="pt-BR" b="1" i="1" noProof="0">
                            <a:latin typeface="Cambria Math" panose="02040503050406030204" pitchFamily="18" charset="0"/>
                          </a:rPr>
                          <m:t>𝒚</m:t>
                        </m:r>
                      </m:e>
                      <m:sup>
                        <m:r>
                          <a:rPr lang="pt-BR" b="1" i="1" noProof="0">
                            <a:latin typeface="Cambria Math" panose="02040503050406030204" pitchFamily="18" charset="0"/>
                          </a:rPr>
                          <m:t>𝑻</m:t>
                        </m:r>
                      </m:sup>
                    </m:sSup>
                  </m:oMath>
                </a14:m>
                <a:r>
                  <a:rPr lang="pt-BR" b="1" noProof="0" dirty="0"/>
                  <a:t> </a:t>
                </a:r>
                <a14:m>
                  <m:oMath xmlns:m="http://schemas.openxmlformats.org/officeDocument/2006/math">
                    <m:r>
                      <a:rPr lang="pt-BR" b="1" i="1" noProof="0">
                        <a:latin typeface="Cambria Math" panose="02040503050406030204" pitchFamily="18" charset="0"/>
                      </a:rPr>
                      <m:t>𝒚</m:t>
                    </m:r>
                  </m:oMath>
                </a14:m>
                <a:r>
                  <a:rPr lang="pt-BR" noProof="0" dirty="0"/>
                  <a:t> - </a:t>
                </a:r>
                <a14:m>
                  <m:oMath xmlns:m="http://schemas.openxmlformats.org/officeDocument/2006/math">
                    <m:sSup>
                      <m:sSupPr>
                        <m:ctrlPr>
                          <a:rPr lang="pt-BR" b="1" i="1" noProof="0">
                            <a:latin typeface="Cambria Math" panose="02040503050406030204" pitchFamily="18" charset="0"/>
                          </a:rPr>
                        </m:ctrlPr>
                      </m:sSupPr>
                      <m:e>
                        <m:r>
                          <a:rPr lang="pt-BR" b="1" i="1" noProof="0">
                            <a:latin typeface="Cambria Math" panose="02040503050406030204" pitchFamily="18" charset="0"/>
                          </a:rPr>
                          <m:t>𝒚</m:t>
                        </m:r>
                      </m:e>
                      <m:sup>
                        <m:r>
                          <a:rPr lang="pt-BR" b="1" i="1" noProof="0">
                            <a:latin typeface="Cambria Math" panose="02040503050406030204" pitchFamily="18" charset="0"/>
                          </a:rPr>
                          <m:t>𝑻</m:t>
                        </m:r>
                      </m:sup>
                    </m:sSup>
                  </m:oMath>
                </a14:m>
                <a:r>
                  <a:rPr lang="pt-BR" b="1" noProof="0" dirty="0"/>
                  <a:t> </a:t>
                </a:r>
                <a14:m>
                  <m:oMath xmlns:m="http://schemas.openxmlformats.org/officeDocument/2006/math">
                    <m:r>
                      <a:rPr lang="pt-BR" b="1" i="1" noProof="0">
                        <a:latin typeface="Cambria Math" panose="02040503050406030204" pitchFamily="18" charset="0"/>
                      </a:rPr>
                      <m:t>𝜱</m:t>
                    </m:r>
                    <m:r>
                      <a:rPr lang="pt-BR" b="1" i="1" noProof="0">
                        <a:latin typeface="Cambria Math" panose="02040503050406030204" pitchFamily="18" charset="0"/>
                      </a:rPr>
                      <m:t>𝒂</m:t>
                    </m:r>
                  </m:oMath>
                </a14:m>
                <a:r>
                  <a:rPr lang="pt-BR" noProof="0" dirty="0"/>
                  <a:t> - </a:t>
                </a:r>
                <a14:m>
                  <m:oMath xmlns:m="http://schemas.openxmlformats.org/officeDocument/2006/math">
                    <m:sSup>
                      <m:sSupPr>
                        <m:ctrlPr>
                          <a:rPr lang="pt-BR" i="1" noProof="0">
                            <a:latin typeface="Cambria Math" panose="02040503050406030204" pitchFamily="18" charset="0"/>
                          </a:rPr>
                        </m:ctrlPr>
                      </m:sSupPr>
                      <m:e>
                        <m:r>
                          <a:rPr lang="pt-BR" b="1" i="1" noProof="0">
                            <a:latin typeface="Cambria Math" panose="02040503050406030204" pitchFamily="18" charset="0"/>
                          </a:rPr>
                          <m:t>𝒂</m:t>
                        </m:r>
                      </m:e>
                      <m:sup>
                        <m:r>
                          <a:rPr lang="pt-BR" i="1" noProof="0">
                            <a:latin typeface="Cambria Math" panose="02040503050406030204" pitchFamily="18" charset="0"/>
                          </a:rPr>
                          <m:t>𝑇</m:t>
                        </m:r>
                      </m:sup>
                    </m:sSup>
                    <m:sSup>
                      <m:sSupPr>
                        <m:ctrlPr>
                          <a:rPr lang="pt-BR" i="1" noProof="0">
                            <a:latin typeface="Cambria Math" panose="02040503050406030204" pitchFamily="18" charset="0"/>
                          </a:rPr>
                        </m:ctrlPr>
                      </m:sSupPr>
                      <m:e>
                        <m:r>
                          <a:rPr lang="pt-BR" b="1" i="1" noProof="0">
                            <a:latin typeface="Cambria Math" panose="02040503050406030204" pitchFamily="18" charset="0"/>
                          </a:rPr>
                          <m:t>𝜱</m:t>
                        </m:r>
                      </m:e>
                      <m:sup>
                        <m:r>
                          <a:rPr lang="pt-BR" i="1" noProof="0">
                            <a:latin typeface="Cambria Math" panose="02040503050406030204" pitchFamily="18" charset="0"/>
                          </a:rPr>
                          <m:t>𝑇</m:t>
                        </m:r>
                      </m:sup>
                    </m:sSup>
                  </m:oMath>
                </a14:m>
                <a:r>
                  <a:rPr lang="pt-BR" b="1" noProof="0" dirty="0"/>
                  <a:t> </a:t>
                </a:r>
                <a14:m>
                  <m:oMath xmlns:m="http://schemas.openxmlformats.org/officeDocument/2006/math">
                    <m:r>
                      <a:rPr lang="pt-BR" b="1" i="1" noProof="0">
                        <a:latin typeface="Cambria Math" panose="02040503050406030204" pitchFamily="18" charset="0"/>
                      </a:rPr>
                      <m:t>𝒚</m:t>
                    </m:r>
                  </m:oMath>
                </a14:m>
                <a:r>
                  <a:rPr lang="pt-BR" noProof="0" dirty="0"/>
                  <a:t> + </a:t>
                </a:r>
                <a14:m>
                  <m:oMath xmlns:m="http://schemas.openxmlformats.org/officeDocument/2006/math">
                    <m:sSup>
                      <m:sSupPr>
                        <m:ctrlPr>
                          <a:rPr lang="pt-BR" i="1" noProof="0">
                            <a:latin typeface="Cambria Math" panose="02040503050406030204" pitchFamily="18" charset="0"/>
                          </a:rPr>
                        </m:ctrlPr>
                      </m:sSupPr>
                      <m:e>
                        <m:r>
                          <a:rPr lang="pt-BR" b="1" i="1" noProof="0">
                            <a:latin typeface="Cambria Math" panose="02040503050406030204" pitchFamily="18" charset="0"/>
                          </a:rPr>
                          <m:t>𝒂</m:t>
                        </m:r>
                      </m:e>
                      <m:sup>
                        <m:r>
                          <a:rPr lang="pt-BR" i="1" noProof="0">
                            <a:latin typeface="Cambria Math" panose="02040503050406030204" pitchFamily="18" charset="0"/>
                          </a:rPr>
                          <m:t>𝑇</m:t>
                        </m:r>
                      </m:sup>
                    </m:sSup>
                    <m:sSup>
                      <m:sSupPr>
                        <m:ctrlPr>
                          <a:rPr lang="pt-BR" i="1" noProof="0">
                            <a:latin typeface="Cambria Math" panose="02040503050406030204" pitchFamily="18" charset="0"/>
                          </a:rPr>
                        </m:ctrlPr>
                      </m:sSupPr>
                      <m:e>
                        <m:r>
                          <a:rPr lang="pt-BR" b="1" i="1" noProof="0">
                            <a:latin typeface="Cambria Math" panose="02040503050406030204" pitchFamily="18" charset="0"/>
                          </a:rPr>
                          <m:t>𝜱</m:t>
                        </m:r>
                      </m:e>
                      <m:sup>
                        <m:r>
                          <a:rPr lang="pt-BR" i="1" noProof="0">
                            <a:latin typeface="Cambria Math" panose="02040503050406030204" pitchFamily="18" charset="0"/>
                          </a:rPr>
                          <m:t>𝑇</m:t>
                        </m:r>
                      </m:sup>
                    </m:sSup>
                  </m:oMath>
                </a14:m>
                <a:r>
                  <a:rPr lang="pt-BR" b="1" noProof="0" dirty="0"/>
                  <a:t> </a:t>
                </a:r>
                <a14:m>
                  <m:oMath xmlns:m="http://schemas.openxmlformats.org/officeDocument/2006/math">
                    <m:r>
                      <a:rPr lang="pt-BR" b="1" i="1" noProof="0">
                        <a:latin typeface="Cambria Math" panose="02040503050406030204" pitchFamily="18" charset="0"/>
                      </a:rPr>
                      <m:t>𝒂</m:t>
                    </m:r>
                  </m:oMath>
                </a14:m>
                <a:r>
                  <a:rPr lang="pt-BR" noProof="0" dirty="0"/>
                  <a:t>.</a:t>
                </a:r>
              </a:p>
              <a:p>
                <a:endParaRPr lang="pt-BR" noProof="0" dirty="0"/>
              </a:p>
              <a:p>
                <a:r>
                  <a:rPr lang="pt-BR" noProof="0" dirty="0"/>
                  <a:t>O mínimo global pode ser encontrado</a:t>
                </a:r>
                <a:r>
                  <a:rPr lang="pt-BR" baseline="0" noProof="0" dirty="0"/>
                  <a:t> pelo método dos mínimos quadrados (ou também conhecido como equação normal).</a:t>
                </a:r>
                <a:endParaRPr lang="pt-BR" noProof="0" dirty="0"/>
              </a:p>
              <a:p>
                <a:endParaRPr lang="pt-BR" noProof="0" dirty="0"/>
              </a:p>
              <a:p>
                <a:r>
                  <a:rPr lang="pt-BR" noProof="0" dirty="0"/>
                  <a:t>Observe que a função de erro é convexa, com um único mínimo global.</a:t>
                </a:r>
              </a:p>
              <a:p>
                <a:endParaRPr lang="pt-BR" noProof="0" dirty="0"/>
              </a:p>
              <a:p>
                <a:r>
                  <a:rPr lang="pt-BR" noProof="0" dirty="0"/>
                  <a:t>Convexo: curvo ou curvado para fora como o exterior de uma tigela ou esfera ou círculo.</a:t>
                </a:r>
              </a:p>
              <a:p>
                <a:endParaRPr lang="pt-BR" noProof="0" dirty="0"/>
              </a:p>
              <a:p>
                <a:r>
                  <a:rPr lang="pt-BR" noProof="0" dirty="0"/>
                  <a:t>Uma função de valor real definida em um intervalo n-dimensional é denominada </a:t>
                </a:r>
                <a:r>
                  <a:rPr lang="pt-BR" b="1" i="1" noProof="0" dirty="0"/>
                  <a:t>convexa</a:t>
                </a:r>
                <a:r>
                  <a:rPr lang="pt-BR" noProof="0" dirty="0"/>
                  <a:t> se um segmento de linha entre dois pontos no gráfico da função estiver acima ou no gráfico.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Isso é provado mostrando-se que </a:t>
                </a:r>
                <a14:m>
                  <m:oMath xmlns:m="http://schemas.openxmlformats.org/officeDocument/2006/math">
                    <m:f>
                      <m:fPr>
                        <m:ctrlPr>
                          <a:rPr lang="pt-BR" i="1">
                            <a:latin typeface="Cambria Math" panose="02040503050406030204" pitchFamily="18" charset="0"/>
                          </a:rPr>
                        </m:ctrlPr>
                      </m:fPr>
                      <m:num>
                        <m:sSup>
                          <m:sSupPr>
                            <m:ctrlPr>
                              <a:rPr lang="pt-BR" i="1">
                                <a:latin typeface="Cambria Math" panose="02040503050406030204" pitchFamily="18" charset="0"/>
                              </a:rPr>
                            </m:ctrlPr>
                          </m:sSupPr>
                          <m:e>
                            <m:r>
                              <a:rPr lang="pt-BR" i="1">
                                <a:latin typeface="Cambria Math" panose="02040503050406030204" pitchFamily="18" charset="0"/>
                              </a:rPr>
                              <m:t>𝜕</m:t>
                            </m:r>
                          </m:e>
                          <m:sup>
                            <m:r>
                              <a:rPr lang="pt-BR" i="1">
                                <a:latin typeface="Cambria Math" panose="02040503050406030204" pitchFamily="18" charset="0"/>
                              </a:rPr>
                              <m:t>2</m:t>
                            </m:r>
                          </m:sup>
                        </m:sSup>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num>
                      <m:den>
                        <m:sSup>
                          <m:sSupPr>
                            <m:ctrlPr>
                              <a:rPr lang="pt-BR" i="1">
                                <a:latin typeface="Cambria Math" panose="02040503050406030204" pitchFamily="18" charset="0"/>
                              </a:rPr>
                            </m:ctrlPr>
                          </m:sSupPr>
                          <m:e>
                            <m:r>
                              <a:rPr lang="pt-BR" i="1">
                                <a:latin typeface="Cambria Math" panose="02040503050406030204" pitchFamily="18" charset="0"/>
                              </a:rPr>
                              <m:t>𝜕</m:t>
                            </m:r>
                          </m:e>
                          <m:sup>
                            <m:r>
                              <a:rPr lang="pt-BR" i="1">
                                <a:latin typeface="Cambria Math" panose="02040503050406030204" pitchFamily="18" charset="0"/>
                              </a:rPr>
                              <m:t>2</m:t>
                            </m:r>
                          </m:sup>
                        </m:sSup>
                        <m:r>
                          <a:rPr lang="pt-BR" b="1" i="1">
                            <a:latin typeface="Cambria Math" panose="02040503050406030204" pitchFamily="18" charset="0"/>
                          </a:rPr>
                          <m:t>𝒂</m:t>
                        </m:r>
                      </m:den>
                    </m:f>
                    <m:r>
                      <a:rPr lang="pt-BR">
                        <a:latin typeface="Cambria Math" panose="02040503050406030204" pitchFamily="18" charset="0"/>
                      </a:rPr>
                      <m:t>=2</m:t>
                    </m:r>
                    <m:sSup>
                      <m:sSupPr>
                        <m:ctrlPr>
                          <a:rPr lang="pt-BR" i="1">
                            <a:latin typeface="Cambria Math" panose="02040503050406030204" pitchFamily="18" charset="0"/>
                          </a:rPr>
                        </m:ctrlPr>
                      </m:sSupPr>
                      <m:e>
                        <m:r>
                          <a:rPr lang="pt-BR" b="1" i="1">
                            <a:latin typeface="Cambria Math" panose="02040503050406030204" pitchFamily="18" charset="0"/>
                          </a:rPr>
                          <m:t>𝜱</m:t>
                        </m:r>
                      </m:e>
                      <m:sup>
                        <m:r>
                          <a:rPr lang="pt-BR" i="1">
                            <a:latin typeface="Cambria Math" panose="02040503050406030204" pitchFamily="18" charset="0"/>
                          </a:rPr>
                          <m:t>𝑇</m:t>
                        </m:r>
                      </m:sup>
                    </m:sSup>
                    <m:r>
                      <a:rPr lang="pt-BR" b="1" i="1">
                        <a:latin typeface="Cambria Math" panose="02040503050406030204" pitchFamily="18" charset="0"/>
                      </a:rPr>
                      <m:t>𝜱</m:t>
                    </m:r>
                  </m:oMath>
                </a14:m>
                <a:r>
                  <a:rPr lang="nl-BE" dirty="0"/>
                  <a:t> é uma </a:t>
                </a:r>
                <a:r>
                  <a:rPr lang="nl-BE" b="1" i="1" dirty="0"/>
                  <a:t>matriz positiva semi-definida</a:t>
                </a:r>
                <a:r>
                  <a:rPr lang="nl-BE" dirty="0"/>
                  <a:t>, e portanto,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oMath>
                </a14:m>
                <a:r>
                  <a:rPr lang="nl-BE" dirty="0"/>
                  <a:t> sempre será </a:t>
                </a:r>
                <a:r>
                  <a:rPr lang="nl-BE" b="1" i="1" dirty="0"/>
                  <a:t>convexa</a:t>
                </a:r>
                <a:r>
                  <a:rPr lang="nl-BE" dirty="0"/>
                  <a:t> com relação ao vetor de pesos, </a:t>
                </a:r>
                <a14:m>
                  <m:oMath xmlns:m="http://schemas.openxmlformats.org/officeDocument/2006/math">
                    <m:r>
                      <a:rPr lang="pt-BR" b="1" i="1">
                        <a:latin typeface="Cambria Math" panose="02040503050406030204" pitchFamily="18" charset="0"/>
                      </a:rPr>
                      <m:t>𝒂</m:t>
                    </m:r>
                  </m:oMath>
                </a14:m>
                <a:r>
                  <a:rPr lang="nl-BE" dirty="0"/>
                  <a:t>.</a:t>
                </a:r>
              </a:p>
              <a:p>
                <a:endParaRPr lang="pt-BR" noProof="0" dirty="0"/>
              </a:p>
              <a:p>
                <a:r>
                  <a:rPr lang="pt-BR" b="1" noProof="0" dirty="0"/>
                  <a:t>Prova de que formas quadráticas são convexas</a:t>
                </a:r>
                <a:r>
                  <a:rPr lang="pt-BR" noProof="0" dirty="0"/>
                  <a:t>: </a:t>
                </a:r>
              </a:p>
              <a:p>
                <a:pPr marL="171450" indent="-171450">
                  <a:buFont typeface="Arial" panose="020B0604020202020204" pitchFamily="34" charset="0"/>
                  <a:buChar char="•"/>
                </a:pPr>
                <a:r>
                  <a:rPr lang="pt-BR" noProof="0" dirty="0"/>
                  <a:t>https://math.stackexchange.com/questions/526657/show-convexity-of-the-quadratic-function</a:t>
                </a:r>
              </a:p>
              <a:p>
                <a:pPr marL="171450" indent="-171450">
                  <a:buFont typeface="Arial" panose="020B0604020202020204" pitchFamily="34" charset="0"/>
                  <a:buChar char="•"/>
                </a:pPr>
                <a:r>
                  <a:rPr lang="pt-BR" noProof="0" dirty="0"/>
                  <a:t>https://math.stackexchange.com/questions/483339/proof-of-convexity-of-linear-least-squares</a:t>
                </a:r>
              </a:p>
              <a:p>
                <a:pPr marL="0" indent="0">
                  <a:buFont typeface="Arial" panose="020B0604020202020204" pitchFamily="34" charset="0"/>
                  <a:buNone/>
                </a:pPr>
                <a:endParaRPr lang="pt-BR" noProof="0" dirty="0"/>
              </a:p>
              <a:p>
                <a:pPr marL="0" indent="0">
                  <a:buFont typeface="Arial" panose="020B0604020202020204" pitchFamily="34" charset="0"/>
                  <a:buNone/>
                </a:pPr>
                <a:r>
                  <a:rPr lang="pt-BR" noProof="0" dirty="0"/>
                  <a:t>A figura da direita mostra um gráfico com linhas de contorno.</a:t>
                </a:r>
                <a:r>
                  <a:rPr lang="pt-BR" baseline="0" noProof="0" dirty="0"/>
                  <a:t> </a:t>
                </a:r>
                <a:r>
                  <a:rPr lang="pt-BR" noProof="0" dirty="0"/>
                  <a:t>Uma linha de contorno ou </a:t>
                </a:r>
                <a:r>
                  <a:rPr lang="pt-BR" noProof="0" dirty="0" err="1"/>
                  <a:t>isoline</a:t>
                </a:r>
                <a:r>
                  <a:rPr lang="pt-BR" noProof="0" dirty="0"/>
                  <a:t> de uma função de duas variáveis é uma curva ao longo da qual a função tem um valor constante. Ou seja, no nosso caso, cada uma das linhas indica curvas que tem o mesmo erro.</a:t>
                </a:r>
              </a:p>
              <a:p>
                <a:endParaRPr lang="pt-BR" dirty="0"/>
              </a:p>
              <a:p>
                <a:endParaRPr lang="pt-BR" dirty="0"/>
              </a:p>
            </p:txBody>
          </p:sp>
        </mc:Choice>
        <mc:Fallback xmlns="">
          <p:sp>
            <p:nvSpPr>
              <p:cNvPr id="3" name="Espaço Reservado para Anotações 2"/>
              <p:cNvSpPr>
                <a:spLocks noGrp="1"/>
              </p:cNvSpPr>
              <p:nvPr>
                <p:ph type="body" idx="1"/>
              </p:nvPr>
            </p:nvSpPr>
            <p:spPr/>
            <p:txBody>
              <a:bodyPr/>
              <a:lstStyle/>
              <a:p>
                <a:r>
                  <a:rPr lang="pt-BR" noProof="0" dirty="0"/>
                  <a:t>No problema de regressão linear, a superfície de erro para o critério de quadrados</a:t>
                </a:r>
                <a:r>
                  <a:rPr lang="pt-BR" baseline="0" noProof="0" dirty="0"/>
                  <a:t> </a:t>
                </a:r>
                <a:r>
                  <a:rPr lang="pt-BR" noProof="0" dirty="0"/>
                  <a:t>mínimos é dada pela expressão: </a:t>
                </a:r>
                <a:r>
                  <a:rPr lang="pt-BR" i="0" noProof="0">
                    <a:latin typeface="Cambria Math" panose="02040503050406030204" pitchFamily="18" charset="0"/>
                  </a:rPr>
                  <a:t>𝐽_𝑒 (</a:t>
                </a:r>
                <a:r>
                  <a:rPr lang="pt-BR" b="1" i="0" noProof="0">
                    <a:latin typeface="Cambria Math" panose="02040503050406030204" pitchFamily="18" charset="0"/>
                  </a:rPr>
                  <a:t>𝒂)</a:t>
                </a:r>
                <a:r>
                  <a:rPr lang="pt-BR" i="0" noProof="0">
                    <a:latin typeface="Cambria Math" panose="02040503050406030204" pitchFamily="18" charset="0"/>
                  </a:rPr>
                  <a:t>=</a:t>
                </a:r>
                <a:r>
                  <a:rPr lang="pt-BR" b="1" i="0" noProof="0">
                    <a:latin typeface="Cambria Math" panose="02040503050406030204" pitchFamily="18" charset="0"/>
                  </a:rPr>
                  <a:t>𝒚^𝑻</a:t>
                </a:r>
                <a:r>
                  <a:rPr lang="pt-BR" b="1" noProof="0" dirty="0"/>
                  <a:t> </a:t>
                </a:r>
                <a:r>
                  <a:rPr lang="pt-BR" b="1" i="0" noProof="0">
                    <a:latin typeface="Cambria Math" panose="02040503050406030204" pitchFamily="18" charset="0"/>
                  </a:rPr>
                  <a:t>𝒚</a:t>
                </a:r>
                <a:r>
                  <a:rPr lang="pt-BR" noProof="0" dirty="0"/>
                  <a:t> - </a:t>
                </a:r>
                <a:r>
                  <a:rPr lang="pt-BR" b="1" i="0" noProof="0">
                    <a:latin typeface="Cambria Math" panose="02040503050406030204" pitchFamily="18" charset="0"/>
                  </a:rPr>
                  <a:t>𝒚^𝑻</a:t>
                </a:r>
                <a:r>
                  <a:rPr lang="pt-BR" b="1" noProof="0" dirty="0"/>
                  <a:t> </a:t>
                </a:r>
                <a:r>
                  <a:rPr lang="pt-BR" b="1" i="0" noProof="0">
                    <a:latin typeface="Cambria Math" panose="02040503050406030204" pitchFamily="18" charset="0"/>
                  </a:rPr>
                  <a:t>𝜱𝒂</a:t>
                </a:r>
                <a:r>
                  <a:rPr lang="pt-BR" noProof="0" dirty="0"/>
                  <a:t> - </a:t>
                </a:r>
                <a:r>
                  <a:rPr lang="pt-BR" b="1" i="0" noProof="0">
                    <a:latin typeface="Cambria Math" panose="02040503050406030204" pitchFamily="18" charset="0"/>
                  </a:rPr>
                  <a:t>𝒂^</a:t>
                </a:r>
                <a:r>
                  <a:rPr lang="pt-BR" i="0" noProof="0">
                    <a:latin typeface="Cambria Math" panose="02040503050406030204" pitchFamily="18" charset="0"/>
                  </a:rPr>
                  <a:t>𝑇 </a:t>
                </a:r>
                <a:r>
                  <a:rPr lang="pt-BR" b="1" i="0" noProof="0">
                    <a:latin typeface="Cambria Math" panose="02040503050406030204" pitchFamily="18" charset="0"/>
                  </a:rPr>
                  <a:t>𝜱^</a:t>
                </a:r>
                <a:r>
                  <a:rPr lang="pt-BR" i="0" noProof="0">
                    <a:latin typeface="Cambria Math" panose="02040503050406030204" pitchFamily="18" charset="0"/>
                  </a:rPr>
                  <a:t>𝑇</a:t>
                </a:r>
                <a:r>
                  <a:rPr lang="pt-BR" b="1" noProof="0" dirty="0"/>
                  <a:t> </a:t>
                </a:r>
                <a:r>
                  <a:rPr lang="pt-BR" b="1" i="0" noProof="0">
                    <a:latin typeface="Cambria Math" panose="02040503050406030204" pitchFamily="18" charset="0"/>
                  </a:rPr>
                  <a:t>𝒚</a:t>
                </a:r>
                <a:r>
                  <a:rPr lang="pt-BR" noProof="0" dirty="0"/>
                  <a:t> + </a:t>
                </a:r>
                <a:r>
                  <a:rPr lang="pt-BR" b="1" i="0" noProof="0">
                    <a:latin typeface="Cambria Math" panose="02040503050406030204" pitchFamily="18" charset="0"/>
                  </a:rPr>
                  <a:t>𝒂^</a:t>
                </a:r>
                <a:r>
                  <a:rPr lang="pt-BR" i="0" noProof="0">
                    <a:latin typeface="Cambria Math" panose="02040503050406030204" pitchFamily="18" charset="0"/>
                  </a:rPr>
                  <a:t>𝑇 </a:t>
                </a:r>
                <a:r>
                  <a:rPr lang="pt-BR" b="1" i="0" noProof="0">
                    <a:latin typeface="Cambria Math" panose="02040503050406030204" pitchFamily="18" charset="0"/>
                  </a:rPr>
                  <a:t>𝜱^</a:t>
                </a:r>
                <a:r>
                  <a:rPr lang="pt-BR" i="0" noProof="0">
                    <a:latin typeface="Cambria Math" panose="02040503050406030204" pitchFamily="18" charset="0"/>
                  </a:rPr>
                  <a:t>𝑇</a:t>
                </a:r>
                <a:r>
                  <a:rPr lang="pt-BR" b="1" noProof="0" dirty="0"/>
                  <a:t> </a:t>
                </a:r>
                <a:r>
                  <a:rPr lang="pt-BR" b="1" i="0" noProof="0">
                    <a:latin typeface="Cambria Math" panose="02040503050406030204" pitchFamily="18" charset="0"/>
                  </a:rPr>
                  <a:t>𝒂</a:t>
                </a:r>
                <a:r>
                  <a:rPr lang="pt-BR" noProof="0" dirty="0"/>
                  <a:t>.</a:t>
                </a:r>
              </a:p>
              <a:p>
                <a:endParaRPr lang="pt-BR" noProof="0" dirty="0"/>
              </a:p>
              <a:p>
                <a:r>
                  <a:rPr lang="pt-BR" noProof="0" dirty="0"/>
                  <a:t>O mínimo global pode ser encontrado</a:t>
                </a:r>
                <a:r>
                  <a:rPr lang="pt-BR" baseline="0" noProof="0" dirty="0"/>
                  <a:t> pelo método dos mínimos quadrados (ou também conhecido como equação normal).</a:t>
                </a:r>
                <a:endParaRPr lang="pt-BR" noProof="0" dirty="0"/>
              </a:p>
              <a:p>
                <a:endParaRPr lang="pt-BR" noProof="0" dirty="0"/>
              </a:p>
              <a:p>
                <a:r>
                  <a:rPr lang="pt-BR" noProof="0" dirty="0"/>
                  <a:t>Observe que a função de erro é convexa, com um único mínimo global.</a:t>
                </a:r>
              </a:p>
              <a:p>
                <a:endParaRPr lang="pt-BR" noProof="0" dirty="0"/>
              </a:p>
              <a:p>
                <a:r>
                  <a:rPr lang="pt-BR" noProof="0" dirty="0"/>
                  <a:t>Convexo: curvo ou curvado para fora como o exterior de uma tigela ou esfera ou círculo.</a:t>
                </a:r>
              </a:p>
              <a:p>
                <a:endParaRPr lang="pt-BR" noProof="0" dirty="0"/>
              </a:p>
              <a:p>
                <a:r>
                  <a:rPr lang="pt-BR" noProof="0" dirty="0"/>
                  <a:t>Uma função de valor real definida em um intervalo n-dimensional é denominada </a:t>
                </a:r>
                <a:r>
                  <a:rPr lang="pt-BR" b="1" i="1" noProof="0" dirty="0"/>
                  <a:t>convexa</a:t>
                </a:r>
                <a:r>
                  <a:rPr lang="pt-BR" noProof="0" dirty="0"/>
                  <a:t> se um segmento de linha entre dois pontos no gráfico da função estiver acima ou no gráfico.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Isso é provado mostrando-se que </a:t>
                </a:r>
                <a:r>
                  <a:rPr lang="pt-BR" i="0">
                    <a:latin typeface="Cambria Math" panose="02040503050406030204" pitchFamily="18" charset="0"/>
                  </a:rPr>
                  <a:t>(𝜕^2 𝐽_𝑒 (</a:t>
                </a:r>
                <a:r>
                  <a:rPr lang="pt-BR" b="1" i="0">
                    <a:latin typeface="Cambria Math" panose="02040503050406030204" pitchFamily="18" charset="0"/>
                  </a:rPr>
                  <a:t>𝒂))/(</a:t>
                </a:r>
                <a:r>
                  <a:rPr lang="pt-BR" i="0">
                    <a:latin typeface="Cambria Math" panose="02040503050406030204" pitchFamily="18" charset="0"/>
                  </a:rPr>
                  <a:t>𝜕^2</a:t>
                </a:r>
                <a:r>
                  <a:rPr lang="pt-BR" b="1" i="0">
                    <a:latin typeface="Cambria Math" panose="02040503050406030204" pitchFamily="18" charset="0"/>
                  </a:rPr>
                  <a:t> 𝒂)</a:t>
                </a:r>
                <a:r>
                  <a:rPr lang="pt-BR" i="0">
                    <a:latin typeface="Cambria Math" panose="02040503050406030204" pitchFamily="18" charset="0"/>
                  </a:rPr>
                  <a:t>=2</a:t>
                </a:r>
                <a:r>
                  <a:rPr lang="pt-BR" b="1" i="0">
                    <a:latin typeface="Cambria Math" panose="02040503050406030204" pitchFamily="18" charset="0"/>
                  </a:rPr>
                  <a:t>𝜱^</a:t>
                </a:r>
                <a:r>
                  <a:rPr lang="pt-BR" i="0">
                    <a:latin typeface="Cambria Math" panose="02040503050406030204" pitchFamily="18" charset="0"/>
                  </a:rPr>
                  <a:t>𝑇</a:t>
                </a:r>
                <a:r>
                  <a:rPr lang="pt-BR" b="1" i="0">
                    <a:latin typeface="Cambria Math" panose="02040503050406030204" pitchFamily="18" charset="0"/>
                  </a:rPr>
                  <a:t> 𝜱</a:t>
                </a:r>
                <a:r>
                  <a:rPr lang="nl-BE" dirty="0"/>
                  <a:t> é uma </a:t>
                </a:r>
                <a:r>
                  <a:rPr lang="nl-BE" b="1" i="1" dirty="0"/>
                  <a:t>matriz positiva semi-definida</a:t>
                </a:r>
                <a:r>
                  <a:rPr lang="nl-BE" dirty="0"/>
                  <a:t>, e portanto, </a:t>
                </a:r>
                <a:r>
                  <a:rPr lang="pt-BR" i="0">
                    <a:latin typeface="Cambria Math" panose="02040503050406030204" pitchFamily="18" charset="0"/>
                  </a:rPr>
                  <a:t>𝐽_𝑒 (</a:t>
                </a:r>
                <a:r>
                  <a:rPr lang="pt-BR" b="1" i="0">
                    <a:latin typeface="Cambria Math" panose="02040503050406030204" pitchFamily="18" charset="0"/>
                  </a:rPr>
                  <a:t>𝒂)</a:t>
                </a:r>
                <a:r>
                  <a:rPr lang="nl-BE" dirty="0"/>
                  <a:t> sempre será </a:t>
                </a:r>
                <a:r>
                  <a:rPr lang="nl-BE" b="1" i="1" dirty="0"/>
                  <a:t>convexa</a:t>
                </a:r>
                <a:r>
                  <a:rPr lang="nl-BE" dirty="0"/>
                  <a:t> com relação ao vetor de pesos, </a:t>
                </a:r>
                <a:r>
                  <a:rPr lang="pt-BR" b="1" i="0">
                    <a:latin typeface="Cambria Math" panose="02040503050406030204" pitchFamily="18" charset="0"/>
                  </a:rPr>
                  <a:t>𝒂</a:t>
                </a:r>
                <a:r>
                  <a:rPr lang="nl-BE" dirty="0"/>
                  <a:t>.</a:t>
                </a:r>
              </a:p>
              <a:p>
                <a:endParaRPr lang="pt-BR" noProof="0" dirty="0"/>
              </a:p>
              <a:p>
                <a:r>
                  <a:rPr lang="pt-BR" b="1" noProof="0" dirty="0"/>
                  <a:t>Prova de que formas quadráticas são convexas</a:t>
                </a:r>
                <a:r>
                  <a:rPr lang="pt-BR" noProof="0" dirty="0"/>
                  <a:t>: </a:t>
                </a:r>
              </a:p>
              <a:p>
                <a:pPr marL="171450" indent="-171450">
                  <a:buFont typeface="Arial" panose="020B0604020202020204" pitchFamily="34" charset="0"/>
                  <a:buChar char="•"/>
                </a:pPr>
                <a:r>
                  <a:rPr lang="pt-BR" noProof="0" dirty="0"/>
                  <a:t>https://math.stackexchange.com/questions/526657/show-convexity-of-the-quadratic-function</a:t>
                </a:r>
              </a:p>
              <a:p>
                <a:pPr marL="171450" indent="-171450">
                  <a:buFont typeface="Arial" panose="020B0604020202020204" pitchFamily="34" charset="0"/>
                  <a:buChar char="•"/>
                </a:pPr>
                <a:r>
                  <a:rPr lang="pt-BR" noProof="0" dirty="0"/>
                  <a:t>https://math.stackexchange.com/questions/483339/proof-of-convexity-of-linear-least-squares</a:t>
                </a:r>
              </a:p>
              <a:p>
                <a:pPr marL="0" indent="0">
                  <a:buFont typeface="Arial" panose="020B0604020202020204" pitchFamily="34" charset="0"/>
                  <a:buNone/>
                </a:pPr>
                <a:endParaRPr lang="pt-BR" noProof="0" dirty="0"/>
              </a:p>
              <a:p>
                <a:pPr marL="0" indent="0">
                  <a:buFont typeface="Arial" panose="020B0604020202020204" pitchFamily="34" charset="0"/>
                  <a:buNone/>
                </a:pPr>
                <a:r>
                  <a:rPr lang="pt-BR" noProof="0" dirty="0"/>
                  <a:t>A figura da direita mostra um gráfico com linhas de contorno.</a:t>
                </a:r>
                <a:r>
                  <a:rPr lang="pt-BR" baseline="0" noProof="0" dirty="0"/>
                  <a:t> </a:t>
                </a:r>
                <a:r>
                  <a:rPr lang="pt-BR" noProof="0" dirty="0"/>
                  <a:t>Uma linha de contorno ou </a:t>
                </a:r>
                <a:r>
                  <a:rPr lang="pt-BR" noProof="0" dirty="0" err="1"/>
                  <a:t>isoline</a:t>
                </a:r>
                <a:r>
                  <a:rPr lang="pt-BR" noProof="0" dirty="0"/>
                  <a:t> de uma função de duas variáveis é uma curva ao longo da qual a função tem um valor constante. Ou seja, no nosso caso, cada uma das linhas indica curvas que tem o mesmo erro.</a:t>
                </a:r>
              </a:p>
              <a:p>
                <a:endParaRPr lang="pt-BR" dirty="0"/>
              </a:p>
              <a:p>
                <a:endParaRPr lang="pt-BR" dirty="0"/>
              </a:p>
            </p:txBody>
          </p:sp>
        </mc:Fallback>
      </mc:AlternateContent>
      <p:sp>
        <p:nvSpPr>
          <p:cNvPr id="4" name="Espaço Reservado para Número de Slide 3"/>
          <p:cNvSpPr>
            <a:spLocks noGrp="1"/>
          </p:cNvSpPr>
          <p:nvPr>
            <p:ph type="sldNum" sz="quarter" idx="5"/>
          </p:nvPr>
        </p:nvSpPr>
        <p:spPr/>
        <p:txBody>
          <a:bodyPr/>
          <a:lstStyle/>
          <a:p>
            <a:fld id="{DA8B99DF-01BC-492A-8CEF-4FD88D18DD9D}" type="slidenum">
              <a:rPr lang="nl-BE" smtClean="0"/>
              <a:t>35</a:t>
            </a:fld>
            <a:endParaRPr lang="nl-BE"/>
          </a:p>
        </p:txBody>
      </p:sp>
    </p:spTree>
    <p:extLst>
      <p:ext uri="{BB962C8B-B14F-4D97-AF65-F5344CB8AC3E}">
        <p14:creationId xmlns:p14="http://schemas.microsoft.com/office/powerpoint/2010/main" val="395575818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ço Reservado para Anotações 2"/>
              <p:cNvSpPr>
                <a:spLocks noGrp="1"/>
              </p:cNvSpPr>
              <p:nvPr>
                <p:ph type="body" idx="1"/>
              </p:nvPr>
            </p:nvSpPr>
            <p:spPr/>
            <p:txBody>
              <a:bodyPr/>
              <a:lstStyle/>
              <a:p>
                <a:r>
                  <a:rPr lang="pt-BR" noProof="0" dirty="0"/>
                  <a:t>No problema de regressão linear, a superfície de erro para o critério de quadrados</a:t>
                </a:r>
                <a:r>
                  <a:rPr lang="pt-BR" baseline="0" noProof="0" dirty="0"/>
                  <a:t> </a:t>
                </a:r>
                <a:r>
                  <a:rPr lang="pt-BR" noProof="0" dirty="0"/>
                  <a:t>mínimos é dada pela expressão: </a:t>
                </a:r>
                <a14:m>
                  <m:oMath xmlns:m="http://schemas.openxmlformats.org/officeDocument/2006/math">
                    <m:sSub>
                      <m:sSubPr>
                        <m:ctrlPr>
                          <a:rPr lang="pt-BR" i="1" noProof="0" smtClean="0">
                            <a:latin typeface="Cambria Math" panose="02040503050406030204" pitchFamily="18" charset="0"/>
                          </a:rPr>
                        </m:ctrlPr>
                      </m:sSubPr>
                      <m:e>
                        <m:r>
                          <a:rPr lang="pt-BR" i="1" noProof="0">
                            <a:latin typeface="Cambria Math" panose="02040503050406030204" pitchFamily="18" charset="0"/>
                          </a:rPr>
                          <m:t>𝐽</m:t>
                        </m:r>
                      </m:e>
                      <m:sub>
                        <m:r>
                          <a:rPr lang="pt-BR" i="1" noProof="0">
                            <a:latin typeface="Cambria Math" panose="02040503050406030204" pitchFamily="18" charset="0"/>
                          </a:rPr>
                          <m:t>𝑒</m:t>
                        </m:r>
                      </m:sub>
                    </m:sSub>
                    <m:d>
                      <m:dPr>
                        <m:ctrlPr>
                          <a:rPr lang="pt-BR" i="1" noProof="0">
                            <a:latin typeface="Cambria Math" panose="02040503050406030204" pitchFamily="18" charset="0"/>
                          </a:rPr>
                        </m:ctrlPr>
                      </m:dPr>
                      <m:e>
                        <m:r>
                          <a:rPr lang="pt-BR" b="1" i="1" noProof="0">
                            <a:latin typeface="Cambria Math" panose="02040503050406030204" pitchFamily="18" charset="0"/>
                          </a:rPr>
                          <m:t>𝒂</m:t>
                        </m:r>
                      </m:e>
                    </m:d>
                    <m:r>
                      <a:rPr lang="pt-BR" i="1" noProof="0">
                        <a:latin typeface="Cambria Math" panose="02040503050406030204" pitchFamily="18" charset="0"/>
                      </a:rPr>
                      <m:t>=</m:t>
                    </m:r>
                    <m:sSup>
                      <m:sSupPr>
                        <m:ctrlPr>
                          <a:rPr lang="pt-BR" b="1" i="1" noProof="0">
                            <a:latin typeface="Cambria Math" panose="02040503050406030204" pitchFamily="18" charset="0"/>
                          </a:rPr>
                        </m:ctrlPr>
                      </m:sSupPr>
                      <m:e>
                        <m:r>
                          <a:rPr lang="pt-BR" b="1" i="1" noProof="0">
                            <a:latin typeface="Cambria Math" panose="02040503050406030204" pitchFamily="18" charset="0"/>
                          </a:rPr>
                          <m:t>𝒚</m:t>
                        </m:r>
                      </m:e>
                      <m:sup>
                        <m:r>
                          <a:rPr lang="pt-BR" b="1" i="1" noProof="0">
                            <a:latin typeface="Cambria Math" panose="02040503050406030204" pitchFamily="18" charset="0"/>
                          </a:rPr>
                          <m:t>𝑻</m:t>
                        </m:r>
                      </m:sup>
                    </m:sSup>
                  </m:oMath>
                </a14:m>
                <a:r>
                  <a:rPr lang="pt-BR" b="1" noProof="0" dirty="0"/>
                  <a:t> </a:t>
                </a:r>
                <a14:m>
                  <m:oMath xmlns:m="http://schemas.openxmlformats.org/officeDocument/2006/math">
                    <m:r>
                      <a:rPr lang="pt-BR" b="1" i="1" noProof="0">
                        <a:latin typeface="Cambria Math" panose="02040503050406030204" pitchFamily="18" charset="0"/>
                      </a:rPr>
                      <m:t>𝒚</m:t>
                    </m:r>
                  </m:oMath>
                </a14:m>
                <a:r>
                  <a:rPr lang="pt-BR" noProof="0" dirty="0"/>
                  <a:t> - </a:t>
                </a:r>
                <a14:m>
                  <m:oMath xmlns:m="http://schemas.openxmlformats.org/officeDocument/2006/math">
                    <m:sSup>
                      <m:sSupPr>
                        <m:ctrlPr>
                          <a:rPr lang="pt-BR" b="1" i="1" noProof="0">
                            <a:latin typeface="Cambria Math" panose="02040503050406030204" pitchFamily="18" charset="0"/>
                          </a:rPr>
                        </m:ctrlPr>
                      </m:sSupPr>
                      <m:e>
                        <m:r>
                          <a:rPr lang="pt-BR" b="1" i="1" noProof="0">
                            <a:latin typeface="Cambria Math" panose="02040503050406030204" pitchFamily="18" charset="0"/>
                          </a:rPr>
                          <m:t>𝒚</m:t>
                        </m:r>
                      </m:e>
                      <m:sup>
                        <m:r>
                          <a:rPr lang="pt-BR" b="1" i="1" noProof="0">
                            <a:latin typeface="Cambria Math" panose="02040503050406030204" pitchFamily="18" charset="0"/>
                          </a:rPr>
                          <m:t>𝑻</m:t>
                        </m:r>
                      </m:sup>
                    </m:sSup>
                  </m:oMath>
                </a14:m>
                <a:r>
                  <a:rPr lang="pt-BR" b="1" noProof="0" dirty="0"/>
                  <a:t> </a:t>
                </a:r>
                <a14:m>
                  <m:oMath xmlns:m="http://schemas.openxmlformats.org/officeDocument/2006/math">
                    <m:r>
                      <a:rPr lang="pt-BR" b="1" i="1" noProof="0">
                        <a:latin typeface="Cambria Math" panose="02040503050406030204" pitchFamily="18" charset="0"/>
                      </a:rPr>
                      <m:t>𝜱</m:t>
                    </m:r>
                    <m:r>
                      <a:rPr lang="pt-BR" b="1" i="1" noProof="0">
                        <a:latin typeface="Cambria Math" panose="02040503050406030204" pitchFamily="18" charset="0"/>
                      </a:rPr>
                      <m:t>𝒂</m:t>
                    </m:r>
                  </m:oMath>
                </a14:m>
                <a:r>
                  <a:rPr lang="pt-BR" noProof="0" dirty="0"/>
                  <a:t> - </a:t>
                </a:r>
                <a14:m>
                  <m:oMath xmlns:m="http://schemas.openxmlformats.org/officeDocument/2006/math">
                    <m:sSup>
                      <m:sSupPr>
                        <m:ctrlPr>
                          <a:rPr lang="pt-BR" i="1" noProof="0">
                            <a:latin typeface="Cambria Math" panose="02040503050406030204" pitchFamily="18" charset="0"/>
                          </a:rPr>
                        </m:ctrlPr>
                      </m:sSupPr>
                      <m:e>
                        <m:r>
                          <a:rPr lang="pt-BR" b="1" i="1" noProof="0">
                            <a:latin typeface="Cambria Math" panose="02040503050406030204" pitchFamily="18" charset="0"/>
                          </a:rPr>
                          <m:t>𝒂</m:t>
                        </m:r>
                      </m:e>
                      <m:sup>
                        <m:r>
                          <a:rPr lang="pt-BR" i="1" noProof="0">
                            <a:latin typeface="Cambria Math" panose="02040503050406030204" pitchFamily="18" charset="0"/>
                          </a:rPr>
                          <m:t>𝑇</m:t>
                        </m:r>
                      </m:sup>
                    </m:sSup>
                    <m:sSup>
                      <m:sSupPr>
                        <m:ctrlPr>
                          <a:rPr lang="pt-BR" i="1" noProof="0">
                            <a:latin typeface="Cambria Math" panose="02040503050406030204" pitchFamily="18" charset="0"/>
                          </a:rPr>
                        </m:ctrlPr>
                      </m:sSupPr>
                      <m:e>
                        <m:r>
                          <a:rPr lang="pt-BR" b="1" i="1" noProof="0">
                            <a:latin typeface="Cambria Math" panose="02040503050406030204" pitchFamily="18" charset="0"/>
                          </a:rPr>
                          <m:t>𝜱</m:t>
                        </m:r>
                      </m:e>
                      <m:sup>
                        <m:r>
                          <a:rPr lang="pt-BR" i="1" noProof="0">
                            <a:latin typeface="Cambria Math" panose="02040503050406030204" pitchFamily="18" charset="0"/>
                          </a:rPr>
                          <m:t>𝑇</m:t>
                        </m:r>
                      </m:sup>
                    </m:sSup>
                  </m:oMath>
                </a14:m>
                <a:r>
                  <a:rPr lang="pt-BR" b="1" noProof="0" dirty="0"/>
                  <a:t> </a:t>
                </a:r>
                <a14:m>
                  <m:oMath xmlns:m="http://schemas.openxmlformats.org/officeDocument/2006/math">
                    <m:r>
                      <a:rPr lang="pt-BR" b="1" i="1" noProof="0">
                        <a:latin typeface="Cambria Math" panose="02040503050406030204" pitchFamily="18" charset="0"/>
                      </a:rPr>
                      <m:t>𝒚</m:t>
                    </m:r>
                  </m:oMath>
                </a14:m>
                <a:r>
                  <a:rPr lang="pt-BR" noProof="0" dirty="0"/>
                  <a:t> + </a:t>
                </a:r>
                <a14:m>
                  <m:oMath xmlns:m="http://schemas.openxmlformats.org/officeDocument/2006/math">
                    <m:sSup>
                      <m:sSupPr>
                        <m:ctrlPr>
                          <a:rPr lang="pt-BR" i="1" noProof="0">
                            <a:latin typeface="Cambria Math" panose="02040503050406030204" pitchFamily="18" charset="0"/>
                          </a:rPr>
                        </m:ctrlPr>
                      </m:sSupPr>
                      <m:e>
                        <m:r>
                          <a:rPr lang="pt-BR" b="1" i="1" noProof="0">
                            <a:latin typeface="Cambria Math" panose="02040503050406030204" pitchFamily="18" charset="0"/>
                          </a:rPr>
                          <m:t>𝒂</m:t>
                        </m:r>
                      </m:e>
                      <m:sup>
                        <m:r>
                          <a:rPr lang="pt-BR" i="1" noProof="0">
                            <a:latin typeface="Cambria Math" panose="02040503050406030204" pitchFamily="18" charset="0"/>
                          </a:rPr>
                          <m:t>𝑇</m:t>
                        </m:r>
                      </m:sup>
                    </m:sSup>
                    <m:sSup>
                      <m:sSupPr>
                        <m:ctrlPr>
                          <a:rPr lang="pt-BR" i="1" noProof="0">
                            <a:latin typeface="Cambria Math" panose="02040503050406030204" pitchFamily="18" charset="0"/>
                          </a:rPr>
                        </m:ctrlPr>
                      </m:sSupPr>
                      <m:e>
                        <m:r>
                          <a:rPr lang="pt-BR" b="1" i="1" noProof="0">
                            <a:latin typeface="Cambria Math" panose="02040503050406030204" pitchFamily="18" charset="0"/>
                          </a:rPr>
                          <m:t>𝜱</m:t>
                        </m:r>
                      </m:e>
                      <m:sup>
                        <m:r>
                          <a:rPr lang="pt-BR" i="1" noProof="0">
                            <a:latin typeface="Cambria Math" panose="02040503050406030204" pitchFamily="18" charset="0"/>
                          </a:rPr>
                          <m:t>𝑇</m:t>
                        </m:r>
                      </m:sup>
                    </m:sSup>
                  </m:oMath>
                </a14:m>
                <a:r>
                  <a:rPr lang="pt-BR" b="1" noProof="0" dirty="0"/>
                  <a:t> </a:t>
                </a:r>
                <a14:m>
                  <m:oMath xmlns:m="http://schemas.openxmlformats.org/officeDocument/2006/math">
                    <m:r>
                      <a:rPr lang="pt-BR" b="1" i="1" noProof="0">
                        <a:latin typeface="Cambria Math" panose="02040503050406030204" pitchFamily="18" charset="0"/>
                      </a:rPr>
                      <m:t>𝒂</m:t>
                    </m:r>
                  </m:oMath>
                </a14:m>
                <a:r>
                  <a:rPr lang="pt-BR" noProof="0" dirty="0"/>
                  <a:t>.</a:t>
                </a:r>
              </a:p>
              <a:p>
                <a:endParaRPr lang="pt-BR" noProof="0" dirty="0"/>
              </a:p>
              <a:p>
                <a:r>
                  <a:rPr lang="pt-BR" noProof="0" dirty="0"/>
                  <a:t>O mínimo global pode ser encontrado</a:t>
                </a:r>
                <a:r>
                  <a:rPr lang="pt-BR" baseline="0" noProof="0" dirty="0"/>
                  <a:t> pelo método dos mínimos quadrados (ou também conhecido como equação normal).</a:t>
                </a:r>
                <a:endParaRPr lang="pt-BR" noProof="0" dirty="0"/>
              </a:p>
              <a:p>
                <a:endParaRPr lang="pt-BR" noProof="0" dirty="0"/>
              </a:p>
              <a:p>
                <a:r>
                  <a:rPr lang="pt-BR" noProof="0" dirty="0"/>
                  <a:t>Observe que a função de erro é convexa, com um único mínimo global.</a:t>
                </a:r>
              </a:p>
              <a:p>
                <a:endParaRPr lang="pt-BR" noProof="0" dirty="0"/>
              </a:p>
              <a:p>
                <a:r>
                  <a:rPr lang="pt-BR" noProof="0" dirty="0"/>
                  <a:t>Convexo: curvo ou curvado para fora como o exterior de uma tigela ou esfera ou círculo.</a:t>
                </a:r>
              </a:p>
              <a:p>
                <a:endParaRPr lang="pt-BR" noProof="0" dirty="0"/>
              </a:p>
              <a:p>
                <a:r>
                  <a:rPr lang="pt-BR" noProof="0" dirty="0"/>
                  <a:t>Uma função de valor real definida em um intervalo n-dimensional é denominada </a:t>
                </a:r>
                <a:r>
                  <a:rPr lang="pt-BR" b="1" i="1" noProof="0" dirty="0"/>
                  <a:t>convexa</a:t>
                </a:r>
                <a:r>
                  <a:rPr lang="pt-BR" noProof="0" dirty="0"/>
                  <a:t> se um segmento de linha entre dois pontos no gráfico da função estiver acima ou no gráfico.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Isso é provado mostrando-se que </a:t>
                </a:r>
                <a14:m>
                  <m:oMath xmlns:m="http://schemas.openxmlformats.org/officeDocument/2006/math">
                    <m:f>
                      <m:fPr>
                        <m:ctrlPr>
                          <a:rPr lang="pt-BR" i="1">
                            <a:latin typeface="Cambria Math" panose="02040503050406030204" pitchFamily="18" charset="0"/>
                          </a:rPr>
                        </m:ctrlPr>
                      </m:fPr>
                      <m:num>
                        <m:sSup>
                          <m:sSupPr>
                            <m:ctrlPr>
                              <a:rPr lang="pt-BR" i="1">
                                <a:latin typeface="Cambria Math" panose="02040503050406030204" pitchFamily="18" charset="0"/>
                              </a:rPr>
                            </m:ctrlPr>
                          </m:sSupPr>
                          <m:e>
                            <m:r>
                              <a:rPr lang="pt-BR" i="1">
                                <a:latin typeface="Cambria Math" panose="02040503050406030204" pitchFamily="18" charset="0"/>
                              </a:rPr>
                              <m:t>𝜕</m:t>
                            </m:r>
                          </m:e>
                          <m:sup>
                            <m:r>
                              <a:rPr lang="pt-BR" i="1">
                                <a:latin typeface="Cambria Math" panose="02040503050406030204" pitchFamily="18" charset="0"/>
                              </a:rPr>
                              <m:t>2</m:t>
                            </m:r>
                          </m:sup>
                        </m:sSup>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num>
                      <m:den>
                        <m:sSup>
                          <m:sSupPr>
                            <m:ctrlPr>
                              <a:rPr lang="pt-BR" i="1">
                                <a:latin typeface="Cambria Math" panose="02040503050406030204" pitchFamily="18" charset="0"/>
                              </a:rPr>
                            </m:ctrlPr>
                          </m:sSupPr>
                          <m:e>
                            <m:r>
                              <a:rPr lang="pt-BR" i="1">
                                <a:latin typeface="Cambria Math" panose="02040503050406030204" pitchFamily="18" charset="0"/>
                              </a:rPr>
                              <m:t>𝜕</m:t>
                            </m:r>
                          </m:e>
                          <m:sup>
                            <m:r>
                              <a:rPr lang="pt-BR" i="1">
                                <a:latin typeface="Cambria Math" panose="02040503050406030204" pitchFamily="18" charset="0"/>
                              </a:rPr>
                              <m:t>2</m:t>
                            </m:r>
                          </m:sup>
                        </m:sSup>
                        <m:r>
                          <a:rPr lang="pt-BR" b="1" i="1">
                            <a:latin typeface="Cambria Math" panose="02040503050406030204" pitchFamily="18" charset="0"/>
                          </a:rPr>
                          <m:t>𝒂</m:t>
                        </m:r>
                      </m:den>
                    </m:f>
                    <m:r>
                      <a:rPr lang="pt-BR">
                        <a:latin typeface="Cambria Math" panose="02040503050406030204" pitchFamily="18" charset="0"/>
                      </a:rPr>
                      <m:t>=2</m:t>
                    </m:r>
                    <m:sSup>
                      <m:sSupPr>
                        <m:ctrlPr>
                          <a:rPr lang="pt-BR" i="1">
                            <a:latin typeface="Cambria Math" panose="02040503050406030204" pitchFamily="18" charset="0"/>
                          </a:rPr>
                        </m:ctrlPr>
                      </m:sSupPr>
                      <m:e>
                        <m:r>
                          <a:rPr lang="pt-BR" b="1" i="1">
                            <a:latin typeface="Cambria Math" panose="02040503050406030204" pitchFamily="18" charset="0"/>
                          </a:rPr>
                          <m:t>𝜱</m:t>
                        </m:r>
                      </m:e>
                      <m:sup>
                        <m:r>
                          <a:rPr lang="pt-BR" i="1">
                            <a:latin typeface="Cambria Math" panose="02040503050406030204" pitchFamily="18" charset="0"/>
                          </a:rPr>
                          <m:t>𝑇</m:t>
                        </m:r>
                      </m:sup>
                    </m:sSup>
                    <m:r>
                      <a:rPr lang="pt-BR" b="1" i="1">
                        <a:latin typeface="Cambria Math" panose="02040503050406030204" pitchFamily="18" charset="0"/>
                      </a:rPr>
                      <m:t>𝜱</m:t>
                    </m:r>
                  </m:oMath>
                </a14:m>
                <a:r>
                  <a:rPr lang="nl-BE" dirty="0"/>
                  <a:t> é uma </a:t>
                </a:r>
                <a:r>
                  <a:rPr lang="nl-BE" b="1" i="1" dirty="0"/>
                  <a:t>matriz positiva semi-definida</a:t>
                </a:r>
                <a:r>
                  <a:rPr lang="nl-BE" dirty="0"/>
                  <a:t>, e portanto,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oMath>
                </a14:m>
                <a:r>
                  <a:rPr lang="nl-BE" dirty="0"/>
                  <a:t> sempre será </a:t>
                </a:r>
                <a:r>
                  <a:rPr lang="nl-BE" b="1" i="1" dirty="0"/>
                  <a:t>convexa</a:t>
                </a:r>
                <a:r>
                  <a:rPr lang="nl-BE" dirty="0"/>
                  <a:t> com relação ao vetor de pesos, </a:t>
                </a:r>
                <a14:m>
                  <m:oMath xmlns:m="http://schemas.openxmlformats.org/officeDocument/2006/math">
                    <m:r>
                      <a:rPr lang="pt-BR" b="1" i="1">
                        <a:latin typeface="Cambria Math" panose="02040503050406030204" pitchFamily="18" charset="0"/>
                      </a:rPr>
                      <m:t>𝒂</m:t>
                    </m:r>
                  </m:oMath>
                </a14:m>
                <a:r>
                  <a:rPr lang="nl-BE" dirty="0"/>
                  <a:t>.</a:t>
                </a:r>
              </a:p>
              <a:p>
                <a:endParaRPr lang="pt-BR" noProof="0" dirty="0"/>
              </a:p>
              <a:p>
                <a:r>
                  <a:rPr lang="pt-BR" b="1" noProof="0" dirty="0"/>
                  <a:t>Prova de que formas quadráticas são convexas</a:t>
                </a:r>
                <a:r>
                  <a:rPr lang="pt-BR" noProof="0" dirty="0"/>
                  <a:t>: </a:t>
                </a:r>
              </a:p>
              <a:p>
                <a:pPr marL="171450" indent="-171450">
                  <a:buFont typeface="Arial" panose="020B0604020202020204" pitchFamily="34" charset="0"/>
                  <a:buChar char="•"/>
                </a:pPr>
                <a:r>
                  <a:rPr lang="pt-BR" noProof="0" dirty="0"/>
                  <a:t>https://math.stackexchange.com/questions/526657/show-convexity-of-the-quadratic-function</a:t>
                </a:r>
              </a:p>
              <a:p>
                <a:pPr marL="171450" indent="-171450">
                  <a:buFont typeface="Arial" panose="020B0604020202020204" pitchFamily="34" charset="0"/>
                  <a:buChar char="•"/>
                </a:pPr>
                <a:r>
                  <a:rPr lang="pt-BR" noProof="0" dirty="0"/>
                  <a:t>https://math.stackexchange.com/questions/483339/proof-of-convexity-of-linear-least-squares</a:t>
                </a:r>
              </a:p>
              <a:p>
                <a:pPr marL="0" indent="0">
                  <a:buFont typeface="Arial" panose="020B0604020202020204" pitchFamily="34" charset="0"/>
                  <a:buNone/>
                </a:pPr>
                <a:endParaRPr lang="pt-BR" noProof="0" dirty="0"/>
              </a:p>
              <a:p>
                <a:pPr marL="0" indent="0">
                  <a:buFont typeface="Arial" panose="020B0604020202020204" pitchFamily="34" charset="0"/>
                  <a:buNone/>
                </a:pPr>
                <a:r>
                  <a:rPr lang="pt-BR" noProof="0" dirty="0"/>
                  <a:t>A figura da direita mostra um gráfico com linhas de contorno.</a:t>
                </a:r>
                <a:r>
                  <a:rPr lang="pt-BR" baseline="0" noProof="0" dirty="0"/>
                  <a:t> </a:t>
                </a:r>
                <a:r>
                  <a:rPr lang="pt-BR" noProof="0" dirty="0"/>
                  <a:t>Uma linha de contorno ou </a:t>
                </a:r>
                <a:r>
                  <a:rPr lang="pt-BR" noProof="0" dirty="0" err="1"/>
                  <a:t>isoline</a:t>
                </a:r>
                <a:r>
                  <a:rPr lang="pt-BR" noProof="0" dirty="0"/>
                  <a:t> de uma função de duas variáveis é uma curva ao longo da qual a função tem um valor constante. Ou seja, no nosso caso, cada uma das linhas indica curvas que tem o mesmo erro.</a:t>
                </a:r>
              </a:p>
              <a:p>
                <a:endParaRPr lang="pt-BR" dirty="0"/>
              </a:p>
              <a:p>
                <a:endParaRPr lang="pt-BR" dirty="0"/>
              </a:p>
            </p:txBody>
          </p:sp>
        </mc:Choice>
        <mc:Fallback xmlns="">
          <p:sp>
            <p:nvSpPr>
              <p:cNvPr id="3" name="Espaço Reservado para Anotações 2"/>
              <p:cNvSpPr>
                <a:spLocks noGrp="1"/>
              </p:cNvSpPr>
              <p:nvPr>
                <p:ph type="body" idx="1"/>
              </p:nvPr>
            </p:nvSpPr>
            <p:spPr/>
            <p:txBody>
              <a:bodyPr/>
              <a:lstStyle/>
              <a:p>
                <a:r>
                  <a:rPr lang="pt-BR" noProof="0" dirty="0"/>
                  <a:t>No problema de regressão linear, a superfície de erro para o critério de quadrados</a:t>
                </a:r>
                <a:r>
                  <a:rPr lang="pt-BR" baseline="0" noProof="0" dirty="0"/>
                  <a:t> </a:t>
                </a:r>
                <a:r>
                  <a:rPr lang="pt-BR" noProof="0" dirty="0"/>
                  <a:t>mínimos é dada pela expressão: </a:t>
                </a:r>
                <a:r>
                  <a:rPr lang="pt-BR" i="0" noProof="0">
                    <a:latin typeface="Cambria Math" panose="02040503050406030204" pitchFamily="18" charset="0"/>
                  </a:rPr>
                  <a:t>𝐽_𝑒 (</a:t>
                </a:r>
                <a:r>
                  <a:rPr lang="pt-BR" b="1" i="0" noProof="0">
                    <a:latin typeface="Cambria Math" panose="02040503050406030204" pitchFamily="18" charset="0"/>
                  </a:rPr>
                  <a:t>𝒂)</a:t>
                </a:r>
                <a:r>
                  <a:rPr lang="pt-BR" i="0" noProof="0">
                    <a:latin typeface="Cambria Math" panose="02040503050406030204" pitchFamily="18" charset="0"/>
                  </a:rPr>
                  <a:t>=</a:t>
                </a:r>
                <a:r>
                  <a:rPr lang="pt-BR" b="1" i="0" noProof="0">
                    <a:latin typeface="Cambria Math" panose="02040503050406030204" pitchFamily="18" charset="0"/>
                  </a:rPr>
                  <a:t>𝒚^𝑻</a:t>
                </a:r>
                <a:r>
                  <a:rPr lang="pt-BR" b="1" noProof="0" dirty="0"/>
                  <a:t> </a:t>
                </a:r>
                <a:r>
                  <a:rPr lang="pt-BR" b="1" i="0" noProof="0">
                    <a:latin typeface="Cambria Math" panose="02040503050406030204" pitchFamily="18" charset="0"/>
                  </a:rPr>
                  <a:t>𝒚</a:t>
                </a:r>
                <a:r>
                  <a:rPr lang="pt-BR" noProof="0" dirty="0"/>
                  <a:t> - </a:t>
                </a:r>
                <a:r>
                  <a:rPr lang="pt-BR" b="1" i="0" noProof="0">
                    <a:latin typeface="Cambria Math" panose="02040503050406030204" pitchFamily="18" charset="0"/>
                  </a:rPr>
                  <a:t>𝒚^𝑻</a:t>
                </a:r>
                <a:r>
                  <a:rPr lang="pt-BR" b="1" noProof="0" dirty="0"/>
                  <a:t> </a:t>
                </a:r>
                <a:r>
                  <a:rPr lang="pt-BR" b="1" i="0" noProof="0">
                    <a:latin typeface="Cambria Math" panose="02040503050406030204" pitchFamily="18" charset="0"/>
                  </a:rPr>
                  <a:t>𝜱𝒂</a:t>
                </a:r>
                <a:r>
                  <a:rPr lang="pt-BR" noProof="0" dirty="0"/>
                  <a:t> - </a:t>
                </a:r>
                <a:r>
                  <a:rPr lang="pt-BR" b="1" i="0" noProof="0">
                    <a:latin typeface="Cambria Math" panose="02040503050406030204" pitchFamily="18" charset="0"/>
                  </a:rPr>
                  <a:t>𝒂^</a:t>
                </a:r>
                <a:r>
                  <a:rPr lang="pt-BR" i="0" noProof="0">
                    <a:latin typeface="Cambria Math" panose="02040503050406030204" pitchFamily="18" charset="0"/>
                  </a:rPr>
                  <a:t>𝑇 </a:t>
                </a:r>
                <a:r>
                  <a:rPr lang="pt-BR" b="1" i="0" noProof="0">
                    <a:latin typeface="Cambria Math" panose="02040503050406030204" pitchFamily="18" charset="0"/>
                  </a:rPr>
                  <a:t>𝜱^</a:t>
                </a:r>
                <a:r>
                  <a:rPr lang="pt-BR" i="0" noProof="0">
                    <a:latin typeface="Cambria Math" panose="02040503050406030204" pitchFamily="18" charset="0"/>
                  </a:rPr>
                  <a:t>𝑇</a:t>
                </a:r>
                <a:r>
                  <a:rPr lang="pt-BR" b="1" noProof="0" dirty="0"/>
                  <a:t> </a:t>
                </a:r>
                <a:r>
                  <a:rPr lang="pt-BR" b="1" i="0" noProof="0">
                    <a:latin typeface="Cambria Math" panose="02040503050406030204" pitchFamily="18" charset="0"/>
                  </a:rPr>
                  <a:t>𝒚</a:t>
                </a:r>
                <a:r>
                  <a:rPr lang="pt-BR" noProof="0" dirty="0"/>
                  <a:t> + </a:t>
                </a:r>
                <a:r>
                  <a:rPr lang="pt-BR" b="1" i="0" noProof="0">
                    <a:latin typeface="Cambria Math" panose="02040503050406030204" pitchFamily="18" charset="0"/>
                  </a:rPr>
                  <a:t>𝒂^</a:t>
                </a:r>
                <a:r>
                  <a:rPr lang="pt-BR" i="0" noProof="0">
                    <a:latin typeface="Cambria Math" panose="02040503050406030204" pitchFamily="18" charset="0"/>
                  </a:rPr>
                  <a:t>𝑇 </a:t>
                </a:r>
                <a:r>
                  <a:rPr lang="pt-BR" b="1" i="0" noProof="0">
                    <a:latin typeface="Cambria Math" panose="02040503050406030204" pitchFamily="18" charset="0"/>
                  </a:rPr>
                  <a:t>𝜱^</a:t>
                </a:r>
                <a:r>
                  <a:rPr lang="pt-BR" i="0" noProof="0">
                    <a:latin typeface="Cambria Math" panose="02040503050406030204" pitchFamily="18" charset="0"/>
                  </a:rPr>
                  <a:t>𝑇</a:t>
                </a:r>
                <a:r>
                  <a:rPr lang="pt-BR" b="1" noProof="0" dirty="0"/>
                  <a:t> </a:t>
                </a:r>
                <a:r>
                  <a:rPr lang="pt-BR" b="1" i="0" noProof="0">
                    <a:latin typeface="Cambria Math" panose="02040503050406030204" pitchFamily="18" charset="0"/>
                  </a:rPr>
                  <a:t>𝒂</a:t>
                </a:r>
                <a:r>
                  <a:rPr lang="pt-BR" noProof="0" dirty="0"/>
                  <a:t>.</a:t>
                </a:r>
              </a:p>
              <a:p>
                <a:endParaRPr lang="pt-BR" noProof="0" dirty="0"/>
              </a:p>
              <a:p>
                <a:r>
                  <a:rPr lang="pt-BR" noProof="0" dirty="0"/>
                  <a:t>O mínimo global pode ser encontrado</a:t>
                </a:r>
                <a:r>
                  <a:rPr lang="pt-BR" baseline="0" noProof="0" dirty="0"/>
                  <a:t> pelo método dos mínimos quadrados (ou também conhecido como equação normal).</a:t>
                </a:r>
                <a:endParaRPr lang="pt-BR" noProof="0" dirty="0"/>
              </a:p>
              <a:p>
                <a:endParaRPr lang="pt-BR" noProof="0" dirty="0"/>
              </a:p>
              <a:p>
                <a:r>
                  <a:rPr lang="pt-BR" noProof="0" dirty="0"/>
                  <a:t>Observe que a função de erro é convexa, com um único mínimo global.</a:t>
                </a:r>
              </a:p>
              <a:p>
                <a:endParaRPr lang="pt-BR" noProof="0" dirty="0"/>
              </a:p>
              <a:p>
                <a:r>
                  <a:rPr lang="pt-BR" noProof="0" dirty="0"/>
                  <a:t>Convexo: curvo ou curvado para fora como o exterior de uma tigela ou esfera ou círculo.</a:t>
                </a:r>
              </a:p>
              <a:p>
                <a:endParaRPr lang="pt-BR" noProof="0" dirty="0"/>
              </a:p>
              <a:p>
                <a:r>
                  <a:rPr lang="pt-BR" noProof="0" dirty="0"/>
                  <a:t>Uma função de valor real definida em um intervalo n-dimensional é denominada </a:t>
                </a:r>
                <a:r>
                  <a:rPr lang="pt-BR" b="1" i="1" noProof="0" dirty="0"/>
                  <a:t>convexa</a:t>
                </a:r>
                <a:r>
                  <a:rPr lang="pt-BR" noProof="0" dirty="0"/>
                  <a:t> se um segmento de linha entre dois pontos no gráfico da função estiver acima ou no gráfico.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Isso é provado mostrando-se que </a:t>
                </a:r>
                <a:r>
                  <a:rPr lang="pt-BR" i="0">
                    <a:latin typeface="Cambria Math" panose="02040503050406030204" pitchFamily="18" charset="0"/>
                  </a:rPr>
                  <a:t>(𝜕^2 𝐽_𝑒 (</a:t>
                </a:r>
                <a:r>
                  <a:rPr lang="pt-BR" b="1" i="0">
                    <a:latin typeface="Cambria Math" panose="02040503050406030204" pitchFamily="18" charset="0"/>
                  </a:rPr>
                  <a:t>𝒂))/(</a:t>
                </a:r>
                <a:r>
                  <a:rPr lang="pt-BR" i="0">
                    <a:latin typeface="Cambria Math" panose="02040503050406030204" pitchFamily="18" charset="0"/>
                  </a:rPr>
                  <a:t>𝜕^2</a:t>
                </a:r>
                <a:r>
                  <a:rPr lang="pt-BR" b="1" i="0">
                    <a:latin typeface="Cambria Math" panose="02040503050406030204" pitchFamily="18" charset="0"/>
                  </a:rPr>
                  <a:t> 𝒂)</a:t>
                </a:r>
                <a:r>
                  <a:rPr lang="pt-BR" i="0">
                    <a:latin typeface="Cambria Math" panose="02040503050406030204" pitchFamily="18" charset="0"/>
                  </a:rPr>
                  <a:t>=2</a:t>
                </a:r>
                <a:r>
                  <a:rPr lang="pt-BR" b="1" i="0">
                    <a:latin typeface="Cambria Math" panose="02040503050406030204" pitchFamily="18" charset="0"/>
                  </a:rPr>
                  <a:t>𝜱^</a:t>
                </a:r>
                <a:r>
                  <a:rPr lang="pt-BR" i="0">
                    <a:latin typeface="Cambria Math" panose="02040503050406030204" pitchFamily="18" charset="0"/>
                  </a:rPr>
                  <a:t>𝑇</a:t>
                </a:r>
                <a:r>
                  <a:rPr lang="pt-BR" b="1" i="0">
                    <a:latin typeface="Cambria Math" panose="02040503050406030204" pitchFamily="18" charset="0"/>
                  </a:rPr>
                  <a:t> 𝜱</a:t>
                </a:r>
                <a:r>
                  <a:rPr lang="nl-BE" dirty="0"/>
                  <a:t> é uma </a:t>
                </a:r>
                <a:r>
                  <a:rPr lang="nl-BE" b="1" i="1" dirty="0"/>
                  <a:t>matriz positiva semi-definida</a:t>
                </a:r>
                <a:r>
                  <a:rPr lang="nl-BE" dirty="0"/>
                  <a:t>, e portanto, </a:t>
                </a:r>
                <a:r>
                  <a:rPr lang="pt-BR" i="0">
                    <a:latin typeface="Cambria Math" panose="02040503050406030204" pitchFamily="18" charset="0"/>
                  </a:rPr>
                  <a:t>𝐽_𝑒 (</a:t>
                </a:r>
                <a:r>
                  <a:rPr lang="pt-BR" b="1" i="0">
                    <a:latin typeface="Cambria Math" panose="02040503050406030204" pitchFamily="18" charset="0"/>
                  </a:rPr>
                  <a:t>𝒂)</a:t>
                </a:r>
                <a:r>
                  <a:rPr lang="nl-BE" dirty="0"/>
                  <a:t> sempre será </a:t>
                </a:r>
                <a:r>
                  <a:rPr lang="nl-BE" b="1" i="1" dirty="0"/>
                  <a:t>convexa</a:t>
                </a:r>
                <a:r>
                  <a:rPr lang="nl-BE" dirty="0"/>
                  <a:t> com relação ao vetor de pesos, </a:t>
                </a:r>
                <a:r>
                  <a:rPr lang="pt-BR" b="1" i="0">
                    <a:latin typeface="Cambria Math" panose="02040503050406030204" pitchFamily="18" charset="0"/>
                  </a:rPr>
                  <a:t>𝒂</a:t>
                </a:r>
                <a:r>
                  <a:rPr lang="nl-BE" dirty="0"/>
                  <a:t>.</a:t>
                </a:r>
              </a:p>
              <a:p>
                <a:endParaRPr lang="pt-BR" noProof="0" dirty="0"/>
              </a:p>
              <a:p>
                <a:r>
                  <a:rPr lang="pt-BR" b="1" noProof="0" dirty="0"/>
                  <a:t>Prova de que formas quadráticas são convexas</a:t>
                </a:r>
                <a:r>
                  <a:rPr lang="pt-BR" noProof="0" dirty="0"/>
                  <a:t>: </a:t>
                </a:r>
              </a:p>
              <a:p>
                <a:pPr marL="171450" indent="-171450">
                  <a:buFont typeface="Arial" panose="020B0604020202020204" pitchFamily="34" charset="0"/>
                  <a:buChar char="•"/>
                </a:pPr>
                <a:r>
                  <a:rPr lang="pt-BR" noProof="0" dirty="0"/>
                  <a:t>https://math.stackexchange.com/questions/526657/show-convexity-of-the-quadratic-function</a:t>
                </a:r>
              </a:p>
              <a:p>
                <a:pPr marL="171450" indent="-171450">
                  <a:buFont typeface="Arial" panose="020B0604020202020204" pitchFamily="34" charset="0"/>
                  <a:buChar char="•"/>
                </a:pPr>
                <a:r>
                  <a:rPr lang="pt-BR" noProof="0" dirty="0"/>
                  <a:t>https://math.stackexchange.com/questions/483339/proof-of-convexity-of-linear-least-squares</a:t>
                </a:r>
              </a:p>
              <a:p>
                <a:pPr marL="0" indent="0">
                  <a:buFont typeface="Arial" panose="020B0604020202020204" pitchFamily="34" charset="0"/>
                  <a:buNone/>
                </a:pPr>
                <a:endParaRPr lang="pt-BR" noProof="0" dirty="0"/>
              </a:p>
              <a:p>
                <a:pPr marL="0" indent="0">
                  <a:buFont typeface="Arial" panose="020B0604020202020204" pitchFamily="34" charset="0"/>
                  <a:buNone/>
                </a:pPr>
                <a:r>
                  <a:rPr lang="pt-BR" noProof="0" dirty="0"/>
                  <a:t>A figura da direita mostra um gráfico com linhas de contorno.</a:t>
                </a:r>
                <a:r>
                  <a:rPr lang="pt-BR" baseline="0" noProof="0" dirty="0"/>
                  <a:t> </a:t>
                </a:r>
                <a:r>
                  <a:rPr lang="pt-BR" noProof="0" dirty="0"/>
                  <a:t>Uma linha de contorno ou </a:t>
                </a:r>
                <a:r>
                  <a:rPr lang="pt-BR" noProof="0" dirty="0" err="1"/>
                  <a:t>isoline</a:t>
                </a:r>
                <a:r>
                  <a:rPr lang="pt-BR" noProof="0" dirty="0"/>
                  <a:t> de uma função de duas variáveis é uma curva ao longo da qual a função tem um valor constante. Ou seja, no nosso caso, cada uma das linhas indica curvas que tem o mesmo erro.</a:t>
                </a:r>
              </a:p>
              <a:p>
                <a:endParaRPr lang="pt-BR" dirty="0"/>
              </a:p>
              <a:p>
                <a:endParaRPr lang="pt-BR" dirty="0"/>
              </a:p>
            </p:txBody>
          </p:sp>
        </mc:Fallback>
      </mc:AlternateContent>
      <p:sp>
        <p:nvSpPr>
          <p:cNvPr id="4" name="Espaço Reservado para Número de Slide 3"/>
          <p:cNvSpPr>
            <a:spLocks noGrp="1"/>
          </p:cNvSpPr>
          <p:nvPr>
            <p:ph type="sldNum" sz="quarter" idx="5"/>
          </p:nvPr>
        </p:nvSpPr>
        <p:spPr/>
        <p:txBody>
          <a:bodyPr/>
          <a:lstStyle/>
          <a:p>
            <a:fld id="{DA8B99DF-01BC-492A-8CEF-4FD88D18DD9D}" type="slidenum">
              <a:rPr lang="nl-BE" smtClean="0"/>
              <a:t>36</a:t>
            </a:fld>
            <a:endParaRPr lang="nl-BE"/>
          </a:p>
        </p:txBody>
      </p:sp>
    </p:spTree>
    <p:extLst>
      <p:ext uri="{BB962C8B-B14F-4D97-AF65-F5344CB8AC3E}">
        <p14:creationId xmlns:p14="http://schemas.microsoft.com/office/powerpoint/2010/main" val="39956671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ço Reservado para Anotações 2"/>
              <p:cNvSpPr>
                <a:spLocks noGrp="1"/>
              </p:cNvSpPr>
              <p:nvPr>
                <p:ph type="body" idx="1"/>
              </p:nvPr>
            </p:nvSpPr>
            <p:spPr/>
            <p:txBody>
              <a:bodyPr/>
              <a:lstStyle/>
              <a:p>
                <a:r>
                  <a:rPr lang="pt-BR" noProof="0" dirty="0"/>
                  <a:t>No problema de regressão linear, a superfície de erro para o critério de quadrados</a:t>
                </a:r>
                <a:r>
                  <a:rPr lang="pt-BR" baseline="0" noProof="0" dirty="0"/>
                  <a:t> </a:t>
                </a:r>
                <a:r>
                  <a:rPr lang="pt-BR" noProof="0" dirty="0"/>
                  <a:t>mínimos é dada pela expressão: </a:t>
                </a:r>
                <a14:m>
                  <m:oMath xmlns:m="http://schemas.openxmlformats.org/officeDocument/2006/math">
                    <m:sSub>
                      <m:sSubPr>
                        <m:ctrlPr>
                          <a:rPr lang="pt-BR" i="1" noProof="0" smtClean="0">
                            <a:latin typeface="Cambria Math" panose="02040503050406030204" pitchFamily="18" charset="0"/>
                          </a:rPr>
                        </m:ctrlPr>
                      </m:sSubPr>
                      <m:e>
                        <m:r>
                          <a:rPr lang="pt-BR" i="1" noProof="0">
                            <a:latin typeface="Cambria Math" panose="02040503050406030204" pitchFamily="18" charset="0"/>
                          </a:rPr>
                          <m:t>𝐽</m:t>
                        </m:r>
                      </m:e>
                      <m:sub>
                        <m:r>
                          <a:rPr lang="pt-BR" i="1" noProof="0">
                            <a:latin typeface="Cambria Math" panose="02040503050406030204" pitchFamily="18" charset="0"/>
                          </a:rPr>
                          <m:t>𝑒</m:t>
                        </m:r>
                      </m:sub>
                    </m:sSub>
                    <m:d>
                      <m:dPr>
                        <m:ctrlPr>
                          <a:rPr lang="pt-BR" i="1" noProof="0">
                            <a:latin typeface="Cambria Math" panose="02040503050406030204" pitchFamily="18" charset="0"/>
                          </a:rPr>
                        </m:ctrlPr>
                      </m:dPr>
                      <m:e>
                        <m:r>
                          <a:rPr lang="pt-BR" b="1" i="1" noProof="0">
                            <a:latin typeface="Cambria Math" panose="02040503050406030204" pitchFamily="18" charset="0"/>
                          </a:rPr>
                          <m:t>𝒂</m:t>
                        </m:r>
                      </m:e>
                    </m:d>
                    <m:r>
                      <a:rPr lang="pt-BR" i="1" noProof="0">
                        <a:latin typeface="Cambria Math" panose="02040503050406030204" pitchFamily="18" charset="0"/>
                      </a:rPr>
                      <m:t>=</m:t>
                    </m:r>
                    <m:sSup>
                      <m:sSupPr>
                        <m:ctrlPr>
                          <a:rPr lang="pt-BR" b="1" i="1" noProof="0">
                            <a:latin typeface="Cambria Math" panose="02040503050406030204" pitchFamily="18" charset="0"/>
                          </a:rPr>
                        </m:ctrlPr>
                      </m:sSupPr>
                      <m:e>
                        <m:r>
                          <a:rPr lang="pt-BR" b="1" i="1" noProof="0">
                            <a:latin typeface="Cambria Math" panose="02040503050406030204" pitchFamily="18" charset="0"/>
                          </a:rPr>
                          <m:t>𝒚</m:t>
                        </m:r>
                      </m:e>
                      <m:sup>
                        <m:r>
                          <a:rPr lang="pt-BR" b="1" i="1" noProof="0">
                            <a:latin typeface="Cambria Math" panose="02040503050406030204" pitchFamily="18" charset="0"/>
                          </a:rPr>
                          <m:t>𝑻</m:t>
                        </m:r>
                      </m:sup>
                    </m:sSup>
                  </m:oMath>
                </a14:m>
                <a:r>
                  <a:rPr lang="pt-BR" b="1" noProof="0" dirty="0"/>
                  <a:t> </a:t>
                </a:r>
                <a14:m>
                  <m:oMath xmlns:m="http://schemas.openxmlformats.org/officeDocument/2006/math">
                    <m:r>
                      <a:rPr lang="pt-BR" b="1" i="1" noProof="0">
                        <a:latin typeface="Cambria Math" panose="02040503050406030204" pitchFamily="18" charset="0"/>
                      </a:rPr>
                      <m:t>𝒚</m:t>
                    </m:r>
                  </m:oMath>
                </a14:m>
                <a:r>
                  <a:rPr lang="pt-BR" noProof="0" dirty="0"/>
                  <a:t> - </a:t>
                </a:r>
                <a14:m>
                  <m:oMath xmlns:m="http://schemas.openxmlformats.org/officeDocument/2006/math">
                    <m:sSup>
                      <m:sSupPr>
                        <m:ctrlPr>
                          <a:rPr lang="pt-BR" b="1" i="1" noProof="0">
                            <a:latin typeface="Cambria Math" panose="02040503050406030204" pitchFamily="18" charset="0"/>
                          </a:rPr>
                        </m:ctrlPr>
                      </m:sSupPr>
                      <m:e>
                        <m:r>
                          <a:rPr lang="pt-BR" b="1" i="1" noProof="0">
                            <a:latin typeface="Cambria Math" panose="02040503050406030204" pitchFamily="18" charset="0"/>
                          </a:rPr>
                          <m:t>𝒚</m:t>
                        </m:r>
                      </m:e>
                      <m:sup>
                        <m:r>
                          <a:rPr lang="pt-BR" b="1" i="1" noProof="0">
                            <a:latin typeface="Cambria Math" panose="02040503050406030204" pitchFamily="18" charset="0"/>
                          </a:rPr>
                          <m:t>𝑻</m:t>
                        </m:r>
                      </m:sup>
                    </m:sSup>
                  </m:oMath>
                </a14:m>
                <a:r>
                  <a:rPr lang="pt-BR" b="1" noProof="0" dirty="0"/>
                  <a:t> </a:t>
                </a:r>
                <a14:m>
                  <m:oMath xmlns:m="http://schemas.openxmlformats.org/officeDocument/2006/math">
                    <m:r>
                      <a:rPr lang="pt-BR" b="1" i="1" noProof="0">
                        <a:latin typeface="Cambria Math" panose="02040503050406030204" pitchFamily="18" charset="0"/>
                      </a:rPr>
                      <m:t>𝜱</m:t>
                    </m:r>
                    <m:r>
                      <a:rPr lang="pt-BR" b="1" i="1" noProof="0">
                        <a:latin typeface="Cambria Math" panose="02040503050406030204" pitchFamily="18" charset="0"/>
                      </a:rPr>
                      <m:t>𝒂</m:t>
                    </m:r>
                  </m:oMath>
                </a14:m>
                <a:r>
                  <a:rPr lang="pt-BR" noProof="0" dirty="0"/>
                  <a:t> - </a:t>
                </a:r>
                <a14:m>
                  <m:oMath xmlns:m="http://schemas.openxmlformats.org/officeDocument/2006/math">
                    <m:sSup>
                      <m:sSupPr>
                        <m:ctrlPr>
                          <a:rPr lang="pt-BR" i="1" noProof="0">
                            <a:latin typeface="Cambria Math" panose="02040503050406030204" pitchFamily="18" charset="0"/>
                          </a:rPr>
                        </m:ctrlPr>
                      </m:sSupPr>
                      <m:e>
                        <m:r>
                          <a:rPr lang="pt-BR" b="1" i="1" noProof="0">
                            <a:latin typeface="Cambria Math" panose="02040503050406030204" pitchFamily="18" charset="0"/>
                          </a:rPr>
                          <m:t>𝒂</m:t>
                        </m:r>
                      </m:e>
                      <m:sup>
                        <m:r>
                          <a:rPr lang="pt-BR" i="1" noProof="0">
                            <a:latin typeface="Cambria Math" panose="02040503050406030204" pitchFamily="18" charset="0"/>
                          </a:rPr>
                          <m:t>𝑇</m:t>
                        </m:r>
                      </m:sup>
                    </m:sSup>
                    <m:sSup>
                      <m:sSupPr>
                        <m:ctrlPr>
                          <a:rPr lang="pt-BR" i="1" noProof="0">
                            <a:latin typeface="Cambria Math" panose="02040503050406030204" pitchFamily="18" charset="0"/>
                          </a:rPr>
                        </m:ctrlPr>
                      </m:sSupPr>
                      <m:e>
                        <m:r>
                          <a:rPr lang="pt-BR" b="1" i="1" noProof="0">
                            <a:latin typeface="Cambria Math" panose="02040503050406030204" pitchFamily="18" charset="0"/>
                          </a:rPr>
                          <m:t>𝜱</m:t>
                        </m:r>
                      </m:e>
                      <m:sup>
                        <m:r>
                          <a:rPr lang="pt-BR" i="1" noProof="0">
                            <a:latin typeface="Cambria Math" panose="02040503050406030204" pitchFamily="18" charset="0"/>
                          </a:rPr>
                          <m:t>𝑇</m:t>
                        </m:r>
                      </m:sup>
                    </m:sSup>
                  </m:oMath>
                </a14:m>
                <a:r>
                  <a:rPr lang="pt-BR" b="1" noProof="0" dirty="0"/>
                  <a:t> </a:t>
                </a:r>
                <a14:m>
                  <m:oMath xmlns:m="http://schemas.openxmlformats.org/officeDocument/2006/math">
                    <m:r>
                      <a:rPr lang="pt-BR" b="1" i="1" noProof="0">
                        <a:latin typeface="Cambria Math" panose="02040503050406030204" pitchFamily="18" charset="0"/>
                      </a:rPr>
                      <m:t>𝒚</m:t>
                    </m:r>
                  </m:oMath>
                </a14:m>
                <a:r>
                  <a:rPr lang="pt-BR" noProof="0" dirty="0"/>
                  <a:t> + </a:t>
                </a:r>
                <a14:m>
                  <m:oMath xmlns:m="http://schemas.openxmlformats.org/officeDocument/2006/math">
                    <m:sSup>
                      <m:sSupPr>
                        <m:ctrlPr>
                          <a:rPr lang="pt-BR" i="1" noProof="0">
                            <a:latin typeface="Cambria Math" panose="02040503050406030204" pitchFamily="18" charset="0"/>
                          </a:rPr>
                        </m:ctrlPr>
                      </m:sSupPr>
                      <m:e>
                        <m:r>
                          <a:rPr lang="pt-BR" b="1" i="1" noProof="0">
                            <a:latin typeface="Cambria Math" panose="02040503050406030204" pitchFamily="18" charset="0"/>
                          </a:rPr>
                          <m:t>𝒂</m:t>
                        </m:r>
                      </m:e>
                      <m:sup>
                        <m:r>
                          <a:rPr lang="pt-BR" i="1" noProof="0">
                            <a:latin typeface="Cambria Math" panose="02040503050406030204" pitchFamily="18" charset="0"/>
                          </a:rPr>
                          <m:t>𝑇</m:t>
                        </m:r>
                      </m:sup>
                    </m:sSup>
                    <m:sSup>
                      <m:sSupPr>
                        <m:ctrlPr>
                          <a:rPr lang="pt-BR" i="1" noProof="0">
                            <a:latin typeface="Cambria Math" panose="02040503050406030204" pitchFamily="18" charset="0"/>
                          </a:rPr>
                        </m:ctrlPr>
                      </m:sSupPr>
                      <m:e>
                        <m:r>
                          <a:rPr lang="pt-BR" b="1" i="1" noProof="0">
                            <a:latin typeface="Cambria Math" panose="02040503050406030204" pitchFamily="18" charset="0"/>
                          </a:rPr>
                          <m:t>𝜱</m:t>
                        </m:r>
                      </m:e>
                      <m:sup>
                        <m:r>
                          <a:rPr lang="pt-BR" i="1" noProof="0">
                            <a:latin typeface="Cambria Math" panose="02040503050406030204" pitchFamily="18" charset="0"/>
                          </a:rPr>
                          <m:t>𝑇</m:t>
                        </m:r>
                      </m:sup>
                    </m:sSup>
                  </m:oMath>
                </a14:m>
                <a:r>
                  <a:rPr lang="pt-BR" b="1" noProof="0" dirty="0"/>
                  <a:t> </a:t>
                </a:r>
                <a14:m>
                  <m:oMath xmlns:m="http://schemas.openxmlformats.org/officeDocument/2006/math">
                    <m:r>
                      <a:rPr lang="pt-BR" b="1" i="1" noProof="0">
                        <a:latin typeface="Cambria Math" panose="02040503050406030204" pitchFamily="18" charset="0"/>
                      </a:rPr>
                      <m:t>𝒂</m:t>
                    </m:r>
                  </m:oMath>
                </a14:m>
                <a:r>
                  <a:rPr lang="pt-BR" noProof="0" dirty="0"/>
                  <a:t>.</a:t>
                </a:r>
              </a:p>
              <a:p>
                <a:endParaRPr lang="pt-BR" noProof="0" dirty="0"/>
              </a:p>
              <a:p>
                <a:r>
                  <a:rPr lang="pt-BR" noProof="0" dirty="0"/>
                  <a:t>O mínimo global pode ser encontrado</a:t>
                </a:r>
                <a:r>
                  <a:rPr lang="pt-BR" baseline="0" noProof="0" dirty="0"/>
                  <a:t> pelo método dos mínimos quadrados (ou também conhecido como equação normal).</a:t>
                </a:r>
                <a:endParaRPr lang="pt-BR" noProof="0" dirty="0"/>
              </a:p>
              <a:p>
                <a:endParaRPr lang="pt-BR" noProof="0" dirty="0"/>
              </a:p>
              <a:p>
                <a:r>
                  <a:rPr lang="pt-BR" noProof="0" dirty="0"/>
                  <a:t>Observe que a função de erro é convexa, com um único mínimo global.</a:t>
                </a:r>
              </a:p>
              <a:p>
                <a:endParaRPr lang="pt-BR" noProof="0" dirty="0"/>
              </a:p>
              <a:p>
                <a:r>
                  <a:rPr lang="pt-BR" noProof="0" dirty="0"/>
                  <a:t>Convexo: curvo ou curvado para fora como o exterior de uma tigela ou esfera ou círculo.</a:t>
                </a:r>
              </a:p>
              <a:p>
                <a:endParaRPr lang="pt-BR" noProof="0" dirty="0"/>
              </a:p>
              <a:p>
                <a:r>
                  <a:rPr lang="pt-BR" noProof="0" dirty="0"/>
                  <a:t>Uma função de valor real definida em um intervalo n-dimensional é denominada </a:t>
                </a:r>
                <a:r>
                  <a:rPr lang="pt-BR" b="1" i="1" noProof="0" dirty="0"/>
                  <a:t>convexa</a:t>
                </a:r>
                <a:r>
                  <a:rPr lang="pt-BR" noProof="0" dirty="0"/>
                  <a:t> se um segmento de linha entre dois pontos no gráfico da função estiver acima ou no gráfico.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Isso é provado mostrando-se que </a:t>
                </a:r>
                <a14:m>
                  <m:oMath xmlns:m="http://schemas.openxmlformats.org/officeDocument/2006/math">
                    <m:f>
                      <m:fPr>
                        <m:ctrlPr>
                          <a:rPr lang="pt-BR" i="1">
                            <a:latin typeface="Cambria Math" panose="02040503050406030204" pitchFamily="18" charset="0"/>
                          </a:rPr>
                        </m:ctrlPr>
                      </m:fPr>
                      <m:num>
                        <m:sSup>
                          <m:sSupPr>
                            <m:ctrlPr>
                              <a:rPr lang="pt-BR" i="1">
                                <a:latin typeface="Cambria Math" panose="02040503050406030204" pitchFamily="18" charset="0"/>
                              </a:rPr>
                            </m:ctrlPr>
                          </m:sSupPr>
                          <m:e>
                            <m:r>
                              <a:rPr lang="pt-BR" i="1">
                                <a:latin typeface="Cambria Math" panose="02040503050406030204" pitchFamily="18" charset="0"/>
                              </a:rPr>
                              <m:t>𝜕</m:t>
                            </m:r>
                          </m:e>
                          <m:sup>
                            <m:r>
                              <a:rPr lang="pt-BR" i="1">
                                <a:latin typeface="Cambria Math" panose="02040503050406030204" pitchFamily="18" charset="0"/>
                              </a:rPr>
                              <m:t>2</m:t>
                            </m:r>
                          </m:sup>
                        </m:sSup>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num>
                      <m:den>
                        <m:sSup>
                          <m:sSupPr>
                            <m:ctrlPr>
                              <a:rPr lang="pt-BR" i="1">
                                <a:latin typeface="Cambria Math" panose="02040503050406030204" pitchFamily="18" charset="0"/>
                              </a:rPr>
                            </m:ctrlPr>
                          </m:sSupPr>
                          <m:e>
                            <m:r>
                              <a:rPr lang="pt-BR" i="1">
                                <a:latin typeface="Cambria Math" panose="02040503050406030204" pitchFamily="18" charset="0"/>
                              </a:rPr>
                              <m:t>𝜕</m:t>
                            </m:r>
                          </m:e>
                          <m:sup>
                            <m:r>
                              <a:rPr lang="pt-BR" i="1">
                                <a:latin typeface="Cambria Math" panose="02040503050406030204" pitchFamily="18" charset="0"/>
                              </a:rPr>
                              <m:t>2</m:t>
                            </m:r>
                          </m:sup>
                        </m:sSup>
                        <m:r>
                          <a:rPr lang="pt-BR" b="1" i="1">
                            <a:latin typeface="Cambria Math" panose="02040503050406030204" pitchFamily="18" charset="0"/>
                          </a:rPr>
                          <m:t>𝒂</m:t>
                        </m:r>
                      </m:den>
                    </m:f>
                    <m:r>
                      <a:rPr lang="pt-BR">
                        <a:latin typeface="Cambria Math" panose="02040503050406030204" pitchFamily="18" charset="0"/>
                      </a:rPr>
                      <m:t>=2</m:t>
                    </m:r>
                    <m:sSup>
                      <m:sSupPr>
                        <m:ctrlPr>
                          <a:rPr lang="pt-BR" i="1">
                            <a:latin typeface="Cambria Math" panose="02040503050406030204" pitchFamily="18" charset="0"/>
                          </a:rPr>
                        </m:ctrlPr>
                      </m:sSupPr>
                      <m:e>
                        <m:r>
                          <a:rPr lang="pt-BR" b="1" i="1">
                            <a:latin typeface="Cambria Math" panose="02040503050406030204" pitchFamily="18" charset="0"/>
                          </a:rPr>
                          <m:t>𝜱</m:t>
                        </m:r>
                      </m:e>
                      <m:sup>
                        <m:r>
                          <a:rPr lang="pt-BR" i="1">
                            <a:latin typeface="Cambria Math" panose="02040503050406030204" pitchFamily="18" charset="0"/>
                          </a:rPr>
                          <m:t>𝑇</m:t>
                        </m:r>
                      </m:sup>
                    </m:sSup>
                    <m:r>
                      <a:rPr lang="pt-BR" b="1" i="1">
                        <a:latin typeface="Cambria Math" panose="02040503050406030204" pitchFamily="18" charset="0"/>
                      </a:rPr>
                      <m:t>𝜱</m:t>
                    </m:r>
                  </m:oMath>
                </a14:m>
                <a:r>
                  <a:rPr lang="nl-BE" dirty="0"/>
                  <a:t> é uma </a:t>
                </a:r>
                <a:r>
                  <a:rPr lang="nl-BE" b="1" i="1" dirty="0"/>
                  <a:t>matriz positiva semi-definida</a:t>
                </a:r>
                <a:r>
                  <a:rPr lang="nl-BE" dirty="0"/>
                  <a:t>, e portanto,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oMath>
                </a14:m>
                <a:r>
                  <a:rPr lang="nl-BE" dirty="0"/>
                  <a:t> sempre será </a:t>
                </a:r>
                <a:r>
                  <a:rPr lang="nl-BE" b="1" i="1" dirty="0"/>
                  <a:t>convexa</a:t>
                </a:r>
                <a:r>
                  <a:rPr lang="nl-BE" dirty="0"/>
                  <a:t> com relação ao vetor de pesos, </a:t>
                </a:r>
                <a14:m>
                  <m:oMath xmlns:m="http://schemas.openxmlformats.org/officeDocument/2006/math">
                    <m:r>
                      <a:rPr lang="pt-BR" b="1" i="1">
                        <a:latin typeface="Cambria Math" panose="02040503050406030204" pitchFamily="18" charset="0"/>
                      </a:rPr>
                      <m:t>𝒂</m:t>
                    </m:r>
                  </m:oMath>
                </a14:m>
                <a:r>
                  <a:rPr lang="nl-BE" dirty="0"/>
                  <a:t>.</a:t>
                </a:r>
              </a:p>
              <a:p>
                <a:endParaRPr lang="pt-BR" noProof="0" dirty="0"/>
              </a:p>
              <a:p>
                <a:r>
                  <a:rPr lang="pt-BR" b="1" noProof="0" dirty="0"/>
                  <a:t>Prova de que formas quadráticas são convexas</a:t>
                </a:r>
                <a:r>
                  <a:rPr lang="pt-BR" noProof="0" dirty="0"/>
                  <a:t>: </a:t>
                </a:r>
              </a:p>
              <a:p>
                <a:pPr marL="171450" indent="-171450">
                  <a:buFont typeface="Arial" panose="020B0604020202020204" pitchFamily="34" charset="0"/>
                  <a:buChar char="•"/>
                </a:pPr>
                <a:r>
                  <a:rPr lang="pt-BR" noProof="0" dirty="0"/>
                  <a:t>https://math.stackexchange.com/questions/526657/show-convexity-of-the-quadratic-function</a:t>
                </a:r>
              </a:p>
              <a:p>
                <a:pPr marL="171450" indent="-171450">
                  <a:buFont typeface="Arial" panose="020B0604020202020204" pitchFamily="34" charset="0"/>
                  <a:buChar char="•"/>
                </a:pPr>
                <a:r>
                  <a:rPr lang="pt-BR" noProof="0" dirty="0"/>
                  <a:t>https://math.stackexchange.com/questions/483339/proof-of-convexity-of-linear-least-squares</a:t>
                </a:r>
              </a:p>
              <a:p>
                <a:pPr marL="0" indent="0">
                  <a:buFont typeface="Arial" panose="020B0604020202020204" pitchFamily="34" charset="0"/>
                  <a:buNone/>
                </a:pPr>
                <a:endParaRPr lang="pt-BR" noProof="0" dirty="0"/>
              </a:p>
              <a:p>
                <a:pPr marL="0" indent="0">
                  <a:buFont typeface="Arial" panose="020B0604020202020204" pitchFamily="34" charset="0"/>
                  <a:buNone/>
                </a:pPr>
                <a:r>
                  <a:rPr lang="pt-BR" noProof="0" dirty="0"/>
                  <a:t>A figura da direita mostra um gráfico com linhas de contorno.</a:t>
                </a:r>
                <a:r>
                  <a:rPr lang="pt-BR" baseline="0" noProof="0" dirty="0"/>
                  <a:t> </a:t>
                </a:r>
                <a:r>
                  <a:rPr lang="pt-BR" noProof="0" dirty="0"/>
                  <a:t>Uma linha de contorno ou </a:t>
                </a:r>
                <a:r>
                  <a:rPr lang="pt-BR" noProof="0" dirty="0" err="1"/>
                  <a:t>isoline</a:t>
                </a:r>
                <a:r>
                  <a:rPr lang="pt-BR" noProof="0" dirty="0"/>
                  <a:t> de uma função de duas variáveis é uma curva ao longo da qual a função tem um valor constante. Ou seja, no nosso caso, cada uma das linhas indica curvas que tem o mesmo erro.</a:t>
                </a:r>
              </a:p>
              <a:p>
                <a:endParaRPr lang="pt-BR" dirty="0"/>
              </a:p>
              <a:p>
                <a:endParaRPr lang="pt-BR" dirty="0"/>
              </a:p>
            </p:txBody>
          </p:sp>
        </mc:Choice>
        <mc:Fallback xmlns="">
          <p:sp>
            <p:nvSpPr>
              <p:cNvPr id="3" name="Espaço Reservado para Anotações 2"/>
              <p:cNvSpPr>
                <a:spLocks noGrp="1"/>
              </p:cNvSpPr>
              <p:nvPr>
                <p:ph type="body" idx="1"/>
              </p:nvPr>
            </p:nvSpPr>
            <p:spPr/>
            <p:txBody>
              <a:bodyPr/>
              <a:lstStyle/>
              <a:p>
                <a:r>
                  <a:rPr lang="pt-BR" noProof="0" dirty="0"/>
                  <a:t>No problema de regressão linear, a superfície de erro para o critério de quadrados</a:t>
                </a:r>
                <a:r>
                  <a:rPr lang="pt-BR" baseline="0" noProof="0" dirty="0"/>
                  <a:t> </a:t>
                </a:r>
                <a:r>
                  <a:rPr lang="pt-BR" noProof="0" dirty="0"/>
                  <a:t>mínimos é dada pela expressão: </a:t>
                </a:r>
                <a:r>
                  <a:rPr lang="pt-BR" i="0" noProof="0">
                    <a:latin typeface="Cambria Math" panose="02040503050406030204" pitchFamily="18" charset="0"/>
                  </a:rPr>
                  <a:t>𝐽_𝑒 (</a:t>
                </a:r>
                <a:r>
                  <a:rPr lang="pt-BR" b="1" i="0" noProof="0">
                    <a:latin typeface="Cambria Math" panose="02040503050406030204" pitchFamily="18" charset="0"/>
                  </a:rPr>
                  <a:t>𝒂)</a:t>
                </a:r>
                <a:r>
                  <a:rPr lang="pt-BR" i="0" noProof="0">
                    <a:latin typeface="Cambria Math" panose="02040503050406030204" pitchFamily="18" charset="0"/>
                  </a:rPr>
                  <a:t>=</a:t>
                </a:r>
                <a:r>
                  <a:rPr lang="pt-BR" b="1" i="0" noProof="0">
                    <a:latin typeface="Cambria Math" panose="02040503050406030204" pitchFamily="18" charset="0"/>
                  </a:rPr>
                  <a:t>𝒚^𝑻</a:t>
                </a:r>
                <a:r>
                  <a:rPr lang="pt-BR" b="1" noProof="0" dirty="0"/>
                  <a:t> </a:t>
                </a:r>
                <a:r>
                  <a:rPr lang="pt-BR" b="1" i="0" noProof="0">
                    <a:latin typeface="Cambria Math" panose="02040503050406030204" pitchFamily="18" charset="0"/>
                  </a:rPr>
                  <a:t>𝒚</a:t>
                </a:r>
                <a:r>
                  <a:rPr lang="pt-BR" noProof="0" dirty="0"/>
                  <a:t> - </a:t>
                </a:r>
                <a:r>
                  <a:rPr lang="pt-BR" b="1" i="0" noProof="0">
                    <a:latin typeface="Cambria Math" panose="02040503050406030204" pitchFamily="18" charset="0"/>
                  </a:rPr>
                  <a:t>𝒚^𝑻</a:t>
                </a:r>
                <a:r>
                  <a:rPr lang="pt-BR" b="1" noProof="0" dirty="0"/>
                  <a:t> </a:t>
                </a:r>
                <a:r>
                  <a:rPr lang="pt-BR" b="1" i="0" noProof="0">
                    <a:latin typeface="Cambria Math" panose="02040503050406030204" pitchFamily="18" charset="0"/>
                  </a:rPr>
                  <a:t>𝜱𝒂</a:t>
                </a:r>
                <a:r>
                  <a:rPr lang="pt-BR" noProof="0" dirty="0"/>
                  <a:t> - </a:t>
                </a:r>
                <a:r>
                  <a:rPr lang="pt-BR" b="1" i="0" noProof="0">
                    <a:latin typeface="Cambria Math" panose="02040503050406030204" pitchFamily="18" charset="0"/>
                  </a:rPr>
                  <a:t>𝒂^</a:t>
                </a:r>
                <a:r>
                  <a:rPr lang="pt-BR" i="0" noProof="0">
                    <a:latin typeface="Cambria Math" panose="02040503050406030204" pitchFamily="18" charset="0"/>
                  </a:rPr>
                  <a:t>𝑇 </a:t>
                </a:r>
                <a:r>
                  <a:rPr lang="pt-BR" b="1" i="0" noProof="0">
                    <a:latin typeface="Cambria Math" panose="02040503050406030204" pitchFamily="18" charset="0"/>
                  </a:rPr>
                  <a:t>𝜱^</a:t>
                </a:r>
                <a:r>
                  <a:rPr lang="pt-BR" i="0" noProof="0">
                    <a:latin typeface="Cambria Math" panose="02040503050406030204" pitchFamily="18" charset="0"/>
                  </a:rPr>
                  <a:t>𝑇</a:t>
                </a:r>
                <a:r>
                  <a:rPr lang="pt-BR" b="1" noProof="0" dirty="0"/>
                  <a:t> </a:t>
                </a:r>
                <a:r>
                  <a:rPr lang="pt-BR" b="1" i="0" noProof="0">
                    <a:latin typeface="Cambria Math" panose="02040503050406030204" pitchFamily="18" charset="0"/>
                  </a:rPr>
                  <a:t>𝒚</a:t>
                </a:r>
                <a:r>
                  <a:rPr lang="pt-BR" noProof="0" dirty="0"/>
                  <a:t> + </a:t>
                </a:r>
                <a:r>
                  <a:rPr lang="pt-BR" b="1" i="0" noProof="0">
                    <a:latin typeface="Cambria Math" panose="02040503050406030204" pitchFamily="18" charset="0"/>
                  </a:rPr>
                  <a:t>𝒂^</a:t>
                </a:r>
                <a:r>
                  <a:rPr lang="pt-BR" i="0" noProof="0">
                    <a:latin typeface="Cambria Math" panose="02040503050406030204" pitchFamily="18" charset="0"/>
                  </a:rPr>
                  <a:t>𝑇 </a:t>
                </a:r>
                <a:r>
                  <a:rPr lang="pt-BR" b="1" i="0" noProof="0">
                    <a:latin typeface="Cambria Math" panose="02040503050406030204" pitchFamily="18" charset="0"/>
                  </a:rPr>
                  <a:t>𝜱^</a:t>
                </a:r>
                <a:r>
                  <a:rPr lang="pt-BR" i="0" noProof="0">
                    <a:latin typeface="Cambria Math" panose="02040503050406030204" pitchFamily="18" charset="0"/>
                  </a:rPr>
                  <a:t>𝑇</a:t>
                </a:r>
                <a:r>
                  <a:rPr lang="pt-BR" b="1" noProof="0" dirty="0"/>
                  <a:t> </a:t>
                </a:r>
                <a:r>
                  <a:rPr lang="pt-BR" b="1" i="0" noProof="0">
                    <a:latin typeface="Cambria Math" panose="02040503050406030204" pitchFamily="18" charset="0"/>
                  </a:rPr>
                  <a:t>𝒂</a:t>
                </a:r>
                <a:r>
                  <a:rPr lang="pt-BR" noProof="0" dirty="0"/>
                  <a:t>.</a:t>
                </a:r>
              </a:p>
              <a:p>
                <a:endParaRPr lang="pt-BR" noProof="0" dirty="0"/>
              </a:p>
              <a:p>
                <a:r>
                  <a:rPr lang="pt-BR" noProof="0" dirty="0"/>
                  <a:t>O mínimo global pode ser encontrado</a:t>
                </a:r>
                <a:r>
                  <a:rPr lang="pt-BR" baseline="0" noProof="0" dirty="0"/>
                  <a:t> pelo método dos mínimos quadrados (ou também conhecido como equação normal).</a:t>
                </a:r>
                <a:endParaRPr lang="pt-BR" noProof="0" dirty="0"/>
              </a:p>
              <a:p>
                <a:endParaRPr lang="pt-BR" noProof="0" dirty="0"/>
              </a:p>
              <a:p>
                <a:r>
                  <a:rPr lang="pt-BR" noProof="0" dirty="0"/>
                  <a:t>Observe que a função de erro é convexa, com um único mínimo global.</a:t>
                </a:r>
              </a:p>
              <a:p>
                <a:endParaRPr lang="pt-BR" noProof="0" dirty="0"/>
              </a:p>
              <a:p>
                <a:r>
                  <a:rPr lang="pt-BR" noProof="0" dirty="0"/>
                  <a:t>Convexo: curvo ou curvado para fora como o exterior de uma tigela ou esfera ou círculo.</a:t>
                </a:r>
              </a:p>
              <a:p>
                <a:endParaRPr lang="pt-BR" noProof="0" dirty="0"/>
              </a:p>
              <a:p>
                <a:r>
                  <a:rPr lang="pt-BR" noProof="0" dirty="0"/>
                  <a:t>Uma função de valor real definida em um intervalo n-dimensional é denominada </a:t>
                </a:r>
                <a:r>
                  <a:rPr lang="pt-BR" b="1" i="1" noProof="0" dirty="0"/>
                  <a:t>convexa</a:t>
                </a:r>
                <a:r>
                  <a:rPr lang="pt-BR" noProof="0" dirty="0"/>
                  <a:t> se um segmento de linha entre dois pontos no gráfico da função estiver acima ou no gráfico.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Isso é provado mostrando-se que </a:t>
                </a:r>
                <a:r>
                  <a:rPr lang="pt-BR" i="0">
                    <a:latin typeface="Cambria Math" panose="02040503050406030204" pitchFamily="18" charset="0"/>
                  </a:rPr>
                  <a:t>(𝜕^2 𝐽_𝑒 (</a:t>
                </a:r>
                <a:r>
                  <a:rPr lang="pt-BR" b="1" i="0">
                    <a:latin typeface="Cambria Math" panose="02040503050406030204" pitchFamily="18" charset="0"/>
                  </a:rPr>
                  <a:t>𝒂))/(</a:t>
                </a:r>
                <a:r>
                  <a:rPr lang="pt-BR" i="0">
                    <a:latin typeface="Cambria Math" panose="02040503050406030204" pitchFamily="18" charset="0"/>
                  </a:rPr>
                  <a:t>𝜕^2</a:t>
                </a:r>
                <a:r>
                  <a:rPr lang="pt-BR" b="1" i="0">
                    <a:latin typeface="Cambria Math" panose="02040503050406030204" pitchFamily="18" charset="0"/>
                  </a:rPr>
                  <a:t> 𝒂)</a:t>
                </a:r>
                <a:r>
                  <a:rPr lang="pt-BR" i="0">
                    <a:latin typeface="Cambria Math" panose="02040503050406030204" pitchFamily="18" charset="0"/>
                  </a:rPr>
                  <a:t>=2</a:t>
                </a:r>
                <a:r>
                  <a:rPr lang="pt-BR" b="1" i="0">
                    <a:latin typeface="Cambria Math" panose="02040503050406030204" pitchFamily="18" charset="0"/>
                  </a:rPr>
                  <a:t>𝜱^</a:t>
                </a:r>
                <a:r>
                  <a:rPr lang="pt-BR" i="0">
                    <a:latin typeface="Cambria Math" panose="02040503050406030204" pitchFamily="18" charset="0"/>
                  </a:rPr>
                  <a:t>𝑇</a:t>
                </a:r>
                <a:r>
                  <a:rPr lang="pt-BR" b="1" i="0">
                    <a:latin typeface="Cambria Math" panose="02040503050406030204" pitchFamily="18" charset="0"/>
                  </a:rPr>
                  <a:t> 𝜱</a:t>
                </a:r>
                <a:r>
                  <a:rPr lang="nl-BE" dirty="0"/>
                  <a:t> é uma </a:t>
                </a:r>
                <a:r>
                  <a:rPr lang="nl-BE" b="1" i="1" dirty="0"/>
                  <a:t>matriz positiva semi-definida</a:t>
                </a:r>
                <a:r>
                  <a:rPr lang="nl-BE" dirty="0"/>
                  <a:t>, e portanto, </a:t>
                </a:r>
                <a:r>
                  <a:rPr lang="pt-BR" i="0">
                    <a:latin typeface="Cambria Math" panose="02040503050406030204" pitchFamily="18" charset="0"/>
                  </a:rPr>
                  <a:t>𝐽_𝑒 (</a:t>
                </a:r>
                <a:r>
                  <a:rPr lang="pt-BR" b="1" i="0">
                    <a:latin typeface="Cambria Math" panose="02040503050406030204" pitchFamily="18" charset="0"/>
                  </a:rPr>
                  <a:t>𝒂)</a:t>
                </a:r>
                <a:r>
                  <a:rPr lang="nl-BE" dirty="0"/>
                  <a:t> sempre será </a:t>
                </a:r>
                <a:r>
                  <a:rPr lang="nl-BE" b="1" i="1" dirty="0"/>
                  <a:t>convexa</a:t>
                </a:r>
                <a:r>
                  <a:rPr lang="nl-BE" dirty="0"/>
                  <a:t> com relação ao vetor de pesos, </a:t>
                </a:r>
                <a:r>
                  <a:rPr lang="pt-BR" b="1" i="0">
                    <a:latin typeface="Cambria Math" panose="02040503050406030204" pitchFamily="18" charset="0"/>
                  </a:rPr>
                  <a:t>𝒂</a:t>
                </a:r>
                <a:r>
                  <a:rPr lang="nl-BE" dirty="0"/>
                  <a:t>.</a:t>
                </a:r>
              </a:p>
              <a:p>
                <a:endParaRPr lang="pt-BR" noProof="0" dirty="0"/>
              </a:p>
              <a:p>
                <a:r>
                  <a:rPr lang="pt-BR" b="1" noProof="0" dirty="0"/>
                  <a:t>Prova de que formas quadráticas são convexas</a:t>
                </a:r>
                <a:r>
                  <a:rPr lang="pt-BR" noProof="0" dirty="0"/>
                  <a:t>: </a:t>
                </a:r>
              </a:p>
              <a:p>
                <a:pPr marL="171450" indent="-171450">
                  <a:buFont typeface="Arial" panose="020B0604020202020204" pitchFamily="34" charset="0"/>
                  <a:buChar char="•"/>
                </a:pPr>
                <a:r>
                  <a:rPr lang="pt-BR" noProof="0" dirty="0"/>
                  <a:t>https://math.stackexchange.com/questions/526657/show-convexity-of-the-quadratic-function</a:t>
                </a:r>
              </a:p>
              <a:p>
                <a:pPr marL="171450" indent="-171450">
                  <a:buFont typeface="Arial" panose="020B0604020202020204" pitchFamily="34" charset="0"/>
                  <a:buChar char="•"/>
                </a:pPr>
                <a:r>
                  <a:rPr lang="pt-BR" noProof="0" dirty="0"/>
                  <a:t>https://math.stackexchange.com/questions/483339/proof-of-convexity-of-linear-least-squares</a:t>
                </a:r>
              </a:p>
              <a:p>
                <a:pPr marL="0" indent="0">
                  <a:buFont typeface="Arial" panose="020B0604020202020204" pitchFamily="34" charset="0"/>
                  <a:buNone/>
                </a:pPr>
                <a:endParaRPr lang="pt-BR" noProof="0" dirty="0"/>
              </a:p>
              <a:p>
                <a:pPr marL="0" indent="0">
                  <a:buFont typeface="Arial" panose="020B0604020202020204" pitchFamily="34" charset="0"/>
                  <a:buNone/>
                </a:pPr>
                <a:r>
                  <a:rPr lang="pt-BR" noProof="0" dirty="0"/>
                  <a:t>A figura da direita mostra um gráfico com linhas de contorno.</a:t>
                </a:r>
                <a:r>
                  <a:rPr lang="pt-BR" baseline="0" noProof="0" dirty="0"/>
                  <a:t> </a:t>
                </a:r>
                <a:r>
                  <a:rPr lang="pt-BR" noProof="0" dirty="0"/>
                  <a:t>Uma linha de contorno ou </a:t>
                </a:r>
                <a:r>
                  <a:rPr lang="pt-BR" noProof="0" dirty="0" err="1"/>
                  <a:t>isoline</a:t>
                </a:r>
                <a:r>
                  <a:rPr lang="pt-BR" noProof="0" dirty="0"/>
                  <a:t> de uma função de duas variáveis é uma curva ao longo da qual a função tem um valor constante. Ou seja, no nosso caso, cada uma das linhas indica curvas que tem o mesmo erro.</a:t>
                </a:r>
              </a:p>
              <a:p>
                <a:endParaRPr lang="pt-BR" dirty="0"/>
              </a:p>
              <a:p>
                <a:endParaRPr lang="pt-BR" dirty="0"/>
              </a:p>
            </p:txBody>
          </p:sp>
        </mc:Fallback>
      </mc:AlternateContent>
      <p:sp>
        <p:nvSpPr>
          <p:cNvPr id="4" name="Espaço Reservado para Número de Slide 3"/>
          <p:cNvSpPr>
            <a:spLocks noGrp="1"/>
          </p:cNvSpPr>
          <p:nvPr>
            <p:ph type="sldNum" sz="quarter" idx="5"/>
          </p:nvPr>
        </p:nvSpPr>
        <p:spPr/>
        <p:txBody>
          <a:bodyPr/>
          <a:lstStyle/>
          <a:p>
            <a:fld id="{DA8B99DF-01BC-492A-8CEF-4FD88D18DD9D}" type="slidenum">
              <a:rPr lang="nl-BE" smtClean="0"/>
              <a:t>37</a:t>
            </a:fld>
            <a:endParaRPr lang="nl-BE"/>
          </a:p>
        </p:txBody>
      </p:sp>
    </p:spTree>
    <p:extLst>
      <p:ext uri="{BB962C8B-B14F-4D97-AF65-F5344CB8AC3E}">
        <p14:creationId xmlns:p14="http://schemas.microsoft.com/office/powerpoint/2010/main" val="27942325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b="1" noProof="0" dirty="0"/>
              <a:t>Exemplo</a:t>
            </a:r>
            <a:r>
              <a:rPr lang="pt-BR" noProof="0" dirty="0"/>
              <a:t>: </a:t>
            </a:r>
            <a:r>
              <a:rPr lang="pt-BR" dirty="0"/>
              <a:t>https://mybinder.org/v2/gh/zz4fap/t319_aprendizado_de_maquina/main?filepath=notebooks%2Fregression%2Ferror_surface_example2.ipynb</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1" dirty="0"/>
              <a:t>Exemplo</a:t>
            </a:r>
            <a:r>
              <a:rPr lang="pt-BR" dirty="0"/>
              <a:t>: https://colab.research.google.com/github/zz4fap/t319_aprendizado_de_maquina/blob/main/notebooks/regression/error_surface_example2.ipynb</a:t>
            </a:r>
          </a:p>
          <a:p>
            <a:endParaRPr lang="pt-BR" dirty="0"/>
          </a:p>
          <a:p>
            <a:endParaRPr lang="pt-BR" dirty="0"/>
          </a:p>
        </p:txBody>
      </p:sp>
      <p:sp>
        <p:nvSpPr>
          <p:cNvPr id="4" name="Espaço Reservado para Número de Slide 3"/>
          <p:cNvSpPr>
            <a:spLocks noGrp="1"/>
          </p:cNvSpPr>
          <p:nvPr>
            <p:ph type="sldNum" sz="quarter" idx="5"/>
          </p:nvPr>
        </p:nvSpPr>
        <p:spPr/>
        <p:txBody>
          <a:bodyPr/>
          <a:lstStyle/>
          <a:p>
            <a:fld id="{DA8B99DF-01BC-492A-8CEF-4FD88D18DD9D}" type="slidenum">
              <a:rPr lang="nl-BE" smtClean="0"/>
              <a:t>39</a:t>
            </a:fld>
            <a:endParaRPr lang="nl-BE"/>
          </a:p>
        </p:txBody>
      </p:sp>
    </p:spTree>
    <p:extLst>
      <p:ext uri="{BB962C8B-B14F-4D97-AF65-F5344CB8AC3E}">
        <p14:creationId xmlns:p14="http://schemas.microsoft.com/office/powerpoint/2010/main" val="383176342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b="1" noProof="0" dirty="0"/>
              <a:t>Exemplo</a:t>
            </a:r>
            <a:r>
              <a:rPr lang="pt-BR" noProof="0" dirty="0"/>
              <a:t>: </a:t>
            </a:r>
            <a:r>
              <a:rPr lang="pt-BR" dirty="0"/>
              <a:t>https://mybinder.org/v2/gh/zz4fap/t319_aprendizado_de_maquina/main?filepath=notebooks%2Fregression%2Ferror_surface_example2.ipynb</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1" dirty="0"/>
              <a:t>Exemplo</a:t>
            </a:r>
            <a:r>
              <a:rPr lang="pt-BR" dirty="0"/>
              <a:t>: https://colab.research.google.com/github/zz4fap/t319_aprendizado_de_maquina/blob/main/notebooks/regression/error_surface_example2.ipynb</a:t>
            </a:r>
          </a:p>
          <a:p>
            <a:endParaRPr lang="pt-BR" dirty="0"/>
          </a:p>
          <a:p>
            <a:endParaRPr lang="pt-BR" dirty="0"/>
          </a:p>
        </p:txBody>
      </p:sp>
      <p:sp>
        <p:nvSpPr>
          <p:cNvPr id="4" name="Espaço Reservado para Número de Slide 3"/>
          <p:cNvSpPr>
            <a:spLocks noGrp="1"/>
          </p:cNvSpPr>
          <p:nvPr>
            <p:ph type="sldNum" sz="quarter" idx="5"/>
          </p:nvPr>
        </p:nvSpPr>
        <p:spPr/>
        <p:txBody>
          <a:bodyPr/>
          <a:lstStyle/>
          <a:p>
            <a:fld id="{DA8B99DF-01BC-492A-8CEF-4FD88D18DD9D}" type="slidenum">
              <a:rPr lang="nl-BE" smtClean="0"/>
              <a:t>40</a:t>
            </a:fld>
            <a:endParaRPr lang="nl-BE"/>
          </a:p>
        </p:txBody>
      </p:sp>
    </p:spTree>
    <p:extLst>
      <p:ext uri="{BB962C8B-B14F-4D97-AF65-F5344CB8AC3E}">
        <p14:creationId xmlns:p14="http://schemas.microsoft.com/office/powerpoint/2010/main" val="281846892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b="1" noProof="0" dirty="0"/>
              <a:t>Exemplo</a:t>
            </a:r>
            <a:r>
              <a:rPr lang="pt-BR" noProof="0" dirty="0"/>
              <a:t>: </a:t>
            </a:r>
            <a:r>
              <a:rPr lang="pt-BR" dirty="0"/>
              <a:t>https://mybinder.org/v2/gh/zz4fap/t319_aprendizado_de_maquina/main?filepath=notebooks%2Fregression%2Ferror_surface_example2.ipynb</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1" dirty="0"/>
              <a:t>Exemplo</a:t>
            </a:r>
            <a:r>
              <a:rPr lang="pt-BR" dirty="0"/>
              <a:t>: https://colab.research.google.com/github/zz4fap/t319_aprendizado_de_maquina/blob/main/notebooks/regression/error_surface_example2.ipynb</a:t>
            </a:r>
          </a:p>
          <a:p>
            <a:endParaRPr lang="pt-BR" dirty="0"/>
          </a:p>
          <a:p>
            <a:endParaRPr lang="pt-BR" dirty="0"/>
          </a:p>
        </p:txBody>
      </p:sp>
      <p:sp>
        <p:nvSpPr>
          <p:cNvPr id="4" name="Espaço Reservado para Número de Slide 3"/>
          <p:cNvSpPr>
            <a:spLocks noGrp="1"/>
          </p:cNvSpPr>
          <p:nvPr>
            <p:ph type="sldNum" sz="quarter" idx="5"/>
          </p:nvPr>
        </p:nvSpPr>
        <p:spPr/>
        <p:txBody>
          <a:bodyPr/>
          <a:lstStyle/>
          <a:p>
            <a:fld id="{DA8B99DF-01BC-492A-8CEF-4FD88D18DD9D}" type="slidenum">
              <a:rPr lang="nl-BE" smtClean="0"/>
              <a:t>41</a:t>
            </a:fld>
            <a:endParaRPr lang="nl-BE"/>
          </a:p>
        </p:txBody>
      </p:sp>
    </p:spTree>
    <p:extLst>
      <p:ext uri="{BB962C8B-B14F-4D97-AF65-F5344CB8AC3E}">
        <p14:creationId xmlns:p14="http://schemas.microsoft.com/office/powerpoint/2010/main" val="183729716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b="1" noProof="0" dirty="0"/>
              <a:t>Exemplo</a:t>
            </a:r>
            <a:r>
              <a:rPr lang="pt-BR" noProof="0" dirty="0"/>
              <a:t>: </a:t>
            </a:r>
            <a:r>
              <a:rPr lang="pt-BR" dirty="0"/>
              <a:t>https://mybinder.org/v2/gh/zz4fap/t319_aprendizado_de_maquina/main?filepath=notebooks%2Fregression%2Ferror_surface_example2.ipynb</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1" dirty="0"/>
              <a:t>Exemplo</a:t>
            </a:r>
            <a:r>
              <a:rPr lang="pt-BR" dirty="0"/>
              <a:t>: https://colab.research.google.com/github/zz4fap/t319_aprendizado_de_maquina/blob/main/notebooks/regression/error_surface_example2.ipynb</a:t>
            </a:r>
          </a:p>
          <a:p>
            <a:endParaRPr lang="pt-BR" dirty="0"/>
          </a:p>
          <a:p>
            <a:endParaRPr lang="pt-BR" dirty="0"/>
          </a:p>
        </p:txBody>
      </p:sp>
      <p:sp>
        <p:nvSpPr>
          <p:cNvPr id="4" name="Espaço Reservado para Número de Slide 3"/>
          <p:cNvSpPr>
            <a:spLocks noGrp="1"/>
          </p:cNvSpPr>
          <p:nvPr>
            <p:ph type="sldNum" sz="quarter" idx="5"/>
          </p:nvPr>
        </p:nvSpPr>
        <p:spPr/>
        <p:txBody>
          <a:bodyPr/>
          <a:lstStyle/>
          <a:p>
            <a:fld id="{DA8B99DF-01BC-492A-8CEF-4FD88D18DD9D}" type="slidenum">
              <a:rPr lang="nl-BE" smtClean="0"/>
              <a:t>42</a:t>
            </a:fld>
            <a:endParaRPr lang="nl-BE"/>
          </a:p>
        </p:txBody>
      </p:sp>
    </p:spTree>
    <p:extLst>
      <p:ext uri="{BB962C8B-B14F-4D97-AF65-F5344CB8AC3E}">
        <p14:creationId xmlns:p14="http://schemas.microsoft.com/office/powerpoint/2010/main" val="108630080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b="1" noProof="0" dirty="0"/>
              <a:t>Exemplo</a:t>
            </a:r>
            <a:r>
              <a:rPr lang="pt-BR" noProof="0" dirty="0"/>
              <a:t>: </a:t>
            </a:r>
            <a:r>
              <a:rPr lang="pt-BR" dirty="0"/>
              <a:t>https://mybinder.org/v2/gh/zz4fap/t319_aprendizado_de_maquina/main?filepath=notebooks%2Fregression%2Ferror_surface_example2.ipynb</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1" dirty="0"/>
              <a:t>Exemplo</a:t>
            </a:r>
            <a:r>
              <a:rPr lang="pt-BR" dirty="0"/>
              <a:t>: https://colab.research.google.com/github/zz4fap/t319_aprendizado_de_maquina/blob/main/notebooks/regression/error_surface_example2.ipynb</a:t>
            </a:r>
          </a:p>
          <a:p>
            <a:endParaRPr lang="pt-BR" dirty="0"/>
          </a:p>
        </p:txBody>
      </p:sp>
      <p:sp>
        <p:nvSpPr>
          <p:cNvPr id="4" name="Espaço Reservado para Número de Slide 3"/>
          <p:cNvSpPr>
            <a:spLocks noGrp="1"/>
          </p:cNvSpPr>
          <p:nvPr>
            <p:ph type="sldNum" sz="quarter" idx="10"/>
          </p:nvPr>
        </p:nvSpPr>
        <p:spPr/>
        <p:txBody>
          <a:bodyPr/>
          <a:lstStyle/>
          <a:p>
            <a:fld id="{DA8B99DF-01BC-492A-8CEF-4FD88D18DD9D}" type="slidenum">
              <a:rPr lang="nl-BE" smtClean="0"/>
              <a:t>43</a:t>
            </a:fld>
            <a:endParaRPr lang="nl-BE"/>
          </a:p>
        </p:txBody>
      </p:sp>
    </p:spTree>
    <p:extLst>
      <p:ext uri="{BB962C8B-B14F-4D97-AF65-F5344CB8AC3E}">
        <p14:creationId xmlns:p14="http://schemas.microsoft.com/office/powerpoint/2010/main" val="121503084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ço Reservado para Anotações 2"/>
              <p:cNvSpPr>
                <a:spLocks noGrp="1"/>
              </p:cNvSpPr>
              <p:nvPr>
                <p:ph type="body" idx="1"/>
              </p:nvPr>
            </p:nvSpPr>
            <p:spPr/>
            <p:txBody>
              <a:bodyPr/>
              <a:lstStyle/>
              <a:p>
                <a:r>
                  <a:rPr lang="pt-BR" dirty="0"/>
                  <a:t>A equação normal é uma abordagem para encontrar os parâmetros ótimos em modelos de regressão linear. No entanto, ela apresenta algumas desvantagens:</a:t>
                </a:r>
              </a:p>
              <a:p>
                <a:endParaRPr lang="pt-BR" dirty="0"/>
              </a:p>
              <a:p>
                <a:r>
                  <a:rPr lang="pt-BR" dirty="0"/>
                  <a:t>1. **Custo Computacional Elevado:** A equação normal envolve o cálculo da matriz inversa, o que pode ser computacionalmente intensivo e demorado, especialmente para conjuntos de dados grandes. O custo computacional aumenta de forma significativa à medida que o número de características (atributos) aumenta.</a:t>
                </a:r>
              </a:p>
              <a:p>
                <a:endParaRPr lang="pt-BR" dirty="0"/>
              </a:p>
              <a:p>
                <a:r>
                  <a:rPr lang="pt-BR" dirty="0"/>
                  <a:t>2. **Sensibilidade à Singularidade e </a:t>
                </a:r>
                <a:r>
                  <a:rPr lang="pt-BR" dirty="0" err="1"/>
                  <a:t>Multicolinearidade</a:t>
                </a:r>
                <a:r>
                  <a:rPr lang="pt-BR" dirty="0"/>
                  <a:t>:** Se a matriz de características não for de plena classificação (sua determinante é próxima de zero) ou se houver </a:t>
                </a:r>
                <a:r>
                  <a:rPr lang="pt-BR" dirty="0" err="1"/>
                  <a:t>multicolinearidade</a:t>
                </a:r>
                <a:r>
                  <a:rPr lang="pt-BR" dirty="0"/>
                  <a:t> entre as variáveis, a inversão da matriz se torna mais difícil, resultando em instabilidade numérica e soluções imprecisas.</a:t>
                </a:r>
              </a:p>
              <a:p>
                <a:endParaRPr lang="pt-BR" dirty="0"/>
              </a:p>
              <a:p>
                <a:r>
                  <a:rPr lang="pt-BR" dirty="0"/>
                  <a:t>3. **Inadequado para Dados em Fluxo Contínuo:** A equação normal requer todos os dados de treinamento para calcular os parâmetros do modelo de uma vez. Isso torna a abordagem inadequada para casos em que os dados chegam em fluxo contínuo, como em aprendizado online.</a:t>
                </a:r>
              </a:p>
              <a:p>
                <a:endParaRPr lang="pt-BR" dirty="0"/>
              </a:p>
              <a:p>
                <a:r>
                  <a:rPr lang="pt-BR" dirty="0"/>
                  <a:t>4. **Sem Regulação Direta:** A equação normal não inclui diretamente mecanismos de regularização para evitar </a:t>
                </a:r>
                <a:r>
                  <a:rPr lang="pt-BR" dirty="0" err="1"/>
                  <a:t>overfitting</a:t>
                </a:r>
                <a:r>
                  <a:rPr lang="pt-BR" dirty="0"/>
                  <a:t>. Isso pode levar a problemas de generalização se o modelo se ajustar demasiadamente aos dados de treinamento.</a:t>
                </a:r>
              </a:p>
              <a:p>
                <a:endParaRPr lang="pt-BR" dirty="0"/>
              </a:p>
              <a:p>
                <a:r>
                  <a:rPr lang="pt-BR" dirty="0"/>
                  <a:t>5. **Custo para Atualizações Incrementais:** Se novos dados forem adicionados ao conjunto de treinamento ou se houver a necessidade de atualizar os parâmetros do modelo, a equação normal precisará ser recalculada desde o início, o que pode ser ineficiente.</a:t>
                </a:r>
              </a:p>
              <a:p>
                <a:endParaRPr lang="pt-BR" dirty="0"/>
              </a:p>
              <a:p>
                <a:r>
                  <a:rPr lang="pt-BR" dirty="0"/>
                  <a:t>6. **Memória e Espaço:** A inversão de matrizes e os cálculos associados podem exigir uma quantidade significativa de memória e espaço, o que pode ser limitante em ambientes com recursos restritos.</a:t>
                </a:r>
              </a:p>
              <a:p>
                <a:endParaRPr lang="pt-BR" dirty="0"/>
              </a:p>
              <a:p>
                <a:r>
                  <a:rPr lang="pt-BR" dirty="0"/>
                  <a:t>Devido a essas desvantagens, especialmente quando lidando com grandes conjuntos de dados ou problemas de </a:t>
                </a:r>
                <a:r>
                  <a:rPr lang="pt-BR" dirty="0" err="1"/>
                  <a:t>multicolinearidade</a:t>
                </a:r>
                <a:r>
                  <a:rPr lang="pt-BR" dirty="0"/>
                  <a:t>, muitas vezes outras abordagens de otimização, como o método do gradiente descendente, são preferidas para encontrar os parâmetros ótimos em modelos de regressão linear.</a:t>
                </a:r>
              </a:p>
              <a:p>
                <a:endParaRPr lang="pt-BR"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dirty="0"/>
                  <a:t>A solução da </a:t>
                </a:r>
                <a:r>
                  <a:rPr lang="pt-BR" sz="1200" b="1" i="1" dirty="0"/>
                  <a:t>equação normal </a:t>
                </a:r>
                <a:r>
                  <a:rPr lang="pt-BR" sz="1200" dirty="0"/>
                  <a:t>envolve o calculo</a:t>
                </a:r>
                <a:r>
                  <a:rPr lang="pt-BR" sz="1200" baseline="0" dirty="0"/>
                  <a:t> da</a:t>
                </a:r>
                <a:r>
                  <a:rPr lang="pt-BR" sz="1200" dirty="0"/>
                  <a:t> inversa de </a:t>
                </a:r>
                <a14:m>
                  <m:oMath xmlns:m="http://schemas.openxmlformats.org/officeDocument/2006/math">
                    <m:sSup>
                      <m:sSupPr>
                        <m:ctrlPr>
                          <a:rPr lang="nl-BE" sz="1200" i="1">
                            <a:latin typeface="Cambria Math" panose="02040503050406030204" pitchFamily="18" charset="0"/>
                          </a:rPr>
                        </m:ctrlPr>
                      </m:sSupPr>
                      <m:e>
                        <m:r>
                          <a:rPr lang="el-GR" sz="1200" b="1" i="1">
                            <a:latin typeface="Cambria Math" panose="02040503050406030204" pitchFamily="18" charset="0"/>
                          </a:rPr>
                          <m:t>𝜱</m:t>
                        </m:r>
                      </m:e>
                      <m:sup>
                        <m:r>
                          <a:rPr lang="pt-BR" sz="1200" i="1">
                            <a:latin typeface="Cambria Math" panose="02040503050406030204" pitchFamily="18" charset="0"/>
                          </a:rPr>
                          <m:t>𝑇</m:t>
                        </m:r>
                      </m:sup>
                    </m:sSup>
                    <m:r>
                      <a:rPr lang="el-GR" sz="1200" b="1" i="1">
                        <a:latin typeface="Cambria Math" panose="02040503050406030204" pitchFamily="18" charset="0"/>
                      </a:rPr>
                      <m:t>𝜱</m:t>
                    </m:r>
                  </m:oMath>
                </a14:m>
                <a:r>
                  <a:rPr lang="nl-BE" sz="1200" i="0" dirty="0">
                    <a:latin typeface="Cambria Math" panose="02040503050406030204" pitchFamily="18" charset="0"/>
                  </a:rPr>
                  <a:t>, o </a:t>
                </a:r>
                <a:r>
                  <a:rPr lang="nl-BE" sz="1200" i="0" dirty="0" err="1">
                    <a:latin typeface="Cambria Math" panose="02040503050406030204" pitchFamily="18" charset="0"/>
                  </a:rPr>
                  <a:t>qual</a:t>
                </a:r>
                <a:r>
                  <a:rPr lang="nl-BE" sz="1200" i="0" baseline="0" dirty="0">
                    <a:latin typeface="Cambria Math" panose="02040503050406030204" pitchFamily="18" charset="0"/>
                  </a:rPr>
                  <a:t> tem </a:t>
                </a:r>
                <a:r>
                  <a:rPr lang="nl-BE" sz="1200" i="0" baseline="0" dirty="0" err="1">
                    <a:latin typeface="Cambria Math" panose="02040503050406030204" pitchFamily="18" charset="0"/>
                  </a:rPr>
                  <a:t>complexidade</a:t>
                </a:r>
                <a:r>
                  <a:rPr lang="nl-BE" sz="1200" i="0" baseline="0" dirty="0">
                    <a:latin typeface="Cambria Math" panose="02040503050406030204" pitchFamily="18" charset="0"/>
                  </a:rPr>
                  <a:t> </a:t>
                </a:r>
                <a:r>
                  <a:rPr lang="nl-BE" sz="1200" i="0" baseline="0" dirty="0" err="1">
                    <a:latin typeface="Cambria Math" panose="02040503050406030204" pitchFamily="18" charset="0"/>
                  </a:rPr>
                  <a:t>computacional</a:t>
                </a:r>
                <a:r>
                  <a:rPr lang="nl-BE" sz="1200" i="0" baseline="0" dirty="0">
                    <a:latin typeface="Cambria Math" panose="02040503050406030204" pitchFamily="18" charset="0"/>
                  </a:rPr>
                  <a:t> </a:t>
                </a:r>
                <a:r>
                  <a:rPr lang="nl-BE" sz="1200" i="0" baseline="0" dirty="0" err="1">
                    <a:latin typeface="Cambria Math" panose="02040503050406030204" pitchFamily="18" charset="0"/>
                  </a:rPr>
                  <a:t>variando</a:t>
                </a:r>
                <a:r>
                  <a:rPr lang="nl-BE" sz="1200" i="0" baseline="0" dirty="0">
                    <a:latin typeface="Cambria Math" panose="02040503050406030204" pitchFamily="18" charset="0"/>
                  </a:rPr>
                  <a:t> </a:t>
                </a:r>
                <a:r>
                  <a:rPr lang="nl-BE" sz="1200" i="0" baseline="0" dirty="0" err="1">
                    <a:latin typeface="Cambria Math" panose="02040503050406030204" pitchFamily="18" charset="0"/>
                  </a:rPr>
                  <a:t>entre</a:t>
                </a:r>
                <a:r>
                  <a:rPr lang="nl-BE" sz="1200" i="0" baseline="0" dirty="0">
                    <a:latin typeface="Cambria Math" panose="02040503050406030204" pitchFamily="18" charset="0"/>
                  </a:rPr>
                  <a:t> </a:t>
                </a:r>
                <a14:m>
                  <m:oMath xmlns:m="http://schemas.openxmlformats.org/officeDocument/2006/math">
                    <m:r>
                      <a:rPr lang="pt-BR" sz="1200" b="0" i="1" smtClean="0">
                        <a:latin typeface="Cambria Math" panose="02040503050406030204" pitchFamily="18" charset="0"/>
                      </a:rPr>
                      <m:t>𝑂</m:t>
                    </m:r>
                    <m:r>
                      <a:rPr lang="pt-BR" sz="1200" b="0" i="1" smtClean="0">
                        <a:latin typeface="Cambria Math" panose="02040503050406030204" pitchFamily="18" charset="0"/>
                      </a:rPr>
                      <m:t>(</m:t>
                    </m:r>
                    <m:sSup>
                      <m:sSupPr>
                        <m:ctrlPr>
                          <a:rPr lang="pt-BR" sz="1200" b="0" i="1" smtClean="0">
                            <a:latin typeface="Cambria Math" panose="02040503050406030204" pitchFamily="18" charset="0"/>
                          </a:rPr>
                        </m:ctrlPr>
                      </m:sSupPr>
                      <m:e>
                        <m:r>
                          <a:rPr lang="pt-BR" sz="1200" b="0" i="1" smtClean="0">
                            <a:latin typeface="Cambria Math" panose="02040503050406030204" pitchFamily="18" charset="0"/>
                          </a:rPr>
                          <m:t>𝑛</m:t>
                        </m:r>
                      </m:e>
                      <m:sup>
                        <m:r>
                          <a:rPr lang="pt-BR" sz="1200" b="0" i="1" smtClean="0">
                            <a:latin typeface="Cambria Math" panose="02040503050406030204" pitchFamily="18" charset="0"/>
                          </a:rPr>
                          <m:t>2.4</m:t>
                        </m:r>
                      </m:sup>
                    </m:sSup>
                    <m:r>
                      <a:rPr lang="pt-BR" sz="1200" b="0" i="1" smtClean="0">
                        <a:latin typeface="Cambria Math" panose="02040503050406030204" pitchFamily="18" charset="0"/>
                      </a:rPr>
                      <m:t>)</m:t>
                    </m:r>
                  </m:oMath>
                </a14:m>
                <a:r>
                  <a:rPr lang="pt-BR" sz="1200" dirty="0"/>
                  <a:t> e </a:t>
                </a:r>
                <a14:m>
                  <m:oMath xmlns:m="http://schemas.openxmlformats.org/officeDocument/2006/math">
                    <m:r>
                      <a:rPr lang="pt-BR" sz="1200" i="1">
                        <a:latin typeface="Cambria Math" panose="02040503050406030204" pitchFamily="18" charset="0"/>
                      </a:rPr>
                      <m:t>𝑂</m:t>
                    </m:r>
                    <m:d>
                      <m:dPr>
                        <m:ctrlPr>
                          <a:rPr lang="pt-BR" sz="1200" i="1">
                            <a:latin typeface="Cambria Math" panose="02040503050406030204" pitchFamily="18" charset="0"/>
                          </a:rPr>
                        </m:ctrlPr>
                      </m:dPr>
                      <m:e>
                        <m:sSup>
                          <m:sSupPr>
                            <m:ctrlPr>
                              <a:rPr lang="pt-BR" sz="1200" i="1">
                                <a:latin typeface="Cambria Math" panose="02040503050406030204" pitchFamily="18" charset="0"/>
                              </a:rPr>
                            </m:ctrlPr>
                          </m:sSupPr>
                          <m:e>
                            <m:r>
                              <a:rPr lang="pt-BR" sz="1200" i="1">
                                <a:latin typeface="Cambria Math" panose="02040503050406030204" pitchFamily="18" charset="0"/>
                              </a:rPr>
                              <m:t>𝑛</m:t>
                            </m:r>
                          </m:e>
                          <m:sup>
                            <m:r>
                              <a:rPr lang="pt-BR" sz="1200" b="0" i="1" smtClean="0">
                                <a:latin typeface="Cambria Math" panose="02040503050406030204" pitchFamily="18" charset="0"/>
                              </a:rPr>
                              <m:t>3</m:t>
                            </m:r>
                          </m:sup>
                        </m:sSup>
                      </m:e>
                    </m:d>
                  </m:oMath>
                </a14:m>
                <a:r>
                  <a:rPr lang="pt-BR" sz="1200" dirty="0"/>
                  <a:t>, dependendo da implementação</a:t>
                </a:r>
                <a:r>
                  <a:rPr lang="pt-BR" sz="1200" baseline="0" dirty="0"/>
                  <a:t> utilizada</a:t>
                </a:r>
                <a:r>
                  <a:rPr lang="pt-BR" sz="1200"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dirty="0"/>
                  <a:t>Um algoritmo de complexidade O(n^2) te</a:t>
                </a:r>
                <a:r>
                  <a:rPr lang="pt-BR" sz="1200" baseline="0" dirty="0"/>
                  <a:t>m crescimento </a:t>
                </a:r>
                <a:r>
                  <a:rPr lang="pt-BR" sz="1200" dirty="0"/>
                  <a:t>quadrático</a:t>
                </a:r>
                <a:r>
                  <a:rPr lang="pt-BR" sz="1200" baseline="0" dirty="0"/>
                  <a:t> e O(n^3) cúbico.</a:t>
                </a:r>
                <a:endParaRPr lang="pt-BR" sz="1200" dirty="0"/>
              </a:p>
              <a:p>
                <a:pPr marL="171450" indent="-171450">
                  <a:buFont typeface="Arial" panose="020B0604020202020204" pitchFamily="34" charset="0"/>
                  <a:buChar char="•"/>
                </a:pPr>
                <a14:m>
                  <m:oMath xmlns:m="http://schemas.openxmlformats.org/officeDocument/2006/math">
                    <m:sSup>
                      <m:sSupPr>
                        <m:ctrlPr>
                          <a:rPr lang="nl-BE" sz="1200" i="1" smtClean="0">
                            <a:latin typeface="Cambria Math" panose="02040503050406030204" pitchFamily="18" charset="0"/>
                          </a:rPr>
                        </m:ctrlPr>
                      </m:sSupPr>
                      <m:e>
                        <m:r>
                          <a:rPr lang="el-GR" sz="1200" b="1" i="1">
                            <a:latin typeface="Cambria Math" panose="02040503050406030204" pitchFamily="18" charset="0"/>
                          </a:rPr>
                          <m:t>𝜱</m:t>
                        </m:r>
                      </m:e>
                      <m:sup>
                        <m:r>
                          <a:rPr lang="pt-BR" sz="1200" i="1">
                            <a:latin typeface="Cambria Math" panose="02040503050406030204" pitchFamily="18" charset="0"/>
                          </a:rPr>
                          <m:t>𝑇</m:t>
                        </m:r>
                      </m:sup>
                    </m:sSup>
                    <m:r>
                      <a:rPr lang="el-GR" sz="1200" b="1" i="1">
                        <a:latin typeface="Cambria Math" panose="02040503050406030204" pitchFamily="18" charset="0"/>
                      </a:rPr>
                      <m:t>𝜱</m:t>
                    </m:r>
                    <m:r>
                      <a:rPr lang="pt-BR" sz="1200" b="0" i="0" smtClean="0">
                        <a:latin typeface="Cambria Math" panose="02040503050406030204" pitchFamily="18" charset="0"/>
                      </a:rPr>
                      <m:t> </m:t>
                    </m:r>
                  </m:oMath>
                </a14:m>
                <a:r>
                  <a:rPr lang="pt-BR" sz="1200" dirty="0"/>
                  <a:t>é uma matriz (</a:t>
                </a:r>
                <a14:m>
                  <m:oMath xmlns:m="http://schemas.openxmlformats.org/officeDocument/2006/math">
                    <m:r>
                      <a:rPr lang="pt-BR" sz="1200" b="0" i="1" smtClean="0">
                        <a:latin typeface="Cambria Math" panose="02040503050406030204" pitchFamily="18" charset="0"/>
                      </a:rPr>
                      <m:t>𝐾</m:t>
                    </m:r>
                    <m:r>
                      <a:rPr lang="pt-BR" sz="1200" b="0" i="1" smtClean="0">
                        <a:latin typeface="Cambria Math" panose="02040503050406030204" pitchFamily="18" charset="0"/>
                      </a:rPr>
                      <m:t>+1 ×</m:t>
                    </m:r>
                    <m:r>
                      <a:rPr lang="pt-BR" sz="1200" b="0" i="1" smtClean="0">
                        <a:latin typeface="Cambria Math" panose="02040503050406030204" pitchFamily="18" charset="0"/>
                        <a:ea typeface="Cambria Math" panose="02040503050406030204" pitchFamily="18" charset="0"/>
                      </a:rPr>
                      <m:t>𝐾</m:t>
                    </m:r>
                    <m:r>
                      <a:rPr lang="pt-BR" sz="1200" b="0" i="1" smtClean="0">
                        <a:latin typeface="Cambria Math" panose="02040503050406030204" pitchFamily="18" charset="0"/>
                        <a:ea typeface="Cambria Math" panose="02040503050406030204" pitchFamily="18" charset="0"/>
                      </a:rPr>
                      <m:t>+1</m:t>
                    </m:r>
                  </m:oMath>
                </a14:m>
                <a:r>
                  <a:rPr lang="pt-BR" sz="1200" dirty="0"/>
                  <a:t>)</a:t>
                </a:r>
              </a:p>
              <a:p>
                <a:pPr marL="171450" indent="-171450">
                  <a:buFont typeface="Arial" panose="020B0604020202020204" pitchFamily="34" charset="0"/>
                  <a:buChar char="•"/>
                </a:pPr>
                <a:r>
                  <a:rPr lang="nl-BE" sz="1200" dirty="0" err="1"/>
                  <a:t>Pesquisa</a:t>
                </a:r>
                <a:r>
                  <a:rPr lang="nl-BE" sz="1200" dirty="0"/>
                  <a:t> </a:t>
                </a:r>
                <a:r>
                  <a:rPr lang="nl-BE" sz="1200" dirty="0" err="1"/>
                  <a:t>em</a:t>
                </a:r>
                <a:r>
                  <a:rPr lang="nl-BE" sz="1200" dirty="0"/>
                  <a:t> </a:t>
                </a:r>
                <a:r>
                  <a:rPr lang="nl-BE" sz="1200" dirty="0" err="1"/>
                  <a:t>tomografia</a:t>
                </a:r>
                <a:r>
                  <a:rPr lang="nl-BE" sz="1200" dirty="0"/>
                  <a:t> </a:t>
                </a:r>
                <a:r>
                  <a:rPr lang="nl-BE" sz="1200" dirty="0" err="1"/>
                  <a:t>sísmica</a:t>
                </a:r>
                <a:r>
                  <a:rPr lang="nl-BE" sz="1200" dirty="0"/>
                  <a:t> </a:t>
                </a:r>
                <a:r>
                  <a:rPr lang="nl-BE" sz="1200" dirty="0" err="1"/>
                  <a:t>envolve</a:t>
                </a:r>
                <a:r>
                  <a:rPr lang="nl-BE" sz="1200" dirty="0"/>
                  <a:t> </a:t>
                </a:r>
                <a:r>
                  <a:rPr lang="nl-BE" sz="1200" dirty="0" err="1"/>
                  <a:t>um</a:t>
                </a:r>
                <a:r>
                  <a:rPr lang="nl-BE" sz="1200" dirty="0"/>
                  <a:t> número </a:t>
                </a:r>
                <a:r>
                  <a:rPr lang="nl-BE" sz="1200" dirty="0" err="1"/>
                  <a:t>muito</a:t>
                </a:r>
                <a:r>
                  <a:rPr lang="nl-BE" sz="1200" dirty="0"/>
                  <a:t> grande de features, da </a:t>
                </a:r>
                <a:r>
                  <a:rPr lang="nl-BE" sz="1200" dirty="0" err="1"/>
                  <a:t>ordem</a:t>
                </a:r>
                <a:r>
                  <a:rPr lang="nl-BE" sz="1200" dirty="0"/>
                  <a:t> de 10000 features.</a:t>
                </a:r>
              </a:p>
              <a:p>
                <a:endParaRPr lang="pt-BR" dirty="0"/>
              </a:p>
            </p:txBody>
          </p:sp>
        </mc:Choice>
        <mc:Fallback xmlns="">
          <p:sp>
            <p:nvSpPr>
              <p:cNvPr id="3" name="Espaço Reservado para Anotações 2"/>
              <p:cNvSpPr>
                <a:spLocks noGrp="1"/>
              </p:cNvSpPr>
              <p:nvPr>
                <p:ph type="body" idx="1"/>
              </p:nvPr>
            </p:nvSpPr>
            <p:spPr/>
            <p:txBody>
              <a:bodyPr/>
              <a:lstStyle/>
              <a:p>
                <a:r>
                  <a:rPr lang="pt-BR" dirty="0"/>
                  <a:t>A equação normal é uma abordagem para encontrar os parâmetros ótimos em modelos de regressão linear. No entanto, ela apresenta algumas desvantagens:</a:t>
                </a:r>
              </a:p>
              <a:p>
                <a:endParaRPr lang="pt-BR" dirty="0"/>
              </a:p>
              <a:p>
                <a:r>
                  <a:rPr lang="pt-BR" dirty="0"/>
                  <a:t>1. **Custo Computacional Elevado:** A equação normal envolve o cálculo da matriz inversa, o que pode ser computacionalmente intensivo e demorado, especialmente para conjuntos de dados grandes. O custo computacional aumenta de forma significativa à medida que o número de características (atributos) aumenta.</a:t>
                </a:r>
              </a:p>
              <a:p>
                <a:endParaRPr lang="pt-BR" dirty="0"/>
              </a:p>
              <a:p>
                <a:r>
                  <a:rPr lang="pt-BR" dirty="0"/>
                  <a:t>2. **Sensibilidade à Singularidade e </a:t>
                </a:r>
                <a:r>
                  <a:rPr lang="pt-BR" dirty="0" err="1"/>
                  <a:t>Multicolinearidade</a:t>
                </a:r>
                <a:r>
                  <a:rPr lang="pt-BR" dirty="0"/>
                  <a:t>:** Se a matriz de características não for de plena classificação (sua determinante é próxima de zero) ou se houver </a:t>
                </a:r>
                <a:r>
                  <a:rPr lang="pt-BR" dirty="0" err="1"/>
                  <a:t>multicolinearidade</a:t>
                </a:r>
                <a:r>
                  <a:rPr lang="pt-BR" dirty="0"/>
                  <a:t> entre as variáveis, a inversão da matriz se torna mais difícil, resultando em instabilidade numérica e soluções imprecisas.</a:t>
                </a:r>
              </a:p>
              <a:p>
                <a:endParaRPr lang="pt-BR" dirty="0"/>
              </a:p>
              <a:p>
                <a:r>
                  <a:rPr lang="pt-BR" dirty="0"/>
                  <a:t>3. **Inadequado para Dados em Fluxo Contínuo:** A equação normal requer todos os dados de treinamento para calcular os parâmetros do modelo de uma vez. Isso torna a abordagem inadequada para casos em que os dados chegam em fluxo contínuo, como em aprendizado online.</a:t>
                </a:r>
              </a:p>
              <a:p>
                <a:endParaRPr lang="pt-BR" dirty="0"/>
              </a:p>
              <a:p>
                <a:r>
                  <a:rPr lang="pt-BR" dirty="0"/>
                  <a:t>4. **Sem Regulação Direta:** A equação normal não inclui diretamente mecanismos de regularização para evitar </a:t>
                </a:r>
                <a:r>
                  <a:rPr lang="pt-BR" dirty="0" err="1"/>
                  <a:t>overfitting</a:t>
                </a:r>
                <a:r>
                  <a:rPr lang="pt-BR" dirty="0"/>
                  <a:t>. Isso pode levar a problemas de generalização se o modelo se ajustar demasiadamente aos dados de treinamento.</a:t>
                </a:r>
              </a:p>
              <a:p>
                <a:endParaRPr lang="pt-BR" dirty="0"/>
              </a:p>
              <a:p>
                <a:r>
                  <a:rPr lang="pt-BR" dirty="0"/>
                  <a:t>5. **Custo para Atualizações Incrementais:** Se novos dados forem adicionados ao conjunto de treinamento ou se houver a necessidade de atualizar os parâmetros do modelo, a equação normal precisará ser recalculada desde o início, o que pode ser ineficiente.</a:t>
                </a:r>
              </a:p>
              <a:p>
                <a:endParaRPr lang="pt-BR" dirty="0"/>
              </a:p>
              <a:p>
                <a:r>
                  <a:rPr lang="pt-BR" dirty="0"/>
                  <a:t>6. **Memória e Espaço:** A inversão de matrizes e os cálculos associados podem exigir uma quantidade significativa de memória e espaço, o que pode ser limitante em ambientes com recursos restritos.</a:t>
                </a:r>
              </a:p>
              <a:p>
                <a:endParaRPr lang="pt-BR" dirty="0"/>
              </a:p>
              <a:p>
                <a:r>
                  <a:rPr lang="pt-BR" dirty="0"/>
                  <a:t>Devido a essas desvantagens, especialmente quando lidando com grandes conjuntos de dados ou problemas de </a:t>
                </a:r>
                <a:r>
                  <a:rPr lang="pt-BR" dirty="0" err="1"/>
                  <a:t>multicolinearidade</a:t>
                </a:r>
                <a:r>
                  <a:rPr lang="pt-BR" dirty="0"/>
                  <a:t>, muitas vezes outras abordagens de otimização, como o método do gradiente descendente, são preferidas para encontrar os parâmetros ótimos em modelos de regressão linear.</a:t>
                </a:r>
              </a:p>
              <a:p>
                <a:endParaRPr lang="pt-BR"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dirty="0"/>
                  <a:t>A solução da </a:t>
                </a:r>
                <a:r>
                  <a:rPr lang="pt-BR" sz="1200" b="1" i="1" dirty="0"/>
                  <a:t>equação normal </a:t>
                </a:r>
                <a:r>
                  <a:rPr lang="pt-BR" sz="1200" dirty="0"/>
                  <a:t>envolve o calculo</a:t>
                </a:r>
                <a:r>
                  <a:rPr lang="pt-BR" sz="1200" baseline="0" dirty="0"/>
                  <a:t> da</a:t>
                </a:r>
                <a:r>
                  <a:rPr lang="pt-BR" sz="1200" dirty="0"/>
                  <a:t> inversa de </a:t>
                </a:r>
                <a:r>
                  <a:rPr lang="el-GR" sz="1200" b="1" i="0">
                    <a:latin typeface="Cambria Math" panose="02040503050406030204" pitchFamily="18" charset="0"/>
                  </a:rPr>
                  <a:t>𝜱</a:t>
                </a:r>
                <a:r>
                  <a:rPr lang="nl-BE" sz="1200" b="1" i="0">
                    <a:latin typeface="Cambria Math" panose="02040503050406030204" pitchFamily="18" charset="0"/>
                  </a:rPr>
                  <a:t>^</a:t>
                </a:r>
                <a:r>
                  <a:rPr lang="pt-BR" sz="1200" i="0">
                    <a:latin typeface="Cambria Math" panose="02040503050406030204" pitchFamily="18" charset="0"/>
                  </a:rPr>
                  <a:t>𝑇</a:t>
                </a:r>
                <a:r>
                  <a:rPr lang="el-GR" sz="1200" b="1" i="0">
                    <a:latin typeface="Cambria Math" panose="02040503050406030204" pitchFamily="18" charset="0"/>
                  </a:rPr>
                  <a:t> 𝜱</a:t>
                </a:r>
                <a:r>
                  <a:rPr lang="nl-BE" sz="1200" i="0" dirty="0">
                    <a:latin typeface="Cambria Math" panose="02040503050406030204" pitchFamily="18" charset="0"/>
                  </a:rPr>
                  <a:t>, o </a:t>
                </a:r>
                <a:r>
                  <a:rPr lang="nl-BE" sz="1200" i="0" dirty="0" err="1">
                    <a:latin typeface="Cambria Math" panose="02040503050406030204" pitchFamily="18" charset="0"/>
                  </a:rPr>
                  <a:t>qual</a:t>
                </a:r>
                <a:r>
                  <a:rPr lang="nl-BE" sz="1200" i="0" baseline="0" dirty="0">
                    <a:latin typeface="Cambria Math" panose="02040503050406030204" pitchFamily="18" charset="0"/>
                  </a:rPr>
                  <a:t> tem </a:t>
                </a:r>
                <a:r>
                  <a:rPr lang="nl-BE" sz="1200" i="0" baseline="0" dirty="0" err="1">
                    <a:latin typeface="Cambria Math" panose="02040503050406030204" pitchFamily="18" charset="0"/>
                  </a:rPr>
                  <a:t>complexidade</a:t>
                </a:r>
                <a:r>
                  <a:rPr lang="nl-BE" sz="1200" i="0" baseline="0" dirty="0">
                    <a:latin typeface="Cambria Math" panose="02040503050406030204" pitchFamily="18" charset="0"/>
                  </a:rPr>
                  <a:t> </a:t>
                </a:r>
                <a:r>
                  <a:rPr lang="nl-BE" sz="1200" i="0" baseline="0" dirty="0" err="1">
                    <a:latin typeface="Cambria Math" panose="02040503050406030204" pitchFamily="18" charset="0"/>
                  </a:rPr>
                  <a:t>computacional</a:t>
                </a:r>
                <a:r>
                  <a:rPr lang="nl-BE" sz="1200" i="0" baseline="0" dirty="0">
                    <a:latin typeface="Cambria Math" panose="02040503050406030204" pitchFamily="18" charset="0"/>
                  </a:rPr>
                  <a:t> </a:t>
                </a:r>
                <a:r>
                  <a:rPr lang="nl-BE" sz="1200" i="0" baseline="0" dirty="0" err="1">
                    <a:latin typeface="Cambria Math" panose="02040503050406030204" pitchFamily="18" charset="0"/>
                  </a:rPr>
                  <a:t>variando</a:t>
                </a:r>
                <a:r>
                  <a:rPr lang="nl-BE" sz="1200" i="0" baseline="0" dirty="0">
                    <a:latin typeface="Cambria Math" panose="02040503050406030204" pitchFamily="18" charset="0"/>
                  </a:rPr>
                  <a:t> </a:t>
                </a:r>
                <a:r>
                  <a:rPr lang="nl-BE" sz="1200" i="0" baseline="0" dirty="0" err="1">
                    <a:latin typeface="Cambria Math" panose="02040503050406030204" pitchFamily="18" charset="0"/>
                  </a:rPr>
                  <a:t>entre</a:t>
                </a:r>
                <a:r>
                  <a:rPr lang="nl-BE" sz="1200" i="0" baseline="0" dirty="0">
                    <a:latin typeface="Cambria Math" panose="02040503050406030204" pitchFamily="18" charset="0"/>
                  </a:rPr>
                  <a:t> </a:t>
                </a:r>
                <a:r>
                  <a:rPr lang="pt-BR" sz="1200" b="0" i="0">
                    <a:latin typeface="Cambria Math" panose="02040503050406030204" pitchFamily="18" charset="0"/>
                  </a:rPr>
                  <a:t>𝑂(𝑛^2.4)</a:t>
                </a:r>
                <a:r>
                  <a:rPr lang="pt-BR" sz="1200" dirty="0"/>
                  <a:t> e </a:t>
                </a:r>
                <a:r>
                  <a:rPr lang="pt-BR" sz="1200" i="0">
                    <a:latin typeface="Cambria Math" panose="02040503050406030204" pitchFamily="18" charset="0"/>
                  </a:rPr>
                  <a:t>𝑂(𝑛^</a:t>
                </a:r>
                <a:r>
                  <a:rPr lang="pt-BR" sz="1200" b="0" i="0">
                    <a:latin typeface="Cambria Math" panose="02040503050406030204" pitchFamily="18" charset="0"/>
                  </a:rPr>
                  <a:t>3 )</a:t>
                </a:r>
                <a:r>
                  <a:rPr lang="pt-BR" sz="1200" dirty="0"/>
                  <a:t>, dependendo da implementação</a:t>
                </a:r>
                <a:r>
                  <a:rPr lang="pt-BR" sz="1200" baseline="0" dirty="0"/>
                  <a:t> utilizada</a:t>
                </a:r>
                <a:r>
                  <a:rPr lang="pt-BR" sz="1200"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dirty="0"/>
                  <a:t>Um algoritmo de complexidade O(n^2) te</a:t>
                </a:r>
                <a:r>
                  <a:rPr lang="pt-BR" sz="1200" baseline="0" dirty="0"/>
                  <a:t>m crescimento </a:t>
                </a:r>
                <a:r>
                  <a:rPr lang="pt-BR" sz="1200" dirty="0"/>
                  <a:t>quadrático</a:t>
                </a:r>
                <a:r>
                  <a:rPr lang="pt-BR" sz="1200" baseline="0" dirty="0"/>
                  <a:t> e O(n^3) cúbico.</a:t>
                </a:r>
                <a:endParaRPr lang="pt-BR" sz="1200" dirty="0"/>
              </a:p>
              <a:p>
                <a:pPr marL="171450" indent="-171450">
                  <a:buFont typeface="Arial" panose="020B0604020202020204" pitchFamily="34" charset="0"/>
                  <a:buChar char="•"/>
                </a:pPr>
                <a:r>
                  <a:rPr lang="el-GR" sz="1200" b="1" i="0">
                    <a:latin typeface="Cambria Math" panose="02040503050406030204" pitchFamily="18" charset="0"/>
                  </a:rPr>
                  <a:t>𝜱</a:t>
                </a:r>
                <a:r>
                  <a:rPr lang="nl-BE" sz="1200" b="1" i="0">
                    <a:latin typeface="Cambria Math" panose="02040503050406030204" pitchFamily="18" charset="0"/>
                  </a:rPr>
                  <a:t>^</a:t>
                </a:r>
                <a:r>
                  <a:rPr lang="pt-BR" sz="1200" i="0">
                    <a:latin typeface="Cambria Math" panose="02040503050406030204" pitchFamily="18" charset="0"/>
                  </a:rPr>
                  <a:t>𝑇</a:t>
                </a:r>
                <a:r>
                  <a:rPr lang="el-GR" sz="1200" b="1" i="0">
                    <a:latin typeface="Cambria Math" panose="02040503050406030204" pitchFamily="18" charset="0"/>
                  </a:rPr>
                  <a:t> 𝜱</a:t>
                </a:r>
                <a:r>
                  <a:rPr lang="pt-BR" sz="1200" b="0" i="0">
                    <a:latin typeface="Cambria Math" panose="02040503050406030204" pitchFamily="18" charset="0"/>
                  </a:rPr>
                  <a:t> </a:t>
                </a:r>
                <a:r>
                  <a:rPr lang="pt-BR" sz="1200" dirty="0"/>
                  <a:t>é uma matriz (</a:t>
                </a:r>
                <a:r>
                  <a:rPr lang="pt-BR" sz="1200" b="0" i="0">
                    <a:latin typeface="Cambria Math" panose="02040503050406030204" pitchFamily="18" charset="0"/>
                  </a:rPr>
                  <a:t>𝐾+1 ×</a:t>
                </a:r>
                <a:r>
                  <a:rPr lang="pt-BR" sz="1200" b="0" i="0">
                    <a:latin typeface="Cambria Math" panose="02040503050406030204" pitchFamily="18" charset="0"/>
                    <a:ea typeface="Cambria Math" panose="02040503050406030204" pitchFamily="18" charset="0"/>
                  </a:rPr>
                  <a:t>𝐾+1</a:t>
                </a:r>
                <a:r>
                  <a:rPr lang="pt-BR" sz="1200" dirty="0"/>
                  <a:t>)</a:t>
                </a:r>
              </a:p>
              <a:p>
                <a:pPr marL="171450" indent="-171450">
                  <a:buFont typeface="Arial" panose="020B0604020202020204" pitchFamily="34" charset="0"/>
                  <a:buChar char="•"/>
                </a:pPr>
                <a:r>
                  <a:rPr lang="nl-BE" sz="1200" dirty="0" err="1"/>
                  <a:t>Pesquisa</a:t>
                </a:r>
                <a:r>
                  <a:rPr lang="nl-BE" sz="1200" dirty="0"/>
                  <a:t> </a:t>
                </a:r>
                <a:r>
                  <a:rPr lang="nl-BE" sz="1200" dirty="0" err="1"/>
                  <a:t>em</a:t>
                </a:r>
                <a:r>
                  <a:rPr lang="nl-BE" sz="1200" dirty="0"/>
                  <a:t> </a:t>
                </a:r>
                <a:r>
                  <a:rPr lang="nl-BE" sz="1200" dirty="0" err="1"/>
                  <a:t>tomografia</a:t>
                </a:r>
                <a:r>
                  <a:rPr lang="nl-BE" sz="1200" dirty="0"/>
                  <a:t> </a:t>
                </a:r>
                <a:r>
                  <a:rPr lang="nl-BE" sz="1200" dirty="0" err="1"/>
                  <a:t>sísmica</a:t>
                </a:r>
                <a:r>
                  <a:rPr lang="nl-BE" sz="1200" dirty="0"/>
                  <a:t> </a:t>
                </a:r>
                <a:r>
                  <a:rPr lang="nl-BE" sz="1200" dirty="0" err="1"/>
                  <a:t>envolve</a:t>
                </a:r>
                <a:r>
                  <a:rPr lang="nl-BE" sz="1200" dirty="0"/>
                  <a:t> </a:t>
                </a:r>
                <a:r>
                  <a:rPr lang="nl-BE" sz="1200" dirty="0" err="1"/>
                  <a:t>um</a:t>
                </a:r>
                <a:r>
                  <a:rPr lang="nl-BE" sz="1200" dirty="0"/>
                  <a:t> número </a:t>
                </a:r>
                <a:r>
                  <a:rPr lang="nl-BE" sz="1200" dirty="0" err="1"/>
                  <a:t>muito</a:t>
                </a:r>
                <a:r>
                  <a:rPr lang="nl-BE" sz="1200" dirty="0"/>
                  <a:t> grande de features, da </a:t>
                </a:r>
                <a:r>
                  <a:rPr lang="nl-BE" sz="1200" dirty="0" err="1"/>
                  <a:t>ordem</a:t>
                </a:r>
                <a:r>
                  <a:rPr lang="nl-BE" sz="1200" dirty="0"/>
                  <a:t> de 10000 features.</a:t>
                </a:r>
              </a:p>
              <a:p>
                <a:endParaRPr lang="pt-BR" dirty="0"/>
              </a:p>
            </p:txBody>
          </p:sp>
        </mc:Fallback>
      </mc:AlternateContent>
      <p:sp>
        <p:nvSpPr>
          <p:cNvPr id="4" name="Espaço Reservado para Número de Slide 3"/>
          <p:cNvSpPr>
            <a:spLocks noGrp="1"/>
          </p:cNvSpPr>
          <p:nvPr>
            <p:ph type="sldNum" sz="quarter" idx="5"/>
          </p:nvPr>
        </p:nvSpPr>
        <p:spPr/>
        <p:txBody>
          <a:bodyPr/>
          <a:lstStyle/>
          <a:p>
            <a:fld id="{DA8B99DF-01BC-492A-8CEF-4FD88D18DD9D}" type="slidenum">
              <a:rPr lang="nl-BE" smtClean="0"/>
              <a:t>45</a:t>
            </a:fld>
            <a:endParaRPr lang="nl-BE"/>
          </a:p>
        </p:txBody>
      </p:sp>
    </p:spTree>
    <p:extLst>
      <p:ext uri="{BB962C8B-B14F-4D97-AF65-F5344CB8AC3E}">
        <p14:creationId xmlns:p14="http://schemas.microsoft.com/office/powerpoint/2010/main" val="33389440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Exemplos de aplicações</a:t>
            </a:r>
            <a:r>
              <a:rPr lang="pt-BR" baseline="0" dirty="0"/>
              <a:t> de regressão linear:</a:t>
            </a:r>
            <a:endParaRPr lang="pt-BR" dirty="0"/>
          </a:p>
          <a:p>
            <a:pPr marL="171450" indent="-171450">
              <a:buFont typeface="Arial" panose="020B0604020202020204" pitchFamily="34" charset="0"/>
              <a:buChar char="•"/>
            </a:pPr>
            <a:r>
              <a:rPr lang="pt-BR" dirty="0"/>
              <a:t>Modelos para predição da perda por caminho.</a:t>
            </a:r>
          </a:p>
          <a:p>
            <a:pPr marL="171450" indent="-171450">
              <a:buFont typeface="Arial" panose="020B0604020202020204" pitchFamily="34" charset="0"/>
              <a:buChar char="•"/>
            </a:pPr>
            <a:r>
              <a:rPr lang="pt-BR" dirty="0"/>
              <a:t>Modelos para predição do preço de casas.</a:t>
            </a:r>
          </a:p>
          <a:p>
            <a:pPr marL="171450" indent="-171450">
              <a:buFont typeface="Arial" panose="020B0604020202020204" pitchFamily="34" charset="0"/>
              <a:buChar char="•"/>
            </a:pPr>
            <a:r>
              <a:rPr lang="pt-BR" dirty="0"/>
              <a:t>Modelos para predição do salário de um empregado baseado em sua idade.</a:t>
            </a:r>
          </a:p>
          <a:p>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3</a:t>
            </a:fld>
            <a:endParaRPr lang="nl-BE"/>
          </a:p>
        </p:txBody>
      </p:sp>
    </p:spTree>
    <p:extLst>
      <p:ext uri="{BB962C8B-B14F-4D97-AF65-F5344CB8AC3E}">
        <p14:creationId xmlns:p14="http://schemas.microsoft.com/office/powerpoint/2010/main" val="44100982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ço Reservado para Anotações 2"/>
              <p:cNvSpPr>
                <a:spLocks noGrp="1"/>
              </p:cNvSpPr>
              <p:nvPr>
                <p:ph type="body" idx="1"/>
              </p:nvPr>
            </p:nvSpPr>
            <p:spPr/>
            <p:txBody>
              <a:bodyPr/>
              <a:lstStyle/>
              <a:p>
                <a:r>
                  <a:rPr lang="pt-BR" dirty="0"/>
                  <a:t>A equação normal é uma abordagem para encontrar os parâmetros ótimos em modelos de regressão linear. No entanto, ela apresenta algumas desvantagens:</a:t>
                </a:r>
              </a:p>
              <a:p>
                <a:endParaRPr lang="pt-BR" dirty="0"/>
              </a:p>
              <a:p>
                <a:r>
                  <a:rPr lang="pt-BR" dirty="0"/>
                  <a:t>1. **Custo Computacional Elevado:** A equação normal envolve o cálculo da matriz inversa, o que pode ser computacionalmente intensivo e demorado, especialmente para conjuntos de dados grandes. O custo computacional aumenta de forma significativa à medida que o número de características (atributos) aumenta.</a:t>
                </a:r>
              </a:p>
              <a:p>
                <a:endParaRPr lang="pt-BR" dirty="0"/>
              </a:p>
              <a:p>
                <a:r>
                  <a:rPr lang="pt-BR" dirty="0"/>
                  <a:t>2. **Sensibilidade à Singularidade e </a:t>
                </a:r>
                <a:r>
                  <a:rPr lang="pt-BR" dirty="0" err="1"/>
                  <a:t>Multicolinearidade</a:t>
                </a:r>
                <a:r>
                  <a:rPr lang="pt-BR" dirty="0"/>
                  <a:t>:** Se a matriz de características não for de plena classificação (sua determinante é próxima de zero) ou se houver </a:t>
                </a:r>
                <a:r>
                  <a:rPr lang="pt-BR" dirty="0" err="1"/>
                  <a:t>multicolinearidade</a:t>
                </a:r>
                <a:r>
                  <a:rPr lang="pt-BR" dirty="0"/>
                  <a:t> entre as variáveis, a inversão da matriz se torna mais difícil, resultando em instabilidade numérica e soluções imprecisas.</a:t>
                </a:r>
              </a:p>
              <a:p>
                <a:endParaRPr lang="pt-BR" dirty="0"/>
              </a:p>
              <a:p>
                <a:pPr algn="l"/>
                <a:r>
                  <a:rPr lang="pt-BR" dirty="0"/>
                  <a:t>3. **Inadequado para Dados em Fluxo Contínuo:** A equação normal requer todos os dados de treinamento para calcular os parâmetros do modelo de uma vez. Isso torna a abordagem inadequada para casos em que os dados chegam em fluxo contínuo, como em aprendizado online.</a:t>
                </a:r>
              </a:p>
              <a:p>
                <a:endParaRPr lang="pt-BR" dirty="0"/>
              </a:p>
              <a:p>
                <a:r>
                  <a:rPr lang="pt-BR" dirty="0"/>
                  <a:t>4. **Sem Regulação Direta:** A equação normal não inclui diretamente mecanismos de regularização para evitar </a:t>
                </a:r>
                <a:r>
                  <a:rPr lang="pt-BR" dirty="0" err="1"/>
                  <a:t>overfitting</a:t>
                </a:r>
                <a:r>
                  <a:rPr lang="pt-BR" dirty="0"/>
                  <a:t>. Isso pode levar a problemas de generalização se o modelo se ajustar demasiadamente aos dados de treinamento.</a:t>
                </a:r>
              </a:p>
              <a:p>
                <a:pPr algn="l"/>
                <a:endParaRPr lang="pt-BR" dirty="0"/>
              </a:p>
              <a:p>
                <a:r>
                  <a:rPr lang="pt-BR" dirty="0"/>
                  <a:t>5. **Custo para Atualizações Incrementais:** Se novos dados forem adicionados ao conjunto de treinamento ou se houver a necessidade de atualizar os parâmetros do modelo, a equação normal precisará ser recalculada desde o início, o que pode ser ineficiente.</a:t>
                </a:r>
              </a:p>
              <a:p>
                <a:endParaRPr lang="pt-BR" dirty="0"/>
              </a:p>
              <a:p>
                <a:r>
                  <a:rPr lang="pt-BR" dirty="0"/>
                  <a:t>6. **Memória e Espaço:** A inversão de matrizes e os cálculos associados podem exigir uma quantidade significativa de memória e espaço, o que pode ser limitante em ambientes com recursos restritos.</a:t>
                </a:r>
              </a:p>
              <a:p>
                <a:endParaRPr lang="pt-BR" dirty="0"/>
              </a:p>
              <a:p>
                <a:r>
                  <a:rPr lang="pt-BR" dirty="0"/>
                  <a:t>Devido a essas desvantagens, especialmente quando lidando com grandes conjuntos de dados ou problemas de </a:t>
                </a:r>
                <a:r>
                  <a:rPr lang="pt-BR" dirty="0" err="1"/>
                  <a:t>multicolinearidade</a:t>
                </a:r>
                <a:r>
                  <a:rPr lang="pt-BR" dirty="0"/>
                  <a:t>, muitas vezes outras abordagens de otimização, como o método do gradiente descendente, são preferidas para encontrar os parâmetros ótimos em modelos de regressão linear.</a:t>
                </a:r>
              </a:p>
              <a:p>
                <a:endParaRPr lang="pt-BR"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dirty="0"/>
                  <a:t>A solução da </a:t>
                </a:r>
                <a:r>
                  <a:rPr lang="pt-BR" sz="1200" b="1" i="1" dirty="0"/>
                  <a:t>equação normal </a:t>
                </a:r>
                <a:r>
                  <a:rPr lang="pt-BR" sz="1200" dirty="0"/>
                  <a:t>envolve o calculo</a:t>
                </a:r>
                <a:r>
                  <a:rPr lang="pt-BR" sz="1200" baseline="0" dirty="0"/>
                  <a:t> da</a:t>
                </a:r>
                <a:r>
                  <a:rPr lang="pt-BR" sz="1200" dirty="0"/>
                  <a:t> inversa de </a:t>
                </a:r>
                <a14:m>
                  <m:oMath xmlns:m="http://schemas.openxmlformats.org/officeDocument/2006/math">
                    <m:sSup>
                      <m:sSupPr>
                        <m:ctrlPr>
                          <a:rPr lang="nl-BE" sz="1200" i="1">
                            <a:latin typeface="Cambria Math" panose="02040503050406030204" pitchFamily="18" charset="0"/>
                          </a:rPr>
                        </m:ctrlPr>
                      </m:sSupPr>
                      <m:e>
                        <m:r>
                          <a:rPr lang="el-GR" sz="1200" b="1" i="1">
                            <a:latin typeface="Cambria Math" panose="02040503050406030204" pitchFamily="18" charset="0"/>
                          </a:rPr>
                          <m:t>𝜱</m:t>
                        </m:r>
                      </m:e>
                      <m:sup>
                        <m:r>
                          <a:rPr lang="pt-BR" sz="1200" i="1">
                            <a:latin typeface="Cambria Math" panose="02040503050406030204" pitchFamily="18" charset="0"/>
                          </a:rPr>
                          <m:t>𝑇</m:t>
                        </m:r>
                      </m:sup>
                    </m:sSup>
                    <m:r>
                      <a:rPr lang="el-GR" sz="1200" b="1" i="1">
                        <a:latin typeface="Cambria Math" panose="02040503050406030204" pitchFamily="18" charset="0"/>
                      </a:rPr>
                      <m:t>𝜱</m:t>
                    </m:r>
                  </m:oMath>
                </a14:m>
                <a:r>
                  <a:rPr lang="nl-BE" sz="1200" i="0" dirty="0">
                    <a:latin typeface="Cambria Math" panose="02040503050406030204" pitchFamily="18" charset="0"/>
                  </a:rPr>
                  <a:t>, o </a:t>
                </a:r>
                <a:r>
                  <a:rPr lang="nl-BE" sz="1200" i="0" dirty="0" err="1">
                    <a:latin typeface="Cambria Math" panose="02040503050406030204" pitchFamily="18" charset="0"/>
                  </a:rPr>
                  <a:t>qual</a:t>
                </a:r>
                <a:r>
                  <a:rPr lang="nl-BE" sz="1200" i="0" baseline="0" dirty="0">
                    <a:latin typeface="Cambria Math" panose="02040503050406030204" pitchFamily="18" charset="0"/>
                  </a:rPr>
                  <a:t> tem </a:t>
                </a:r>
                <a:r>
                  <a:rPr lang="nl-BE" sz="1200" i="0" baseline="0" dirty="0" err="1">
                    <a:latin typeface="Cambria Math" panose="02040503050406030204" pitchFamily="18" charset="0"/>
                  </a:rPr>
                  <a:t>complexidade</a:t>
                </a:r>
                <a:r>
                  <a:rPr lang="nl-BE" sz="1200" i="0" baseline="0" dirty="0">
                    <a:latin typeface="Cambria Math" panose="02040503050406030204" pitchFamily="18" charset="0"/>
                  </a:rPr>
                  <a:t> </a:t>
                </a:r>
                <a:r>
                  <a:rPr lang="nl-BE" sz="1200" i="0" baseline="0" dirty="0" err="1">
                    <a:latin typeface="Cambria Math" panose="02040503050406030204" pitchFamily="18" charset="0"/>
                  </a:rPr>
                  <a:t>computacional</a:t>
                </a:r>
                <a:r>
                  <a:rPr lang="nl-BE" sz="1200" i="0" baseline="0" dirty="0">
                    <a:latin typeface="Cambria Math" panose="02040503050406030204" pitchFamily="18" charset="0"/>
                  </a:rPr>
                  <a:t> </a:t>
                </a:r>
                <a:r>
                  <a:rPr lang="nl-BE" sz="1200" i="0" baseline="0" dirty="0" err="1">
                    <a:latin typeface="Cambria Math" panose="02040503050406030204" pitchFamily="18" charset="0"/>
                  </a:rPr>
                  <a:t>variando</a:t>
                </a:r>
                <a:r>
                  <a:rPr lang="nl-BE" sz="1200" i="0" baseline="0" dirty="0">
                    <a:latin typeface="Cambria Math" panose="02040503050406030204" pitchFamily="18" charset="0"/>
                  </a:rPr>
                  <a:t> </a:t>
                </a:r>
                <a:r>
                  <a:rPr lang="nl-BE" sz="1200" i="0" baseline="0" dirty="0" err="1">
                    <a:latin typeface="Cambria Math" panose="02040503050406030204" pitchFamily="18" charset="0"/>
                  </a:rPr>
                  <a:t>entre</a:t>
                </a:r>
                <a:r>
                  <a:rPr lang="nl-BE" sz="1200" i="0" baseline="0" dirty="0">
                    <a:latin typeface="Cambria Math" panose="02040503050406030204" pitchFamily="18" charset="0"/>
                  </a:rPr>
                  <a:t> </a:t>
                </a:r>
                <a14:m>
                  <m:oMath xmlns:m="http://schemas.openxmlformats.org/officeDocument/2006/math">
                    <m:r>
                      <a:rPr lang="pt-BR" sz="1200" b="0" i="1" smtClean="0">
                        <a:latin typeface="Cambria Math" panose="02040503050406030204" pitchFamily="18" charset="0"/>
                      </a:rPr>
                      <m:t>𝑂</m:t>
                    </m:r>
                    <m:r>
                      <a:rPr lang="pt-BR" sz="1200" b="0" i="1" smtClean="0">
                        <a:latin typeface="Cambria Math" panose="02040503050406030204" pitchFamily="18" charset="0"/>
                      </a:rPr>
                      <m:t>(</m:t>
                    </m:r>
                    <m:sSup>
                      <m:sSupPr>
                        <m:ctrlPr>
                          <a:rPr lang="pt-BR" sz="1200" b="0" i="1" smtClean="0">
                            <a:latin typeface="Cambria Math" panose="02040503050406030204" pitchFamily="18" charset="0"/>
                          </a:rPr>
                        </m:ctrlPr>
                      </m:sSupPr>
                      <m:e>
                        <m:r>
                          <a:rPr lang="pt-BR" sz="1200" b="0" i="1" smtClean="0">
                            <a:latin typeface="Cambria Math" panose="02040503050406030204" pitchFamily="18" charset="0"/>
                          </a:rPr>
                          <m:t>𝑛</m:t>
                        </m:r>
                      </m:e>
                      <m:sup>
                        <m:r>
                          <a:rPr lang="pt-BR" sz="1200" b="0" i="1" smtClean="0">
                            <a:latin typeface="Cambria Math" panose="02040503050406030204" pitchFamily="18" charset="0"/>
                          </a:rPr>
                          <m:t>2.4</m:t>
                        </m:r>
                      </m:sup>
                    </m:sSup>
                    <m:r>
                      <a:rPr lang="pt-BR" sz="1200" b="0" i="1" smtClean="0">
                        <a:latin typeface="Cambria Math" panose="02040503050406030204" pitchFamily="18" charset="0"/>
                      </a:rPr>
                      <m:t>)</m:t>
                    </m:r>
                  </m:oMath>
                </a14:m>
                <a:r>
                  <a:rPr lang="pt-BR" sz="1200" dirty="0"/>
                  <a:t> e </a:t>
                </a:r>
                <a14:m>
                  <m:oMath xmlns:m="http://schemas.openxmlformats.org/officeDocument/2006/math">
                    <m:r>
                      <a:rPr lang="pt-BR" sz="1200" i="1">
                        <a:latin typeface="Cambria Math" panose="02040503050406030204" pitchFamily="18" charset="0"/>
                      </a:rPr>
                      <m:t>𝑂</m:t>
                    </m:r>
                    <m:d>
                      <m:dPr>
                        <m:ctrlPr>
                          <a:rPr lang="pt-BR" sz="1200" i="1">
                            <a:latin typeface="Cambria Math" panose="02040503050406030204" pitchFamily="18" charset="0"/>
                          </a:rPr>
                        </m:ctrlPr>
                      </m:dPr>
                      <m:e>
                        <m:sSup>
                          <m:sSupPr>
                            <m:ctrlPr>
                              <a:rPr lang="pt-BR" sz="1200" i="1">
                                <a:latin typeface="Cambria Math" panose="02040503050406030204" pitchFamily="18" charset="0"/>
                              </a:rPr>
                            </m:ctrlPr>
                          </m:sSupPr>
                          <m:e>
                            <m:r>
                              <a:rPr lang="pt-BR" sz="1200" i="1">
                                <a:latin typeface="Cambria Math" panose="02040503050406030204" pitchFamily="18" charset="0"/>
                              </a:rPr>
                              <m:t>𝑛</m:t>
                            </m:r>
                          </m:e>
                          <m:sup>
                            <m:r>
                              <a:rPr lang="pt-BR" sz="1200" b="0" i="1" smtClean="0">
                                <a:latin typeface="Cambria Math" panose="02040503050406030204" pitchFamily="18" charset="0"/>
                              </a:rPr>
                              <m:t>3</m:t>
                            </m:r>
                          </m:sup>
                        </m:sSup>
                      </m:e>
                    </m:d>
                  </m:oMath>
                </a14:m>
                <a:r>
                  <a:rPr lang="pt-BR" sz="1200" dirty="0"/>
                  <a:t>, dependendo da implementação</a:t>
                </a:r>
                <a:r>
                  <a:rPr lang="pt-BR" sz="1200" baseline="0" dirty="0"/>
                  <a:t> utilizada</a:t>
                </a:r>
                <a:r>
                  <a:rPr lang="pt-BR" sz="1200"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dirty="0"/>
                  <a:t>Um algoritmo de complexidade O(n^2) te</a:t>
                </a:r>
                <a:r>
                  <a:rPr lang="pt-BR" sz="1200" baseline="0" dirty="0"/>
                  <a:t>m crescimento </a:t>
                </a:r>
                <a:r>
                  <a:rPr lang="pt-BR" sz="1200" dirty="0"/>
                  <a:t>quadrático</a:t>
                </a:r>
                <a:r>
                  <a:rPr lang="pt-BR" sz="1200" baseline="0" dirty="0"/>
                  <a:t> e O(n^3) cúbico.</a:t>
                </a:r>
                <a:endParaRPr lang="pt-BR" sz="1200" dirty="0"/>
              </a:p>
              <a:p>
                <a:pPr marL="171450" indent="-171450">
                  <a:buFont typeface="Arial" panose="020B0604020202020204" pitchFamily="34" charset="0"/>
                  <a:buChar char="•"/>
                </a:pPr>
                <a14:m>
                  <m:oMath xmlns:m="http://schemas.openxmlformats.org/officeDocument/2006/math">
                    <m:sSup>
                      <m:sSupPr>
                        <m:ctrlPr>
                          <a:rPr lang="nl-BE" sz="1200" i="1" smtClean="0">
                            <a:latin typeface="Cambria Math" panose="02040503050406030204" pitchFamily="18" charset="0"/>
                          </a:rPr>
                        </m:ctrlPr>
                      </m:sSupPr>
                      <m:e>
                        <m:r>
                          <a:rPr lang="el-GR" sz="1200" b="1" i="1">
                            <a:latin typeface="Cambria Math" panose="02040503050406030204" pitchFamily="18" charset="0"/>
                          </a:rPr>
                          <m:t>𝜱</m:t>
                        </m:r>
                      </m:e>
                      <m:sup>
                        <m:r>
                          <a:rPr lang="pt-BR" sz="1200" i="1">
                            <a:latin typeface="Cambria Math" panose="02040503050406030204" pitchFamily="18" charset="0"/>
                          </a:rPr>
                          <m:t>𝑇</m:t>
                        </m:r>
                      </m:sup>
                    </m:sSup>
                    <m:r>
                      <a:rPr lang="el-GR" sz="1200" b="1" i="1">
                        <a:latin typeface="Cambria Math" panose="02040503050406030204" pitchFamily="18" charset="0"/>
                      </a:rPr>
                      <m:t>𝜱</m:t>
                    </m:r>
                    <m:r>
                      <a:rPr lang="pt-BR" sz="1200" b="0" i="0" smtClean="0">
                        <a:latin typeface="Cambria Math" panose="02040503050406030204" pitchFamily="18" charset="0"/>
                      </a:rPr>
                      <m:t> </m:t>
                    </m:r>
                  </m:oMath>
                </a14:m>
                <a:r>
                  <a:rPr lang="pt-BR" sz="1200" dirty="0"/>
                  <a:t>é uma matriz (</a:t>
                </a:r>
                <a14:m>
                  <m:oMath xmlns:m="http://schemas.openxmlformats.org/officeDocument/2006/math">
                    <m:r>
                      <a:rPr lang="pt-BR" sz="1200" b="0" i="1" smtClean="0">
                        <a:latin typeface="Cambria Math" panose="02040503050406030204" pitchFamily="18" charset="0"/>
                      </a:rPr>
                      <m:t>𝐾</m:t>
                    </m:r>
                    <m:r>
                      <a:rPr lang="pt-BR" sz="1200" b="0" i="1" smtClean="0">
                        <a:latin typeface="Cambria Math" panose="02040503050406030204" pitchFamily="18" charset="0"/>
                      </a:rPr>
                      <m:t>+1 ×</m:t>
                    </m:r>
                    <m:r>
                      <a:rPr lang="pt-BR" sz="1200" b="0" i="1" smtClean="0">
                        <a:latin typeface="Cambria Math" panose="02040503050406030204" pitchFamily="18" charset="0"/>
                        <a:ea typeface="Cambria Math" panose="02040503050406030204" pitchFamily="18" charset="0"/>
                      </a:rPr>
                      <m:t>𝐾</m:t>
                    </m:r>
                    <m:r>
                      <a:rPr lang="pt-BR" sz="1200" b="0" i="1" smtClean="0">
                        <a:latin typeface="Cambria Math" panose="02040503050406030204" pitchFamily="18" charset="0"/>
                        <a:ea typeface="Cambria Math" panose="02040503050406030204" pitchFamily="18" charset="0"/>
                      </a:rPr>
                      <m:t>+1</m:t>
                    </m:r>
                  </m:oMath>
                </a14:m>
                <a:r>
                  <a:rPr lang="pt-BR" sz="1200" dirty="0"/>
                  <a:t>)</a:t>
                </a:r>
              </a:p>
              <a:p>
                <a:pPr marL="171450" indent="-171450">
                  <a:buFont typeface="Arial" panose="020B0604020202020204" pitchFamily="34" charset="0"/>
                  <a:buChar char="•"/>
                </a:pPr>
                <a:r>
                  <a:rPr lang="nl-BE" sz="1200" dirty="0" err="1"/>
                  <a:t>Pesquisa</a:t>
                </a:r>
                <a:r>
                  <a:rPr lang="nl-BE" sz="1200" dirty="0"/>
                  <a:t> </a:t>
                </a:r>
                <a:r>
                  <a:rPr lang="nl-BE" sz="1200" dirty="0" err="1"/>
                  <a:t>em</a:t>
                </a:r>
                <a:r>
                  <a:rPr lang="nl-BE" sz="1200" dirty="0"/>
                  <a:t> </a:t>
                </a:r>
                <a:r>
                  <a:rPr lang="nl-BE" sz="1200" dirty="0" err="1"/>
                  <a:t>tomografia</a:t>
                </a:r>
                <a:r>
                  <a:rPr lang="nl-BE" sz="1200" dirty="0"/>
                  <a:t> </a:t>
                </a:r>
                <a:r>
                  <a:rPr lang="nl-BE" sz="1200" dirty="0" err="1"/>
                  <a:t>sísmica</a:t>
                </a:r>
                <a:r>
                  <a:rPr lang="nl-BE" sz="1200" dirty="0"/>
                  <a:t> </a:t>
                </a:r>
                <a:r>
                  <a:rPr lang="nl-BE" sz="1200" dirty="0" err="1"/>
                  <a:t>envolve</a:t>
                </a:r>
                <a:r>
                  <a:rPr lang="nl-BE" sz="1200" dirty="0"/>
                  <a:t> </a:t>
                </a:r>
                <a:r>
                  <a:rPr lang="nl-BE" sz="1200" dirty="0" err="1"/>
                  <a:t>um</a:t>
                </a:r>
                <a:r>
                  <a:rPr lang="nl-BE" sz="1200" dirty="0"/>
                  <a:t> número </a:t>
                </a:r>
                <a:r>
                  <a:rPr lang="nl-BE" sz="1200" dirty="0" err="1"/>
                  <a:t>muito</a:t>
                </a:r>
                <a:r>
                  <a:rPr lang="nl-BE" sz="1200" dirty="0"/>
                  <a:t> grande de features, da </a:t>
                </a:r>
                <a:r>
                  <a:rPr lang="nl-BE" sz="1200" dirty="0" err="1"/>
                  <a:t>ordem</a:t>
                </a:r>
                <a:r>
                  <a:rPr lang="nl-BE" sz="1200" dirty="0"/>
                  <a:t> de 10000 features.</a:t>
                </a:r>
              </a:p>
              <a:p>
                <a:endParaRPr lang="pt-BR" dirty="0"/>
              </a:p>
              <a:p>
                <a:endParaRPr lang="pt-BR" dirty="0"/>
              </a:p>
            </p:txBody>
          </p:sp>
        </mc:Choice>
        <mc:Fallback xmlns="">
          <p:sp>
            <p:nvSpPr>
              <p:cNvPr id="3" name="Espaço Reservado para Anotações 2"/>
              <p:cNvSpPr>
                <a:spLocks noGrp="1"/>
              </p:cNvSpPr>
              <p:nvPr>
                <p:ph type="body" idx="1"/>
              </p:nvPr>
            </p:nvSpPr>
            <p:spPr/>
            <p:txBody>
              <a:bodyPr/>
              <a:lstStyle/>
              <a:p>
                <a:r>
                  <a:rPr lang="pt-BR" dirty="0"/>
                  <a:t>A equação normal é uma abordagem para encontrar os parâmetros ótimos em modelos de regressão linear. No entanto, ela apresenta algumas desvantagens:</a:t>
                </a:r>
              </a:p>
              <a:p>
                <a:endParaRPr lang="pt-BR" dirty="0"/>
              </a:p>
              <a:p>
                <a:r>
                  <a:rPr lang="pt-BR" dirty="0"/>
                  <a:t>1. **Custo Computacional Elevado:** A equação normal envolve o cálculo da matriz inversa, o que pode ser computacionalmente intensivo e demorado, especialmente para conjuntos de dados grandes. O custo computacional aumenta de forma significativa à medida que o número de características (atributos) aumenta.</a:t>
                </a:r>
              </a:p>
              <a:p>
                <a:endParaRPr lang="pt-BR" dirty="0"/>
              </a:p>
              <a:p>
                <a:r>
                  <a:rPr lang="pt-BR" dirty="0"/>
                  <a:t>2. **Sensibilidade à Singularidade e </a:t>
                </a:r>
                <a:r>
                  <a:rPr lang="pt-BR" dirty="0" err="1"/>
                  <a:t>Multicolinearidade</a:t>
                </a:r>
                <a:r>
                  <a:rPr lang="pt-BR" dirty="0"/>
                  <a:t>:** Se a matriz de características não for de plena classificação (sua determinante é próxima de zero) ou se houver </a:t>
                </a:r>
                <a:r>
                  <a:rPr lang="pt-BR" dirty="0" err="1"/>
                  <a:t>multicolinearidade</a:t>
                </a:r>
                <a:r>
                  <a:rPr lang="pt-BR" dirty="0"/>
                  <a:t> entre as variáveis, a inversão da matriz se torna mais difícil, resultando em instabilidade numérica e soluções imprecisas.</a:t>
                </a:r>
              </a:p>
              <a:p>
                <a:endParaRPr lang="pt-BR" dirty="0"/>
              </a:p>
              <a:p>
                <a:r>
                  <a:rPr lang="pt-BR" dirty="0"/>
                  <a:t>3. **Inadequado para Dados em Fluxo Contínuo:** A equação normal requer todos os dados de treinamento para calcular os parâmetros do modelo de uma vez. Isso torna a abordagem inadequada para casos em que os dados chegam em fluxo contínuo, como em aprendizado online.</a:t>
                </a:r>
              </a:p>
              <a:p>
                <a:endParaRPr lang="pt-BR" dirty="0"/>
              </a:p>
              <a:p>
                <a:r>
                  <a:rPr lang="pt-BR" dirty="0"/>
                  <a:t>4. **Sem Regulação Direta:** A equação normal não inclui diretamente mecanismos de regularização para evitar </a:t>
                </a:r>
                <a:r>
                  <a:rPr lang="pt-BR" dirty="0" err="1"/>
                  <a:t>overfitting</a:t>
                </a:r>
                <a:r>
                  <a:rPr lang="pt-BR" dirty="0"/>
                  <a:t>. Isso pode levar a problemas de generalização se o modelo se ajustar demasiadamente aos dados de treinamento.</a:t>
                </a:r>
              </a:p>
              <a:p>
                <a:endParaRPr lang="pt-BR" dirty="0"/>
              </a:p>
              <a:p>
                <a:r>
                  <a:rPr lang="pt-BR" dirty="0"/>
                  <a:t>5. **Custo para Atualizações Incrementais:** Se novos dados forem adicionados ao conjunto de treinamento ou se houver a necessidade de atualizar os parâmetros do modelo, a equação normal precisará ser recalculada desde o início, o que pode ser ineficiente.</a:t>
                </a:r>
              </a:p>
              <a:p>
                <a:endParaRPr lang="pt-BR" dirty="0"/>
              </a:p>
              <a:p>
                <a:r>
                  <a:rPr lang="pt-BR" dirty="0"/>
                  <a:t>6. **Memória e Espaço:** A inversão de matrizes e os cálculos associados podem exigir uma quantidade significativa de memória e espaço, o que pode ser limitante em ambientes com recursos restritos.</a:t>
                </a:r>
              </a:p>
              <a:p>
                <a:endParaRPr lang="pt-BR" dirty="0"/>
              </a:p>
              <a:p>
                <a:r>
                  <a:rPr lang="pt-BR" dirty="0"/>
                  <a:t>Devido a essas desvantagens, especialmente quando lidando com grandes conjuntos de dados ou problemas de </a:t>
                </a:r>
                <a:r>
                  <a:rPr lang="pt-BR" dirty="0" err="1"/>
                  <a:t>multicolinearidade</a:t>
                </a:r>
                <a:r>
                  <a:rPr lang="pt-BR" dirty="0"/>
                  <a:t>, muitas vezes outras abordagens de otimização, como o método do gradiente descendente, são preferidas para encontrar os parâmetros ótimos em modelos de regressão linear.</a:t>
                </a:r>
              </a:p>
              <a:p>
                <a:endParaRPr lang="pt-BR"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dirty="0"/>
                  <a:t>A solução da </a:t>
                </a:r>
                <a:r>
                  <a:rPr lang="pt-BR" sz="1200" b="1" i="1" dirty="0"/>
                  <a:t>equação normal </a:t>
                </a:r>
                <a:r>
                  <a:rPr lang="pt-BR" sz="1200" dirty="0"/>
                  <a:t>envolve o calculo</a:t>
                </a:r>
                <a:r>
                  <a:rPr lang="pt-BR" sz="1200" baseline="0" dirty="0"/>
                  <a:t> da</a:t>
                </a:r>
                <a:r>
                  <a:rPr lang="pt-BR" sz="1200" dirty="0"/>
                  <a:t> inversa de </a:t>
                </a:r>
                <a:r>
                  <a:rPr lang="el-GR" sz="1200" b="1" i="0">
                    <a:latin typeface="Cambria Math" panose="02040503050406030204" pitchFamily="18" charset="0"/>
                  </a:rPr>
                  <a:t>𝜱</a:t>
                </a:r>
                <a:r>
                  <a:rPr lang="nl-BE" sz="1200" b="1" i="0">
                    <a:latin typeface="Cambria Math" panose="02040503050406030204" pitchFamily="18" charset="0"/>
                  </a:rPr>
                  <a:t>^</a:t>
                </a:r>
                <a:r>
                  <a:rPr lang="pt-BR" sz="1200" i="0">
                    <a:latin typeface="Cambria Math" panose="02040503050406030204" pitchFamily="18" charset="0"/>
                  </a:rPr>
                  <a:t>𝑇</a:t>
                </a:r>
                <a:r>
                  <a:rPr lang="el-GR" sz="1200" b="1" i="0">
                    <a:latin typeface="Cambria Math" panose="02040503050406030204" pitchFamily="18" charset="0"/>
                  </a:rPr>
                  <a:t> 𝜱</a:t>
                </a:r>
                <a:r>
                  <a:rPr lang="nl-BE" sz="1200" i="0" dirty="0">
                    <a:latin typeface="Cambria Math" panose="02040503050406030204" pitchFamily="18" charset="0"/>
                  </a:rPr>
                  <a:t>, o </a:t>
                </a:r>
                <a:r>
                  <a:rPr lang="nl-BE" sz="1200" i="0" dirty="0" err="1">
                    <a:latin typeface="Cambria Math" panose="02040503050406030204" pitchFamily="18" charset="0"/>
                  </a:rPr>
                  <a:t>qual</a:t>
                </a:r>
                <a:r>
                  <a:rPr lang="nl-BE" sz="1200" i="0" baseline="0" dirty="0">
                    <a:latin typeface="Cambria Math" panose="02040503050406030204" pitchFamily="18" charset="0"/>
                  </a:rPr>
                  <a:t> tem </a:t>
                </a:r>
                <a:r>
                  <a:rPr lang="nl-BE" sz="1200" i="0" baseline="0" dirty="0" err="1">
                    <a:latin typeface="Cambria Math" panose="02040503050406030204" pitchFamily="18" charset="0"/>
                  </a:rPr>
                  <a:t>complexidade</a:t>
                </a:r>
                <a:r>
                  <a:rPr lang="nl-BE" sz="1200" i="0" baseline="0" dirty="0">
                    <a:latin typeface="Cambria Math" panose="02040503050406030204" pitchFamily="18" charset="0"/>
                  </a:rPr>
                  <a:t> </a:t>
                </a:r>
                <a:r>
                  <a:rPr lang="nl-BE" sz="1200" i="0" baseline="0" dirty="0" err="1">
                    <a:latin typeface="Cambria Math" panose="02040503050406030204" pitchFamily="18" charset="0"/>
                  </a:rPr>
                  <a:t>computacional</a:t>
                </a:r>
                <a:r>
                  <a:rPr lang="nl-BE" sz="1200" i="0" baseline="0" dirty="0">
                    <a:latin typeface="Cambria Math" panose="02040503050406030204" pitchFamily="18" charset="0"/>
                  </a:rPr>
                  <a:t> </a:t>
                </a:r>
                <a:r>
                  <a:rPr lang="nl-BE" sz="1200" i="0" baseline="0" dirty="0" err="1">
                    <a:latin typeface="Cambria Math" panose="02040503050406030204" pitchFamily="18" charset="0"/>
                  </a:rPr>
                  <a:t>variando</a:t>
                </a:r>
                <a:r>
                  <a:rPr lang="nl-BE" sz="1200" i="0" baseline="0" dirty="0">
                    <a:latin typeface="Cambria Math" panose="02040503050406030204" pitchFamily="18" charset="0"/>
                  </a:rPr>
                  <a:t> </a:t>
                </a:r>
                <a:r>
                  <a:rPr lang="nl-BE" sz="1200" i="0" baseline="0" dirty="0" err="1">
                    <a:latin typeface="Cambria Math" panose="02040503050406030204" pitchFamily="18" charset="0"/>
                  </a:rPr>
                  <a:t>entre</a:t>
                </a:r>
                <a:r>
                  <a:rPr lang="nl-BE" sz="1200" i="0" baseline="0" dirty="0">
                    <a:latin typeface="Cambria Math" panose="02040503050406030204" pitchFamily="18" charset="0"/>
                  </a:rPr>
                  <a:t> </a:t>
                </a:r>
                <a:r>
                  <a:rPr lang="pt-BR" sz="1200" b="0" i="0">
                    <a:latin typeface="Cambria Math" panose="02040503050406030204" pitchFamily="18" charset="0"/>
                  </a:rPr>
                  <a:t>𝑂(𝑛^2.4)</a:t>
                </a:r>
                <a:r>
                  <a:rPr lang="pt-BR" sz="1200" dirty="0"/>
                  <a:t> e </a:t>
                </a:r>
                <a:r>
                  <a:rPr lang="pt-BR" sz="1200" i="0">
                    <a:latin typeface="Cambria Math" panose="02040503050406030204" pitchFamily="18" charset="0"/>
                  </a:rPr>
                  <a:t>𝑂(𝑛^</a:t>
                </a:r>
                <a:r>
                  <a:rPr lang="pt-BR" sz="1200" b="0" i="0">
                    <a:latin typeface="Cambria Math" panose="02040503050406030204" pitchFamily="18" charset="0"/>
                  </a:rPr>
                  <a:t>3 )</a:t>
                </a:r>
                <a:r>
                  <a:rPr lang="pt-BR" sz="1200" dirty="0"/>
                  <a:t>, dependendo da implementação</a:t>
                </a:r>
                <a:r>
                  <a:rPr lang="pt-BR" sz="1200" baseline="0" dirty="0"/>
                  <a:t> utilizada</a:t>
                </a:r>
                <a:r>
                  <a:rPr lang="pt-BR" sz="1200"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dirty="0"/>
                  <a:t>Um algoritmo de complexidade O(n^2) te</a:t>
                </a:r>
                <a:r>
                  <a:rPr lang="pt-BR" sz="1200" baseline="0" dirty="0"/>
                  <a:t>m crescimento </a:t>
                </a:r>
                <a:r>
                  <a:rPr lang="pt-BR" sz="1200" dirty="0"/>
                  <a:t>quadrático</a:t>
                </a:r>
                <a:r>
                  <a:rPr lang="pt-BR" sz="1200" baseline="0" dirty="0"/>
                  <a:t> e O(n^3) cúbico.</a:t>
                </a:r>
                <a:endParaRPr lang="pt-BR" sz="1200" dirty="0"/>
              </a:p>
              <a:p>
                <a:pPr marL="171450" indent="-171450">
                  <a:buFont typeface="Arial" panose="020B0604020202020204" pitchFamily="34" charset="0"/>
                  <a:buChar char="•"/>
                </a:pPr>
                <a:r>
                  <a:rPr lang="el-GR" sz="1200" b="1" i="0">
                    <a:latin typeface="Cambria Math" panose="02040503050406030204" pitchFamily="18" charset="0"/>
                  </a:rPr>
                  <a:t>𝜱</a:t>
                </a:r>
                <a:r>
                  <a:rPr lang="nl-BE" sz="1200" b="1" i="0">
                    <a:latin typeface="Cambria Math" panose="02040503050406030204" pitchFamily="18" charset="0"/>
                  </a:rPr>
                  <a:t>^</a:t>
                </a:r>
                <a:r>
                  <a:rPr lang="pt-BR" sz="1200" i="0">
                    <a:latin typeface="Cambria Math" panose="02040503050406030204" pitchFamily="18" charset="0"/>
                  </a:rPr>
                  <a:t>𝑇</a:t>
                </a:r>
                <a:r>
                  <a:rPr lang="el-GR" sz="1200" b="1" i="0">
                    <a:latin typeface="Cambria Math" panose="02040503050406030204" pitchFamily="18" charset="0"/>
                  </a:rPr>
                  <a:t> 𝜱</a:t>
                </a:r>
                <a:r>
                  <a:rPr lang="pt-BR" sz="1200" b="0" i="0">
                    <a:latin typeface="Cambria Math" panose="02040503050406030204" pitchFamily="18" charset="0"/>
                  </a:rPr>
                  <a:t> </a:t>
                </a:r>
                <a:r>
                  <a:rPr lang="pt-BR" sz="1200" dirty="0"/>
                  <a:t>é uma matriz (</a:t>
                </a:r>
                <a:r>
                  <a:rPr lang="pt-BR" sz="1200" b="0" i="0">
                    <a:latin typeface="Cambria Math" panose="02040503050406030204" pitchFamily="18" charset="0"/>
                  </a:rPr>
                  <a:t>𝐾+1 ×</a:t>
                </a:r>
                <a:r>
                  <a:rPr lang="pt-BR" sz="1200" b="0" i="0">
                    <a:latin typeface="Cambria Math" panose="02040503050406030204" pitchFamily="18" charset="0"/>
                    <a:ea typeface="Cambria Math" panose="02040503050406030204" pitchFamily="18" charset="0"/>
                  </a:rPr>
                  <a:t>𝐾+1</a:t>
                </a:r>
                <a:r>
                  <a:rPr lang="pt-BR" sz="1200" dirty="0"/>
                  <a:t>)</a:t>
                </a:r>
              </a:p>
              <a:p>
                <a:pPr marL="171450" indent="-171450">
                  <a:buFont typeface="Arial" panose="020B0604020202020204" pitchFamily="34" charset="0"/>
                  <a:buChar char="•"/>
                </a:pPr>
                <a:r>
                  <a:rPr lang="nl-BE" sz="1200" dirty="0" err="1"/>
                  <a:t>Pesquisa</a:t>
                </a:r>
                <a:r>
                  <a:rPr lang="nl-BE" sz="1200" dirty="0"/>
                  <a:t> </a:t>
                </a:r>
                <a:r>
                  <a:rPr lang="nl-BE" sz="1200" dirty="0" err="1"/>
                  <a:t>em</a:t>
                </a:r>
                <a:r>
                  <a:rPr lang="nl-BE" sz="1200" dirty="0"/>
                  <a:t> </a:t>
                </a:r>
                <a:r>
                  <a:rPr lang="nl-BE" sz="1200" dirty="0" err="1"/>
                  <a:t>tomografia</a:t>
                </a:r>
                <a:r>
                  <a:rPr lang="nl-BE" sz="1200" dirty="0"/>
                  <a:t> </a:t>
                </a:r>
                <a:r>
                  <a:rPr lang="nl-BE" sz="1200" dirty="0" err="1"/>
                  <a:t>sísmica</a:t>
                </a:r>
                <a:r>
                  <a:rPr lang="nl-BE" sz="1200" dirty="0"/>
                  <a:t> </a:t>
                </a:r>
                <a:r>
                  <a:rPr lang="nl-BE" sz="1200" dirty="0" err="1"/>
                  <a:t>envolve</a:t>
                </a:r>
                <a:r>
                  <a:rPr lang="nl-BE" sz="1200" dirty="0"/>
                  <a:t> </a:t>
                </a:r>
                <a:r>
                  <a:rPr lang="nl-BE" sz="1200" dirty="0" err="1"/>
                  <a:t>um</a:t>
                </a:r>
                <a:r>
                  <a:rPr lang="nl-BE" sz="1200" dirty="0"/>
                  <a:t> número </a:t>
                </a:r>
                <a:r>
                  <a:rPr lang="nl-BE" sz="1200" dirty="0" err="1"/>
                  <a:t>muito</a:t>
                </a:r>
                <a:r>
                  <a:rPr lang="nl-BE" sz="1200" dirty="0"/>
                  <a:t> grande de features, da </a:t>
                </a:r>
                <a:r>
                  <a:rPr lang="nl-BE" sz="1200" dirty="0" err="1"/>
                  <a:t>ordem</a:t>
                </a:r>
                <a:r>
                  <a:rPr lang="nl-BE" sz="1200" dirty="0"/>
                  <a:t> de 10000 features.</a:t>
                </a:r>
              </a:p>
              <a:p>
                <a:endParaRPr lang="pt-BR" dirty="0"/>
              </a:p>
              <a:p>
                <a:endParaRPr lang="pt-BR" dirty="0"/>
              </a:p>
            </p:txBody>
          </p:sp>
        </mc:Fallback>
      </mc:AlternateContent>
      <p:sp>
        <p:nvSpPr>
          <p:cNvPr id="4" name="Espaço Reservado para Número de Slide 3"/>
          <p:cNvSpPr>
            <a:spLocks noGrp="1"/>
          </p:cNvSpPr>
          <p:nvPr>
            <p:ph type="sldNum" sz="quarter" idx="5"/>
          </p:nvPr>
        </p:nvSpPr>
        <p:spPr/>
        <p:txBody>
          <a:bodyPr/>
          <a:lstStyle/>
          <a:p>
            <a:fld id="{DA8B99DF-01BC-492A-8CEF-4FD88D18DD9D}" type="slidenum">
              <a:rPr lang="nl-BE" smtClean="0"/>
              <a:t>46</a:t>
            </a:fld>
            <a:endParaRPr lang="nl-BE"/>
          </a:p>
        </p:txBody>
      </p:sp>
    </p:spTree>
    <p:extLst>
      <p:ext uri="{BB962C8B-B14F-4D97-AF65-F5344CB8AC3E}">
        <p14:creationId xmlns:p14="http://schemas.microsoft.com/office/powerpoint/2010/main" val="15085288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b="1" dirty="0"/>
              <a:t>Laboratório #2</a:t>
            </a:r>
            <a:r>
              <a:rPr lang="pt-BR" dirty="0"/>
              <a:t>: https://mybinder.org/v2/gh/zz4fap/t319_aprendizado_de_maquina/main?filepath=labs%2FLaboratorio2.ipynb</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1" dirty="0"/>
              <a:t>Laboratório #2</a:t>
            </a:r>
            <a:r>
              <a:rPr lang="pt-BR" dirty="0"/>
              <a:t>: https://colab.research.google.com/github/zz4fap/t319_aprendizado_de_maquina/blob/main/labs/Laboratorio2.ipynb</a:t>
            </a:r>
          </a:p>
          <a:p>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50</a:t>
            </a:fld>
            <a:endParaRPr lang="nl-BE"/>
          </a:p>
        </p:txBody>
      </p:sp>
    </p:spTree>
    <p:extLst>
      <p:ext uri="{BB962C8B-B14F-4D97-AF65-F5344CB8AC3E}">
        <p14:creationId xmlns:p14="http://schemas.microsoft.com/office/powerpoint/2010/main" val="29588005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b="1" dirty="0"/>
              <a:t>insight</a:t>
            </a:r>
            <a:r>
              <a:rPr lang="pt-BR" dirty="0"/>
              <a:t>: percepção; intuição; compreensão.</a:t>
            </a:r>
          </a:p>
          <a:p>
            <a:endParaRPr lang="pt-BR" dirty="0"/>
          </a:p>
          <a:p>
            <a:r>
              <a:rPr lang="pt-BR" dirty="0"/>
              <a:t>O termo "regressão" foi cunhado por Francis </a:t>
            </a:r>
            <a:r>
              <a:rPr lang="pt-BR" dirty="0" err="1"/>
              <a:t>Galton</a:t>
            </a:r>
            <a:r>
              <a:rPr lang="pt-BR" dirty="0"/>
              <a:t> no século 19 para descrever um fenômeno biológico. O fenômeno foi que as alturas dos descendentes de ancestrais altos tendem a </a:t>
            </a:r>
            <a:r>
              <a:rPr lang="pt-BR" b="1" i="1" dirty="0"/>
              <a:t>regredir</a:t>
            </a:r>
            <a:r>
              <a:rPr lang="pt-BR" dirty="0"/>
              <a:t> para a média (um fenômeno também é conhecido como </a:t>
            </a:r>
            <a:r>
              <a:rPr lang="pt-BR" b="1" dirty="0"/>
              <a:t>regressão à média</a:t>
            </a:r>
            <a:r>
              <a:rPr lang="pt-BR" dirty="0"/>
              <a:t>).</a:t>
            </a:r>
          </a:p>
          <a:p>
            <a:endParaRPr lang="pt-BR" dirty="0"/>
          </a:p>
          <a:p>
            <a:r>
              <a:rPr lang="pt-BR" dirty="0"/>
              <a:t>Os algoritmos de aprendizado de máquina são descritos como o aprendizado de uma função,</a:t>
            </a:r>
            <a:r>
              <a:rPr lang="pt-BR" baseline="0" dirty="0"/>
              <a:t> </a:t>
            </a:r>
            <a:r>
              <a:rPr lang="pt-BR" i="1" baseline="0" dirty="0"/>
              <a:t>h</a:t>
            </a:r>
            <a:r>
              <a:rPr lang="pt-BR" dirty="0"/>
              <a:t>, que melhor mapeie as variáveis de entrada x em uma variável de saída y: y = </a:t>
            </a:r>
            <a:r>
              <a:rPr lang="pt-BR" i="1" dirty="0"/>
              <a:t>h</a:t>
            </a:r>
            <a:r>
              <a:rPr lang="pt-BR" dirty="0"/>
              <a:t>(x)</a:t>
            </a:r>
          </a:p>
          <a:p>
            <a:endParaRPr lang="pt-BR" dirty="0"/>
          </a:p>
        </p:txBody>
      </p:sp>
      <p:sp>
        <p:nvSpPr>
          <p:cNvPr id="4" name="Espaço Reservado para Número de Slide 3"/>
          <p:cNvSpPr>
            <a:spLocks noGrp="1"/>
          </p:cNvSpPr>
          <p:nvPr>
            <p:ph type="sldNum" sz="quarter" idx="5"/>
          </p:nvPr>
        </p:nvSpPr>
        <p:spPr/>
        <p:txBody>
          <a:bodyPr/>
          <a:lstStyle/>
          <a:p>
            <a:fld id="{DA8B99DF-01BC-492A-8CEF-4FD88D18DD9D}" type="slidenum">
              <a:rPr lang="nl-BE" smtClean="0"/>
              <a:t>5</a:t>
            </a:fld>
            <a:endParaRPr lang="nl-BE"/>
          </a:p>
        </p:txBody>
      </p:sp>
    </p:spTree>
    <p:extLst>
      <p:ext uri="{BB962C8B-B14F-4D97-AF65-F5344CB8AC3E}">
        <p14:creationId xmlns:p14="http://schemas.microsoft.com/office/powerpoint/2010/main" val="1228666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b="1" dirty="0"/>
              <a:t>insight</a:t>
            </a:r>
            <a:r>
              <a:rPr lang="pt-BR" dirty="0"/>
              <a:t>: percepção; intuição; compreensão.</a:t>
            </a:r>
          </a:p>
          <a:p>
            <a:endParaRPr lang="pt-BR" dirty="0"/>
          </a:p>
          <a:p>
            <a:r>
              <a:rPr lang="pt-BR" dirty="0"/>
              <a:t>O termo "regressão" foi cunhado por Francis </a:t>
            </a:r>
            <a:r>
              <a:rPr lang="pt-BR" dirty="0" err="1"/>
              <a:t>Galton</a:t>
            </a:r>
            <a:r>
              <a:rPr lang="pt-BR" dirty="0"/>
              <a:t> no século 19 para descrever um fenômeno biológico. O fenômeno foi que as alturas dos descendentes de ancestrais altos tendem a </a:t>
            </a:r>
            <a:r>
              <a:rPr lang="pt-BR" b="1" i="1" dirty="0"/>
              <a:t>regredir</a:t>
            </a:r>
            <a:r>
              <a:rPr lang="pt-BR" dirty="0"/>
              <a:t> para a média (um fenômeno também é conhecido como </a:t>
            </a:r>
            <a:r>
              <a:rPr lang="pt-BR" b="1" dirty="0"/>
              <a:t>regressão à média</a:t>
            </a:r>
            <a:r>
              <a:rPr lang="pt-BR" dirty="0"/>
              <a:t>).</a:t>
            </a:r>
          </a:p>
          <a:p>
            <a:endParaRPr lang="pt-BR" dirty="0"/>
          </a:p>
          <a:p>
            <a:r>
              <a:rPr lang="pt-BR" dirty="0"/>
              <a:t>Os algoritmos de aprendizado de máquina são descritos como o aprendizado de uma função,</a:t>
            </a:r>
            <a:r>
              <a:rPr lang="pt-BR" baseline="0" dirty="0"/>
              <a:t> </a:t>
            </a:r>
            <a:r>
              <a:rPr lang="pt-BR" i="1" baseline="0" dirty="0"/>
              <a:t>h</a:t>
            </a:r>
            <a:r>
              <a:rPr lang="pt-BR" dirty="0"/>
              <a:t>, que melhor mapeie as variáveis de entrada x em uma variável de saída y: y = </a:t>
            </a:r>
            <a:r>
              <a:rPr lang="pt-BR" i="1" dirty="0"/>
              <a:t>h</a:t>
            </a:r>
            <a:r>
              <a:rPr lang="pt-BR" dirty="0"/>
              <a:t>(x)</a:t>
            </a:r>
          </a:p>
          <a:p>
            <a:endParaRPr lang="pt-BR" dirty="0"/>
          </a:p>
        </p:txBody>
      </p:sp>
      <p:sp>
        <p:nvSpPr>
          <p:cNvPr id="4" name="Espaço Reservado para Número de Slide 3"/>
          <p:cNvSpPr>
            <a:spLocks noGrp="1"/>
          </p:cNvSpPr>
          <p:nvPr>
            <p:ph type="sldNum" sz="quarter" idx="5"/>
          </p:nvPr>
        </p:nvSpPr>
        <p:spPr/>
        <p:txBody>
          <a:bodyPr/>
          <a:lstStyle/>
          <a:p>
            <a:fld id="{DA8B99DF-01BC-492A-8CEF-4FD88D18DD9D}" type="slidenum">
              <a:rPr lang="nl-BE" smtClean="0"/>
              <a:t>6</a:t>
            </a:fld>
            <a:endParaRPr lang="nl-BE"/>
          </a:p>
        </p:txBody>
      </p:sp>
    </p:spTree>
    <p:extLst>
      <p:ext uri="{BB962C8B-B14F-4D97-AF65-F5344CB8AC3E}">
        <p14:creationId xmlns:p14="http://schemas.microsoft.com/office/powerpoint/2010/main" val="29335404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DA8B99DF-01BC-492A-8CEF-4FD88D18DD9D}" type="slidenum">
              <a:rPr lang="nl-BE" smtClean="0"/>
              <a:t>13</a:t>
            </a:fld>
            <a:endParaRPr lang="nl-BE"/>
          </a:p>
        </p:txBody>
      </p:sp>
    </p:spTree>
    <p:extLst>
      <p:ext uri="{BB962C8B-B14F-4D97-AF65-F5344CB8AC3E}">
        <p14:creationId xmlns:p14="http://schemas.microsoft.com/office/powerpoint/2010/main" val="34196055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sz="1200" b="0" i="0" kern="1200" dirty="0">
                <a:solidFill>
                  <a:schemeClr val="tx1"/>
                </a:solidFill>
                <a:effectLst/>
                <a:latin typeface="+mn-lt"/>
                <a:ea typeface="+mn-ea"/>
                <a:cs typeface="+mn-cs"/>
              </a:rPr>
              <a:t>The hypothesis function is the proposed explanation of the relationship between the input variables (also called independent variables or features) and the output variable (also called the dependent variable or target variable).</a:t>
            </a:r>
            <a:endParaRPr lang="pt-BR" dirty="0"/>
          </a:p>
          <a:p>
            <a:endParaRPr lang="pt-BR" dirty="0"/>
          </a:p>
          <a:p>
            <a:endParaRPr lang="pt-BR" dirty="0"/>
          </a:p>
          <a:p>
            <a:r>
              <a:rPr lang="pt-BR" dirty="0"/>
              <a:t>Por que Regressão LINEAR?</a:t>
            </a:r>
          </a:p>
          <a:p>
            <a:r>
              <a:rPr lang="pt-BR" dirty="0"/>
              <a:t>A regressão linear é chamada linear porque você modela sua variável de saída (y) como uma </a:t>
            </a:r>
            <a:r>
              <a:rPr lang="pt-BR" b="1" dirty="0"/>
              <a:t>combinação linear </a:t>
            </a:r>
            <a:r>
              <a:rPr lang="pt-BR" dirty="0"/>
              <a:t>de entradas e pesos (vamos chamá-las de x e a, respectivamente).</a:t>
            </a:r>
          </a:p>
          <a:p>
            <a:r>
              <a:rPr lang="pt-BR" dirty="0"/>
              <a:t>Linear significa "linear com relação aos pesos“ e não aos atributos,</a:t>
            </a:r>
            <a:r>
              <a:rPr lang="pt-BR" baseline="0" dirty="0"/>
              <a:t> i.e., x. Portanto os seguintes modelos também são lineares com relação aos parâmetros.</a:t>
            </a:r>
          </a:p>
          <a:p>
            <a:pPr marL="228600" indent="-228600">
              <a:buAutoNum type="arabicParenR"/>
            </a:pPr>
            <a:r>
              <a:rPr lang="pt-BR" baseline="0" dirty="0"/>
              <a:t>y = a0 + a1*log(x1) + a2*cos(x2)</a:t>
            </a:r>
          </a:p>
          <a:p>
            <a:pPr marL="228600" indent="-228600">
              <a:buAutoNum type="arabicParenR"/>
            </a:pPr>
            <a:r>
              <a:rPr lang="pt-BR" baseline="0" dirty="0"/>
              <a:t>y = a0 + a1*e^x1</a:t>
            </a:r>
          </a:p>
          <a:p>
            <a:pPr marL="228600" indent="-228600">
              <a:buAutoNum type="arabicParenR"/>
            </a:pPr>
            <a:r>
              <a:rPr lang="pt-BR" baseline="0" dirty="0"/>
              <a:t>y = a0 + a1*x1^2</a:t>
            </a:r>
            <a:endParaRPr lang="pt-BR" dirty="0"/>
          </a:p>
          <a:p>
            <a:endParaRPr lang="pt-BR" dirty="0"/>
          </a:p>
          <a:p>
            <a:r>
              <a:rPr lang="pt-BR" dirty="0"/>
              <a:t>Regressão</a:t>
            </a:r>
            <a:r>
              <a:rPr lang="pt-BR" baseline="0" dirty="0"/>
              <a:t> também é conhecida como </a:t>
            </a:r>
            <a:r>
              <a:rPr lang="pt-BR" b="1" baseline="0" dirty="0"/>
              <a:t>aproximação de funções</a:t>
            </a:r>
            <a:r>
              <a:rPr lang="pt-BR" baseline="0" dirty="0"/>
              <a:t>.</a:t>
            </a:r>
          </a:p>
          <a:p>
            <a:endParaRPr lang="pt-BR" baseline="0" dirty="0"/>
          </a:p>
          <a:p>
            <a:r>
              <a:rPr lang="pt-BR" dirty="0"/>
              <a:t>Basicamente, regressão significa encontrar a melhor curva para seus dados numéricos,</a:t>
            </a:r>
            <a:r>
              <a:rPr lang="pt-BR" baseline="0" dirty="0"/>
              <a:t> ou seja, </a:t>
            </a:r>
            <a:r>
              <a:rPr lang="pt-BR" dirty="0"/>
              <a:t>uma aproximação funcional dos dados.</a:t>
            </a:r>
          </a:p>
          <a:p>
            <a:endParaRPr lang="pt-BR" dirty="0"/>
          </a:p>
          <a:p>
            <a:r>
              <a:rPr lang="pt-BR" dirty="0"/>
              <a:t>O </a:t>
            </a:r>
            <a:r>
              <a:rPr lang="pt-BR" b="1" i="1" dirty="0"/>
              <a:t>espaço de hipóteses</a:t>
            </a:r>
            <a:r>
              <a:rPr lang="pt-BR" dirty="0"/>
              <a:t> é o conjunto de todas a possíveis</a:t>
            </a:r>
            <a:r>
              <a:rPr lang="pt-BR" baseline="0" dirty="0"/>
              <a:t> </a:t>
            </a:r>
            <a:r>
              <a:rPr lang="pt-BR" b="1" i="1" baseline="0" dirty="0"/>
              <a:t>funções hipótese</a:t>
            </a:r>
            <a:r>
              <a:rPr lang="pt-BR" baseline="0" dirty="0"/>
              <a:t>: h(x) a_0 + a_1 x_1 + a_2 x_2 + ... + </a:t>
            </a:r>
            <a:r>
              <a:rPr lang="pt-BR" baseline="0" dirty="0" err="1"/>
              <a:t>a_k</a:t>
            </a:r>
            <a:r>
              <a:rPr lang="pt-BR" baseline="0" dirty="0"/>
              <a:t> </a:t>
            </a:r>
            <a:r>
              <a:rPr lang="pt-BR" baseline="0" dirty="0" err="1"/>
              <a:t>x_k</a:t>
            </a:r>
            <a:r>
              <a:rPr lang="pt-BR" baseline="0" dirty="0"/>
              <a:t>. Esse conjunto de todas possíveis funções forma um hiperplano.</a:t>
            </a:r>
            <a:endParaRPr lang="pt-BR" dirty="0"/>
          </a:p>
          <a:p>
            <a:r>
              <a:rPr lang="pt-BR" dirty="0"/>
              <a:t>A escolha do espaço de hipóteses é</a:t>
            </a:r>
            <a:r>
              <a:rPr lang="pt-BR" baseline="0" dirty="0"/>
              <a:t> importantíssima para a complexidade da tarefa de encontrar uma boa hipótese para a função desconhecida, </a:t>
            </a:r>
            <a:r>
              <a:rPr lang="pt-BR" b="1" i="1" baseline="0" dirty="0"/>
              <a:t>f</a:t>
            </a:r>
            <a:r>
              <a:rPr lang="pt-BR" baseline="0" dirty="0"/>
              <a:t>. </a:t>
            </a:r>
            <a:r>
              <a:rPr lang="nl-BE" baseline="0" dirty="0"/>
              <a:t>Um espaço de hipóteses muito grande faz com que se leve muito tempo para se encontrar </a:t>
            </a:r>
            <a:r>
              <a:rPr lang="nl-BE" b="1" i="1" baseline="0" dirty="0"/>
              <a:t>h</a:t>
            </a:r>
            <a:r>
              <a:rPr lang="nl-BE" baseline="0" dirty="0"/>
              <a:t>.</a:t>
            </a:r>
          </a:p>
          <a:p>
            <a:endParaRPr lang="nl-BE" baseline="0" dirty="0"/>
          </a:p>
          <a:p>
            <a:r>
              <a:rPr lang="pt-BR" dirty="0"/>
              <a:t>Em geometria, um hiperplano é um subespaço cuja dimensão é um a menos que a de seu espaço ambiente. Se um espaço é tridimensional, então seus hiperplanos são os planos bidimensionais, enquanto se o espaço é bidimensional, seus hiperplanos são as linhas unidimensionais.</a:t>
            </a:r>
            <a:endParaRPr lang="pt-BR" baseline="0" dirty="0"/>
          </a:p>
        </p:txBody>
      </p:sp>
      <p:sp>
        <p:nvSpPr>
          <p:cNvPr id="4" name="Espaço Reservado para Número de Slide 3"/>
          <p:cNvSpPr>
            <a:spLocks noGrp="1"/>
          </p:cNvSpPr>
          <p:nvPr>
            <p:ph type="sldNum" sz="quarter" idx="5"/>
          </p:nvPr>
        </p:nvSpPr>
        <p:spPr/>
        <p:txBody>
          <a:bodyPr/>
          <a:lstStyle/>
          <a:p>
            <a:fld id="{DA8B99DF-01BC-492A-8CEF-4FD88D18DD9D}" type="slidenum">
              <a:rPr lang="nl-BE" smtClean="0"/>
              <a:t>15</a:t>
            </a:fld>
            <a:endParaRPr lang="nl-BE"/>
          </a:p>
        </p:txBody>
      </p:sp>
    </p:spTree>
    <p:extLst>
      <p:ext uri="{BB962C8B-B14F-4D97-AF65-F5344CB8AC3E}">
        <p14:creationId xmlns:p14="http://schemas.microsoft.com/office/powerpoint/2010/main" val="1978203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sz="1200" b="0" i="0" kern="1200" dirty="0">
                <a:solidFill>
                  <a:schemeClr val="tx1"/>
                </a:solidFill>
                <a:effectLst/>
                <a:latin typeface="+mn-lt"/>
                <a:ea typeface="+mn-ea"/>
                <a:cs typeface="+mn-cs"/>
              </a:rPr>
              <a:t>The hypothesis function is the proposed explanation of the relationship between the input variables (also called independent variables or features) and the output variable (also called the dependent variable or target variable).</a:t>
            </a:r>
            <a:endParaRPr lang="pt-BR" dirty="0"/>
          </a:p>
          <a:p>
            <a:endParaRPr lang="pt-BR" dirty="0"/>
          </a:p>
          <a:p>
            <a:endParaRPr lang="pt-BR" dirty="0"/>
          </a:p>
          <a:p>
            <a:r>
              <a:rPr lang="pt-BR" dirty="0"/>
              <a:t>Por que Regressão LINEAR?</a:t>
            </a:r>
          </a:p>
          <a:p>
            <a:r>
              <a:rPr lang="pt-BR" dirty="0"/>
              <a:t>A regressão linear é chamada linear porque você modela sua variável de saída (y) como uma </a:t>
            </a:r>
            <a:r>
              <a:rPr lang="pt-BR" b="1" dirty="0"/>
              <a:t>combinação linear </a:t>
            </a:r>
            <a:r>
              <a:rPr lang="pt-BR" dirty="0"/>
              <a:t>de entradas e pesos (vamos chamá-las de x e a, respectivamente).</a:t>
            </a:r>
          </a:p>
          <a:p>
            <a:r>
              <a:rPr lang="pt-BR" dirty="0"/>
              <a:t>Linear significa "linear com relação aos pesos“ e não aos atributos,</a:t>
            </a:r>
            <a:r>
              <a:rPr lang="pt-BR" baseline="0" dirty="0"/>
              <a:t> i.e., x. Portanto os seguintes modelos também são lineares com relação aos parâmetros.</a:t>
            </a:r>
          </a:p>
          <a:p>
            <a:pPr marL="228600" indent="-228600">
              <a:buAutoNum type="arabicParenR"/>
            </a:pPr>
            <a:r>
              <a:rPr lang="pt-BR" baseline="0" dirty="0"/>
              <a:t>y = a0 + a1*log(x1) + a2*cos(x2)</a:t>
            </a:r>
          </a:p>
          <a:p>
            <a:pPr marL="228600" indent="-228600">
              <a:buAutoNum type="arabicParenR"/>
            </a:pPr>
            <a:r>
              <a:rPr lang="pt-BR" baseline="0" dirty="0"/>
              <a:t>y = a0 + a1*e^x1</a:t>
            </a:r>
          </a:p>
          <a:p>
            <a:pPr marL="228600" indent="-228600">
              <a:buAutoNum type="arabicParenR"/>
            </a:pPr>
            <a:r>
              <a:rPr lang="pt-BR" baseline="0" dirty="0"/>
              <a:t>y = a0 + a1*x1^2</a:t>
            </a:r>
            <a:endParaRPr lang="pt-BR" dirty="0"/>
          </a:p>
          <a:p>
            <a:endParaRPr lang="pt-BR" dirty="0"/>
          </a:p>
          <a:p>
            <a:r>
              <a:rPr lang="pt-BR" dirty="0"/>
              <a:t>Regressão</a:t>
            </a:r>
            <a:r>
              <a:rPr lang="pt-BR" baseline="0" dirty="0"/>
              <a:t> também é conhecida como </a:t>
            </a:r>
            <a:r>
              <a:rPr lang="pt-BR" b="1" baseline="0" dirty="0"/>
              <a:t>aproximação de funções</a:t>
            </a:r>
            <a:r>
              <a:rPr lang="pt-BR" baseline="0" dirty="0"/>
              <a:t>.</a:t>
            </a:r>
          </a:p>
          <a:p>
            <a:endParaRPr lang="pt-BR" baseline="0" dirty="0"/>
          </a:p>
          <a:p>
            <a:r>
              <a:rPr lang="pt-BR" dirty="0"/>
              <a:t>Basicamente, regressão significa encontrar a melhor curva para seus dados numéricos,</a:t>
            </a:r>
            <a:r>
              <a:rPr lang="pt-BR" baseline="0" dirty="0"/>
              <a:t> ou seja, </a:t>
            </a:r>
            <a:r>
              <a:rPr lang="pt-BR" dirty="0"/>
              <a:t>uma aproximação funcional dos dados.</a:t>
            </a:r>
          </a:p>
          <a:p>
            <a:endParaRPr lang="pt-BR" dirty="0"/>
          </a:p>
          <a:p>
            <a:r>
              <a:rPr lang="pt-BR" dirty="0"/>
              <a:t>O </a:t>
            </a:r>
            <a:r>
              <a:rPr lang="pt-BR" b="1" i="1" dirty="0"/>
              <a:t>espaço de hipóteses</a:t>
            </a:r>
            <a:r>
              <a:rPr lang="pt-BR" dirty="0"/>
              <a:t> é o conjunto de todas a possíveis</a:t>
            </a:r>
            <a:r>
              <a:rPr lang="pt-BR" baseline="0" dirty="0"/>
              <a:t> </a:t>
            </a:r>
            <a:r>
              <a:rPr lang="pt-BR" b="1" i="1" baseline="0" dirty="0"/>
              <a:t>funções hipótese</a:t>
            </a:r>
            <a:r>
              <a:rPr lang="pt-BR" baseline="0" dirty="0"/>
              <a:t>: h(x) a_0 + a_1 x_1 + a_2 x_2 + ... + </a:t>
            </a:r>
            <a:r>
              <a:rPr lang="pt-BR" baseline="0" dirty="0" err="1"/>
              <a:t>a_k</a:t>
            </a:r>
            <a:r>
              <a:rPr lang="pt-BR" baseline="0" dirty="0"/>
              <a:t> </a:t>
            </a:r>
            <a:r>
              <a:rPr lang="pt-BR" baseline="0" dirty="0" err="1"/>
              <a:t>x_k</a:t>
            </a:r>
            <a:r>
              <a:rPr lang="pt-BR" baseline="0" dirty="0"/>
              <a:t>. Esse conjunto de todas possíveis funções forma um hiperplano.</a:t>
            </a:r>
            <a:endParaRPr lang="pt-BR" dirty="0"/>
          </a:p>
          <a:p>
            <a:r>
              <a:rPr lang="pt-BR" dirty="0"/>
              <a:t>A escolha do espaço de hipóteses é</a:t>
            </a:r>
            <a:r>
              <a:rPr lang="pt-BR" baseline="0" dirty="0"/>
              <a:t> importantíssima para a complexidade da tarefa de encontrar uma boa hipótese para a função desconhecida, </a:t>
            </a:r>
            <a:r>
              <a:rPr lang="pt-BR" b="1" i="1" baseline="0" dirty="0"/>
              <a:t>f</a:t>
            </a:r>
            <a:r>
              <a:rPr lang="pt-BR" baseline="0" dirty="0"/>
              <a:t>. </a:t>
            </a:r>
            <a:r>
              <a:rPr lang="nl-BE" baseline="0" dirty="0"/>
              <a:t>Um espaço de hipóteses muito grande faz com que se leve muito tempo para se encontrar </a:t>
            </a:r>
            <a:r>
              <a:rPr lang="nl-BE" b="1" i="1" baseline="0" dirty="0"/>
              <a:t>h</a:t>
            </a:r>
            <a:r>
              <a:rPr lang="nl-BE" baseline="0" dirty="0"/>
              <a:t>.</a:t>
            </a:r>
          </a:p>
          <a:p>
            <a:endParaRPr lang="nl-BE" baseline="0" dirty="0"/>
          </a:p>
          <a:p>
            <a:r>
              <a:rPr lang="pt-BR" dirty="0"/>
              <a:t>Em geometria, um hiperplano é um subespaço cuja dimensão é um a menos que a de seu espaço ambiente. Se um espaço é tridimensional, então seus hiperplanos são os planos bidimensionais, enquanto se o espaço é bidimensional, seus hiperplanos são as linhas unidimensionais.</a:t>
            </a:r>
            <a:endParaRPr lang="pt-BR" baseline="0" dirty="0"/>
          </a:p>
          <a:p>
            <a:endParaRPr lang="pt-BR" dirty="0"/>
          </a:p>
        </p:txBody>
      </p:sp>
      <p:sp>
        <p:nvSpPr>
          <p:cNvPr id="4" name="Espaço Reservado para Número de Slide 3"/>
          <p:cNvSpPr>
            <a:spLocks noGrp="1"/>
          </p:cNvSpPr>
          <p:nvPr>
            <p:ph type="sldNum" sz="quarter" idx="5"/>
          </p:nvPr>
        </p:nvSpPr>
        <p:spPr/>
        <p:txBody>
          <a:bodyPr/>
          <a:lstStyle/>
          <a:p>
            <a:fld id="{DA8B99DF-01BC-492A-8CEF-4FD88D18DD9D}" type="slidenum">
              <a:rPr lang="nl-BE" smtClean="0"/>
              <a:t>16</a:t>
            </a:fld>
            <a:endParaRPr lang="nl-BE"/>
          </a:p>
        </p:txBody>
      </p:sp>
    </p:spTree>
    <p:extLst>
      <p:ext uri="{BB962C8B-B14F-4D97-AF65-F5344CB8AC3E}">
        <p14:creationId xmlns:p14="http://schemas.microsoft.com/office/powerpoint/2010/main" val="36355507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lang="pt-BR" i="1" smtClean="0">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0</m:t>
                        </m:r>
                      </m:sub>
                    </m:sSub>
                  </m:oMath>
                </a14:m>
                <a:r>
                  <a:rPr lang="pt-BR" dirty="0"/>
                  <a:t> é o </a:t>
                </a:r>
                <a:r>
                  <a:rPr lang="pt-BR" b="1" dirty="0"/>
                  <a:t>coeficiente linear</a:t>
                </a:r>
                <a:r>
                  <a:rPr lang="pt-BR" dirty="0"/>
                  <a:t>, ou seja, </a:t>
                </a:r>
                <a:r>
                  <a:rPr lang="pt-BR" sz="1200" b="0" i="0" kern="1200" dirty="0">
                    <a:solidFill>
                      <a:schemeClr val="tx1"/>
                    </a:solidFill>
                    <a:effectLst/>
                    <a:latin typeface="+mn-lt"/>
                    <a:ea typeface="+mn-ea"/>
                    <a:cs typeface="+mn-cs"/>
                  </a:rPr>
                  <a:t>é o valor de </a:t>
                </a:r>
                <a14:m>
                  <m:oMath xmlns:m="http://schemas.openxmlformats.org/officeDocument/2006/math">
                    <m:r>
                      <a:rPr lang="pt-BR" i="1" smtClean="0">
                        <a:latin typeface="Cambria Math" panose="02040503050406030204" pitchFamily="18" charset="0"/>
                        <a:ea typeface="Cambria Math" panose="02040503050406030204" pitchFamily="18" charset="0"/>
                      </a:rPr>
                      <m:t>h</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oMath>
                </a14:m>
                <a:r>
                  <a:rPr lang="pt-BR" sz="1200" b="0" i="0" kern="1200" dirty="0">
                    <a:solidFill>
                      <a:schemeClr val="tx1"/>
                    </a:solidFill>
                    <a:effectLst/>
                    <a:latin typeface="+mn-lt"/>
                    <a:ea typeface="+mn-ea"/>
                    <a:cs typeface="+mn-cs"/>
                  </a:rPr>
                  <a:t> para o ponto em que a reta intercepta o eixo y.</a:t>
                </a:r>
                <a:endParaRPr lang="pt-BR" dirty="0"/>
              </a:p>
              <a:p>
                <a:endParaRPr lang="pt-BR" dirty="0"/>
              </a:p>
            </p:txBody>
          </p:sp>
        </mc:Choice>
        <mc:Fallback xmlns="">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i="0">
                    <a:latin typeface="Cambria Math" panose="02040503050406030204" pitchFamily="18" charset="0"/>
                    <a:ea typeface="Cambria Math" panose="02040503050406030204" pitchFamily="18" charset="0"/>
                  </a:rPr>
                  <a:t>𝑎_0</a:t>
                </a:r>
                <a:r>
                  <a:rPr lang="pt-BR" dirty="0"/>
                  <a:t> é o </a:t>
                </a:r>
                <a:r>
                  <a:rPr lang="pt-BR" b="1" dirty="0"/>
                  <a:t>coeficiente linear</a:t>
                </a:r>
                <a:r>
                  <a:rPr lang="pt-BR" dirty="0"/>
                  <a:t>, ou seja, </a:t>
                </a:r>
                <a:r>
                  <a:rPr lang="pt-BR" sz="1200" b="0" i="0" kern="1200" dirty="0">
                    <a:solidFill>
                      <a:schemeClr val="tx1"/>
                    </a:solidFill>
                    <a:effectLst/>
                    <a:latin typeface="+mn-lt"/>
                    <a:ea typeface="+mn-ea"/>
                    <a:cs typeface="+mn-cs"/>
                  </a:rPr>
                  <a:t>é o valor de </a:t>
                </a:r>
                <a:r>
                  <a:rPr lang="pt-BR" i="0">
                    <a:latin typeface="Cambria Math" panose="02040503050406030204" pitchFamily="18" charset="0"/>
                    <a:ea typeface="Cambria Math" panose="02040503050406030204" pitchFamily="18" charset="0"/>
                  </a:rPr>
                  <a:t>ℎ</a:t>
                </a:r>
                <a:r>
                  <a:rPr lang="pt-BR" b="1" i="0">
                    <a:latin typeface="Cambria Math" panose="02040503050406030204" pitchFamily="18" charset="0"/>
                    <a:ea typeface="Cambria Math" panose="02040503050406030204" pitchFamily="18" charset="0"/>
                  </a:rPr>
                  <a:t>(𝒙)</a:t>
                </a:r>
                <a:r>
                  <a:rPr lang="pt-BR" sz="1200" b="0" i="0" kern="1200" dirty="0">
                    <a:solidFill>
                      <a:schemeClr val="tx1"/>
                    </a:solidFill>
                    <a:effectLst/>
                    <a:latin typeface="+mn-lt"/>
                    <a:ea typeface="+mn-ea"/>
                    <a:cs typeface="+mn-cs"/>
                  </a:rPr>
                  <a:t> para o ponto em que a reta intercepta o eixo y.</a:t>
                </a:r>
                <a:endParaRPr lang="pt-BR" dirty="0"/>
              </a:p>
              <a:p>
                <a:endParaRPr lang="pt-BR" dirty="0"/>
              </a:p>
            </p:txBody>
          </p:sp>
        </mc:Fallback>
      </mc:AlternateContent>
      <p:sp>
        <p:nvSpPr>
          <p:cNvPr id="4" name="Espaço Reservado para Número de Slide 3"/>
          <p:cNvSpPr>
            <a:spLocks noGrp="1"/>
          </p:cNvSpPr>
          <p:nvPr>
            <p:ph type="sldNum" sz="quarter" idx="5"/>
          </p:nvPr>
        </p:nvSpPr>
        <p:spPr/>
        <p:txBody>
          <a:bodyPr/>
          <a:lstStyle/>
          <a:p>
            <a:fld id="{DA8B99DF-01BC-492A-8CEF-4FD88D18DD9D}" type="slidenum">
              <a:rPr lang="nl-BE" smtClean="0"/>
              <a:t>19</a:t>
            </a:fld>
            <a:endParaRPr lang="nl-BE"/>
          </a:p>
        </p:txBody>
      </p:sp>
    </p:spTree>
    <p:extLst>
      <p:ext uri="{BB962C8B-B14F-4D97-AF65-F5344CB8AC3E}">
        <p14:creationId xmlns:p14="http://schemas.microsoft.com/office/powerpoint/2010/main" val="33521658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nl-BE"/>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nl-BE"/>
          </a:p>
        </p:txBody>
      </p:sp>
      <p:sp>
        <p:nvSpPr>
          <p:cNvPr id="4" name="Date Placeholder 3"/>
          <p:cNvSpPr>
            <a:spLocks noGrp="1"/>
          </p:cNvSpPr>
          <p:nvPr>
            <p:ph type="dt" sz="half" idx="10"/>
          </p:nvPr>
        </p:nvSpPr>
        <p:spPr/>
        <p:txBody>
          <a:bodyPr/>
          <a:lstStyle/>
          <a:p>
            <a:fld id="{C80E15A5-E95B-43EB-9AC7-9A96397448C0}" type="datetimeFigureOut">
              <a:rPr lang="nl-BE" smtClean="0"/>
              <a:t>30/08/2024</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67C3C120-4544-49C4-A71C-C78FE5187513}" type="slidenum">
              <a:rPr lang="nl-BE" smtClean="0"/>
              <a:t>‹nº›</a:t>
            </a:fld>
            <a:endParaRPr lang="nl-BE"/>
          </a:p>
        </p:txBody>
      </p:sp>
    </p:spTree>
    <p:extLst>
      <p:ext uri="{BB962C8B-B14F-4D97-AF65-F5344CB8AC3E}">
        <p14:creationId xmlns:p14="http://schemas.microsoft.com/office/powerpoint/2010/main" val="17461373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BE"/>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Date Placeholder 3"/>
          <p:cNvSpPr>
            <a:spLocks noGrp="1"/>
          </p:cNvSpPr>
          <p:nvPr>
            <p:ph type="dt" sz="half" idx="10"/>
          </p:nvPr>
        </p:nvSpPr>
        <p:spPr/>
        <p:txBody>
          <a:bodyPr/>
          <a:lstStyle/>
          <a:p>
            <a:fld id="{C80E15A5-E95B-43EB-9AC7-9A96397448C0}" type="datetimeFigureOut">
              <a:rPr lang="nl-BE" smtClean="0"/>
              <a:t>30/08/2024</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67C3C120-4544-49C4-A71C-C78FE5187513}" type="slidenum">
              <a:rPr lang="nl-BE" smtClean="0"/>
              <a:t>‹nº›</a:t>
            </a:fld>
            <a:endParaRPr lang="nl-BE"/>
          </a:p>
        </p:txBody>
      </p:sp>
    </p:spTree>
    <p:extLst>
      <p:ext uri="{BB962C8B-B14F-4D97-AF65-F5344CB8AC3E}">
        <p14:creationId xmlns:p14="http://schemas.microsoft.com/office/powerpoint/2010/main" val="28495982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nl-BE"/>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Date Placeholder 3"/>
          <p:cNvSpPr>
            <a:spLocks noGrp="1"/>
          </p:cNvSpPr>
          <p:nvPr>
            <p:ph type="dt" sz="half" idx="10"/>
          </p:nvPr>
        </p:nvSpPr>
        <p:spPr/>
        <p:txBody>
          <a:bodyPr/>
          <a:lstStyle/>
          <a:p>
            <a:fld id="{C80E15A5-E95B-43EB-9AC7-9A96397448C0}" type="datetimeFigureOut">
              <a:rPr lang="nl-BE" smtClean="0"/>
              <a:t>30/08/2024</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67C3C120-4544-49C4-A71C-C78FE5187513}" type="slidenum">
              <a:rPr lang="nl-BE" smtClean="0"/>
              <a:t>‹nº›</a:t>
            </a:fld>
            <a:endParaRPr lang="nl-BE"/>
          </a:p>
        </p:txBody>
      </p:sp>
    </p:spTree>
    <p:extLst>
      <p:ext uri="{BB962C8B-B14F-4D97-AF65-F5344CB8AC3E}">
        <p14:creationId xmlns:p14="http://schemas.microsoft.com/office/powerpoint/2010/main" val="481473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BE"/>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Date Placeholder 3"/>
          <p:cNvSpPr>
            <a:spLocks noGrp="1"/>
          </p:cNvSpPr>
          <p:nvPr>
            <p:ph type="dt" sz="half" idx="10"/>
          </p:nvPr>
        </p:nvSpPr>
        <p:spPr/>
        <p:txBody>
          <a:bodyPr/>
          <a:lstStyle/>
          <a:p>
            <a:fld id="{C80E15A5-E95B-43EB-9AC7-9A96397448C0}" type="datetimeFigureOut">
              <a:rPr lang="nl-BE" smtClean="0"/>
              <a:t>30/08/2024</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67C3C120-4544-49C4-A71C-C78FE5187513}" type="slidenum">
              <a:rPr lang="nl-BE" smtClean="0"/>
              <a:t>‹nº›</a:t>
            </a:fld>
            <a:endParaRPr lang="nl-BE"/>
          </a:p>
        </p:txBody>
      </p:sp>
    </p:spTree>
    <p:extLst>
      <p:ext uri="{BB962C8B-B14F-4D97-AF65-F5344CB8AC3E}">
        <p14:creationId xmlns:p14="http://schemas.microsoft.com/office/powerpoint/2010/main" val="36391837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nl-BE"/>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80E15A5-E95B-43EB-9AC7-9A96397448C0}" type="datetimeFigureOut">
              <a:rPr lang="nl-BE" smtClean="0"/>
              <a:t>30/08/2024</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67C3C120-4544-49C4-A71C-C78FE5187513}" type="slidenum">
              <a:rPr lang="nl-BE" smtClean="0"/>
              <a:t>‹nº›</a:t>
            </a:fld>
            <a:endParaRPr lang="nl-BE"/>
          </a:p>
        </p:txBody>
      </p:sp>
    </p:spTree>
    <p:extLst>
      <p:ext uri="{BB962C8B-B14F-4D97-AF65-F5344CB8AC3E}">
        <p14:creationId xmlns:p14="http://schemas.microsoft.com/office/powerpoint/2010/main" val="6269684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BE"/>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5" name="Date Placeholder 4"/>
          <p:cNvSpPr>
            <a:spLocks noGrp="1"/>
          </p:cNvSpPr>
          <p:nvPr>
            <p:ph type="dt" sz="half" idx="10"/>
          </p:nvPr>
        </p:nvSpPr>
        <p:spPr/>
        <p:txBody>
          <a:bodyPr/>
          <a:lstStyle/>
          <a:p>
            <a:fld id="{C80E15A5-E95B-43EB-9AC7-9A96397448C0}" type="datetimeFigureOut">
              <a:rPr lang="nl-BE" smtClean="0"/>
              <a:t>30/08/2024</a:t>
            </a:fld>
            <a:endParaRPr lang="nl-BE"/>
          </a:p>
        </p:txBody>
      </p:sp>
      <p:sp>
        <p:nvSpPr>
          <p:cNvPr id="6" name="Footer Placeholder 5"/>
          <p:cNvSpPr>
            <a:spLocks noGrp="1"/>
          </p:cNvSpPr>
          <p:nvPr>
            <p:ph type="ftr" sz="quarter" idx="11"/>
          </p:nvPr>
        </p:nvSpPr>
        <p:spPr/>
        <p:txBody>
          <a:bodyPr/>
          <a:lstStyle/>
          <a:p>
            <a:endParaRPr lang="nl-BE"/>
          </a:p>
        </p:txBody>
      </p:sp>
      <p:sp>
        <p:nvSpPr>
          <p:cNvPr id="7" name="Slide Number Placeholder 6"/>
          <p:cNvSpPr>
            <a:spLocks noGrp="1"/>
          </p:cNvSpPr>
          <p:nvPr>
            <p:ph type="sldNum" sz="quarter" idx="12"/>
          </p:nvPr>
        </p:nvSpPr>
        <p:spPr/>
        <p:txBody>
          <a:bodyPr/>
          <a:lstStyle/>
          <a:p>
            <a:fld id="{67C3C120-4544-49C4-A71C-C78FE5187513}" type="slidenum">
              <a:rPr lang="nl-BE" smtClean="0"/>
              <a:t>‹nº›</a:t>
            </a:fld>
            <a:endParaRPr lang="nl-BE"/>
          </a:p>
        </p:txBody>
      </p:sp>
    </p:spTree>
    <p:extLst>
      <p:ext uri="{BB962C8B-B14F-4D97-AF65-F5344CB8AC3E}">
        <p14:creationId xmlns:p14="http://schemas.microsoft.com/office/powerpoint/2010/main" val="40852139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nl-BE"/>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7" name="Date Placeholder 6"/>
          <p:cNvSpPr>
            <a:spLocks noGrp="1"/>
          </p:cNvSpPr>
          <p:nvPr>
            <p:ph type="dt" sz="half" idx="10"/>
          </p:nvPr>
        </p:nvSpPr>
        <p:spPr/>
        <p:txBody>
          <a:bodyPr/>
          <a:lstStyle/>
          <a:p>
            <a:fld id="{C80E15A5-E95B-43EB-9AC7-9A96397448C0}" type="datetimeFigureOut">
              <a:rPr lang="nl-BE" smtClean="0"/>
              <a:t>30/08/2024</a:t>
            </a:fld>
            <a:endParaRPr lang="nl-BE"/>
          </a:p>
        </p:txBody>
      </p:sp>
      <p:sp>
        <p:nvSpPr>
          <p:cNvPr id="8" name="Footer Placeholder 7"/>
          <p:cNvSpPr>
            <a:spLocks noGrp="1"/>
          </p:cNvSpPr>
          <p:nvPr>
            <p:ph type="ftr" sz="quarter" idx="11"/>
          </p:nvPr>
        </p:nvSpPr>
        <p:spPr/>
        <p:txBody>
          <a:bodyPr/>
          <a:lstStyle/>
          <a:p>
            <a:endParaRPr lang="nl-BE"/>
          </a:p>
        </p:txBody>
      </p:sp>
      <p:sp>
        <p:nvSpPr>
          <p:cNvPr id="9" name="Slide Number Placeholder 8"/>
          <p:cNvSpPr>
            <a:spLocks noGrp="1"/>
          </p:cNvSpPr>
          <p:nvPr>
            <p:ph type="sldNum" sz="quarter" idx="12"/>
          </p:nvPr>
        </p:nvSpPr>
        <p:spPr/>
        <p:txBody>
          <a:bodyPr/>
          <a:lstStyle/>
          <a:p>
            <a:fld id="{67C3C120-4544-49C4-A71C-C78FE5187513}" type="slidenum">
              <a:rPr lang="nl-BE" smtClean="0"/>
              <a:t>‹nº›</a:t>
            </a:fld>
            <a:endParaRPr lang="nl-BE"/>
          </a:p>
        </p:txBody>
      </p:sp>
    </p:spTree>
    <p:extLst>
      <p:ext uri="{BB962C8B-B14F-4D97-AF65-F5344CB8AC3E}">
        <p14:creationId xmlns:p14="http://schemas.microsoft.com/office/powerpoint/2010/main" val="22782682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BE"/>
          </a:p>
        </p:txBody>
      </p:sp>
      <p:sp>
        <p:nvSpPr>
          <p:cNvPr id="3" name="Date Placeholder 2"/>
          <p:cNvSpPr>
            <a:spLocks noGrp="1"/>
          </p:cNvSpPr>
          <p:nvPr>
            <p:ph type="dt" sz="half" idx="10"/>
          </p:nvPr>
        </p:nvSpPr>
        <p:spPr/>
        <p:txBody>
          <a:bodyPr/>
          <a:lstStyle/>
          <a:p>
            <a:fld id="{C80E15A5-E95B-43EB-9AC7-9A96397448C0}" type="datetimeFigureOut">
              <a:rPr lang="nl-BE" smtClean="0"/>
              <a:t>30/08/2024</a:t>
            </a:fld>
            <a:endParaRPr lang="nl-BE"/>
          </a:p>
        </p:txBody>
      </p:sp>
      <p:sp>
        <p:nvSpPr>
          <p:cNvPr id="4" name="Footer Placeholder 3"/>
          <p:cNvSpPr>
            <a:spLocks noGrp="1"/>
          </p:cNvSpPr>
          <p:nvPr>
            <p:ph type="ftr" sz="quarter" idx="11"/>
          </p:nvPr>
        </p:nvSpPr>
        <p:spPr/>
        <p:txBody>
          <a:bodyPr/>
          <a:lstStyle/>
          <a:p>
            <a:endParaRPr lang="nl-BE"/>
          </a:p>
        </p:txBody>
      </p:sp>
      <p:sp>
        <p:nvSpPr>
          <p:cNvPr id="5" name="Slide Number Placeholder 4"/>
          <p:cNvSpPr>
            <a:spLocks noGrp="1"/>
          </p:cNvSpPr>
          <p:nvPr>
            <p:ph type="sldNum" sz="quarter" idx="12"/>
          </p:nvPr>
        </p:nvSpPr>
        <p:spPr/>
        <p:txBody>
          <a:bodyPr/>
          <a:lstStyle/>
          <a:p>
            <a:fld id="{67C3C120-4544-49C4-A71C-C78FE5187513}" type="slidenum">
              <a:rPr lang="nl-BE" smtClean="0"/>
              <a:t>‹nº›</a:t>
            </a:fld>
            <a:endParaRPr lang="nl-BE"/>
          </a:p>
        </p:txBody>
      </p:sp>
    </p:spTree>
    <p:extLst>
      <p:ext uri="{BB962C8B-B14F-4D97-AF65-F5344CB8AC3E}">
        <p14:creationId xmlns:p14="http://schemas.microsoft.com/office/powerpoint/2010/main" val="5166620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80E15A5-E95B-43EB-9AC7-9A96397448C0}" type="datetimeFigureOut">
              <a:rPr lang="nl-BE" smtClean="0"/>
              <a:t>30/08/2024</a:t>
            </a:fld>
            <a:endParaRPr lang="nl-BE"/>
          </a:p>
        </p:txBody>
      </p:sp>
      <p:sp>
        <p:nvSpPr>
          <p:cNvPr id="3" name="Footer Placeholder 2"/>
          <p:cNvSpPr>
            <a:spLocks noGrp="1"/>
          </p:cNvSpPr>
          <p:nvPr>
            <p:ph type="ftr" sz="quarter" idx="11"/>
          </p:nvPr>
        </p:nvSpPr>
        <p:spPr/>
        <p:txBody>
          <a:bodyPr/>
          <a:lstStyle/>
          <a:p>
            <a:endParaRPr lang="nl-BE"/>
          </a:p>
        </p:txBody>
      </p:sp>
      <p:sp>
        <p:nvSpPr>
          <p:cNvPr id="4" name="Slide Number Placeholder 3"/>
          <p:cNvSpPr>
            <a:spLocks noGrp="1"/>
          </p:cNvSpPr>
          <p:nvPr>
            <p:ph type="sldNum" sz="quarter" idx="12"/>
          </p:nvPr>
        </p:nvSpPr>
        <p:spPr/>
        <p:txBody>
          <a:bodyPr/>
          <a:lstStyle/>
          <a:p>
            <a:fld id="{67C3C120-4544-49C4-A71C-C78FE5187513}" type="slidenum">
              <a:rPr lang="nl-BE" smtClean="0"/>
              <a:t>‹nº›</a:t>
            </a:fld>
            <a:endParaRPr lang="nl-BE"/>
          </a:p>
        </p:txBody>
      </p:sp>
    </p:spTree>
    <p:extLst>
      <p:ext uri="{BB962C8B-B14F-4D97-AF65-F5344CB8AC3E}">
        <p14:creationId xmlns:p14="http://schemas.microsoft.com/office/powerpoint/2010/main" val="37671098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nl-BE"/>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80E15A5-E95B-43EB-9AC7-9A96397448C0}" type="datetimeFigureOut">
              <a:rPr lang="nl-BE" smtClean="0"/>
              <a:t>30/08/2024</a:t>
            </a:fld>
            <a:endParaRPr lang="nl-BE"/>
          </a:p>
        </p:txBody>
      </p:sp>
      <p:sp>
        <p:nvSpPr>
          <p:cNvPr id="6" name="Footer Placeholder 5"/>
          <p:cNvSpPr>
            <a:spLocks noGrp="1"/>
          </p:cNvSpPr>
          <p:nvPr>
            <p:ph type="ftr" sz="quarter" idx="11"/>
          </p:nvPr>
        </p:nvSpPr>
        <p:spPr/>
        <p:txBody>
          <a:bodyPr/>
          <a:lstStyle/>
          <a:p>
            <a:endParaRPr lang="nl-BE"/>
          </a:p>
        </p:txBody>
      </p:sp>
      <p:sp>
        <p:nvSpPr>
          <p:cNvPr id="7" name="Slide Number Placeholder 6"/>
          <p:cNvSpPr>
            <a:spLocks noGrp="1"/>
          </p:cNvSpPr>
          <p:nvPr>
            <p:ph type="sldNum" sz="quarter" idx="12"/>
          </p:nvPr>
        </p:nvSpPr>
        <p:spPr/>
        <p:txBody>
          <a:bodyPr/>
          <a:lstStyle/>
          <a:p>
            <a:fld id="{67C3C120-4544-49C4-A71C-C78FE5187513}" type="slidenum">
              <a:rPr lang="nl-BE" smtClean="0"/>
              <a:t>‹nº›</a:t>
            </a:fld>
            <a:endParaRPr lang="nl-BE"/>
          </a:p>
        </p:txBody>
      </p:sp>
    </p:spTree>
    <p:extLst>
      <p:ext uri="{BB962C8B-B14F-4D97-AF65-F5344CB8AC3E}">
        <p14:creationId xmlns:p14="http://schemas.microsoft.com/office/powerpoint/2010/main" val="22260023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nl-BE"/>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l-BE"/>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80E15A5-E95B-43EB-9AC7-9A96397448C0}" type="datetimeFigureOut">
              <a:rPr lang="nl-BE" smtClean="0"/>
              <a:t>30/08/2024</a:t>
            </a:fld>
            <a:endParaRPr lang="nl-BE"/>
          </a:p>
        </p:txBody>
      </p:sp>
      <p:sp>
        <p:nvSpPr>
          <p:cNvPr id="6" name="Footer Placeholder 5"/>
          <p:cNvSpPr>
            <a:spLocks noGrp="1"/>
          </p:cNvSpPr>
          <p:nvPr>
            <p:ph type="ftr" sz="quarter" idx="11"/>
          </p:nvPr>
        </p:nvSpPr>
        <p:spPr/>
        <p:txBody>
          <a:bodyPr/>
          <a:lstStyle/>
          <a:p>
            <a:endParaRPr lang="nl-BE"/>
          </a:p>
        </p:txBody>
      </p:sp>
      <p:sp>
        <p:nvSpPr>
          <p:cNvPr id="7" name="Slide Number Placeholder 6"/>
          <p:cNvSpPr>
            <a:spLocks noGrp="1"/>
          </p:cNvSpPr>
          <p:nvPr>
            <p:ph type="sldNum" sz="quarter" idx="12"/>
          </p:nvPr>
        </p:nvSpPr>
        <p:spPr/>
        <p:txBody>
          <a:bodyPr/>
          <a:lstStyle/>
          <a:p>
            <a:fld id="{67C3C120-4544-49C4-A71C-C78FE5187513}" type="slidenum">
              <a:rPr lang="nl-BE" smtClean="0"/>
              <a:t>‹nº›</a:t>
            </a:fld>
            <a:endParaRPr lang="nl-BE"/>
          </a:p>
        </p:txBody>
      </p:sp>
    </p:spTree>
    <p:extLst>
      <p:ext uri="{BB962C8B-B14F-4D97-AF65-F5344CB8AC3E}">
        <p14:creationId xmlns:p14="http://schemas.microsoft.com/office/powerpoint/2010/main" val="38429035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nl-BE"/>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80E15A5-E95B-43EB-9AC7-9A96397448C0}" type="datetimeFigureOut">
              <a:rPr lang="nl-BE" smtClean="0"/>
              <a:t>30/08/2024</a:t>
            </a:fld>
            <a:endParaRPr lang="nl-BE"/>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nl-BE"/>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7C3C120-4544-49C4-A71C-C78FE5187513}" type="slidenum">
              <a:rPr lang="nl-BE" smtClean="0"/>
              <a:t>‹nº›</a:t>
            </a:fld>
            <a:endParaRPr lang="nl-BE"/>
          </a:p>
        </p:txBody>
      </p:sp>
    </p:spTree>
    <p:extLst>
      <p:ext uri="{BB962C8B-B14F-4D97-AF65-F5344CB8AC3E}">
        <p14:creationId xmlns:p14="http://schemas.microsoft.com/office/powerpoint/2010/main" val="9867829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28.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3.png"/><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NULL"/><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9.png"/></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400.png"/><Relationship Id="rId4" Type="http://schemas.openxmlformats.org/officeDocument/2006/relationships/image" Target="../media/image4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5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3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colab.research.google.com/github/zz4fap/t319_aprendizado_de_maquina/blob/master/notebooks/regression/normal_equation_example1.ipynb" TargetMode="External"/><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48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3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3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3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hyperlink" Target="https://colab.research.google.com/github/zz4fap/t319_aprendizado_de_maquina/blob/main/notebooks/regression/error_surface_example2.ipynb"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56.png"/><Relationship Id="rId4" Type="http://schemas.openxmlformats.org/officeDocument/2006/relationships/image" Target="../media/image5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4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4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image" Target="../media/image5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 Id="rId6" Type="http://schemas.openxmlformats.org/officeDocument/2006/relationships/image" Target="../media/image660.png"/><Relationship Id="rId5" Type="http://schemas.openxmlformats.org/officeDocument/2006/relationships/image" Target="../media/image560.png"/><Relationship Id="rId4" Type="http://schemas.openxmlformats.org/officeDocument/2006/relationships/image" Target="../media/image550.png"/></Relationships>
</file>

<file path=ppt/slides/_rels/slide4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 Id="rId6" Type="http://schemas.openxmlformats.org/officeDocument/2006/relationships/image" Target="../media/image660.png"/><Relationship Id="rId5" Type="http://schemas.openxmlformats.org/officeDocument/2006/relationships/image" Target="../media/image560.png"/><Relationship Id="rId4" Type="http://schemas.openxmlformats.org/officeDocument/2006/relationships/image" Target="../media/image550.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50.xml.rels><?xml version="1.0" encoding="UTF-8" standalone="yes"?>
<Relationships xmlns="http://schemas.openxmlformats.org/package/2006/relationships"><Relationship Id="rId3" Type="http://schemas.openxmlformats.org/officeDocument/2006/relationships/hyperlink" Target="https://colab.research.google.com/github/zz4fap/t319_aprendizado_de_maquina/blob/main/labs/Laboratorio2.ipynb" TargetMode="External"/><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hyperlink" Target="https://github.com/zz4fap/t319_aprendizado_de_maquina/blob/main/docs/Resolu%C3%A7%C3%A3o%20e%20entrega%20dos%20laborat%C3%B3rios.pdf"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61.jpeg"/><Relationship Id="rId7" Type="http://schemas.openxmlformats.org/officeDocument/2006/relationships/image" Target="../media/image67.png"/><Relationship Id="rId2" Type="http://schemas.openxmlformats.org/officeDocument/2006/relationships/image" Target="../media/image60.jpeg"/><Relationship Id="rId1"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image" Target="../media/image63.png"/><Relationship Id="rId4" Type="http://schemas.openxmlformats.org/officeDocument/2006/relationships/image" Target="../media/image62.jpeg"/></Relationships>
</file>

<file path=ppt/slides/_rels/slide53.xml.rels><?xml version="1.0" encoding="UTF-8" standalone="yes"?>
<Relationships xmlns="http://schemas.openxmlformats.org/package/2006/relationships"><Relationship Id="rId3" Type="http://schemas.openxmlformats.org/officeDocument/2006/relationships/image" Target="../media/image680.png"/><Relationship Id="rId2" Type="http://schemas.openxmlformats.org/officeDocument/2006/relationships/image" Target="../media/image68.png"/><Relationship Id="rId1" Type="http://schemas.openxmlformats.org/officeDocument/2006/relationships/slideLayout" Target="../slideLayouts/slideLayout2.xml"/><Relationship Id="rId4" Type="http://schemas.openxmlformats.org/officeDocument/2006/relationships/image" Target="../media/image690.png"/></Relationships>
</file>

<file path=ppt/slides/_rels/slide54.xml.rels><?xml version="1.0" encoding="UTF-8" standalone="yes"?>
<Relationships xmlns="http://schemas.openxmlformats.org/package/2006/relationships"><Relationship Id="rId8" Type="http://schemas.openxmlformats.org/officeDocument/2006/relationships/image" Target="../media/image300.png"/><Relationship Id="rId7" Type="http://schemas.openxmlformats.org/officeDocument/2006/relationships/image" Target="../media/image290.png"/><Relationship Id="rId1" Type="http://schemas.openxmlformats.org/officeDocument/2006/relationships/slideLayout" Target="../slideLayouts/slideLayout2.xml"/><Relationship Id="rId6" Type="http://schemas.openxmlformats.org/officeDocument/2006/relationships/image" Target="../media/image281.png"/><Relationship Id="rId5" Type="http://schemas.openxmlformats.org/officeDocument/2006/relationships/image" Target="../media/image270.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4.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0.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2666AC8-2E17-4DB4-B0F5-60C640CCFD2E}"/>
              </a:ext>
            </a:extLst>
          </p:cNvPr>
          <p:cNvSpPr>
            <a:spLocks noGrp="1"/>
          </p:cNvSpPr>
          <p:nvPr>
            <p:ph type="ctrTitle"/>
          </p:nvPr>
        </p:nvSpPr>
        <p:spPr>
          <a:xfrm>
            <a:off x="1524000" y="819807"/>
            <a:ext cx="9144000" cy="2690156"/>
          </a:xfrm>
        </p:spPr>
        <p:txBody>
          <a:bodyPr>
            <a:normAutofit/>
          </a:bodyPr>
          <a:lstStyle/>
          <a:p>
            <a:r>
              <a:rPr lang="pt-BR" sz="5400" dirty="0"/>
              <a:t>T319 - Introdução ao Aprendizado de Máquina:</a:t>
            </a:r>
            <a:br>
              <a:rPr lang="pt-BR" dirty="0"/>
            </a:br>
            <a:r>
              <a:rPr lang="pt-BR" b="1" i="1" dirty="0"/>
              <a:t>Regressão Linear (Parte I)</a:t>
            </a:r>
          </a:p>
        </p:txBody>
      </p:sp>
      <p:sp>
        <p:nvSpPr>
          <p:cNvPr id="4" name="CaixaDeTexto 3">
            <a:extLst>
              <a:ext uri="{FF2B5EF4-FFF2-40B4-BE49-F238E27FC236}">
                <a16:creationId xmlns:a16="http://schemas.microsoft.com/office/drawing/2014/main" id="{430EB894-B7D4-434C-9D1A-A14094D9BEEC}"/>
              </a:ext>
            </a:extLst>
          </p:cNvPr>
          <p:cNvSpPr txBox="1"/>
          <p:nvPr/>
        </p:nvSpPr>
        <p:spPr>
          <a:xfrm>
            <a:off x="7915802" y="5519955"/>
            <a:ext cx="4004345" cy="677108"/>
          </a:xfrm>
          <a:prstGeom prst="rect">
            <a:avLst/>
          </a:prstGeom>
          <a:noFill/>
        </p:spPr>
        <p:txBody>
          <a:bodyPr wrap="square" rtlCol="0">
            <a:spAutoFit/>
          </a:bodyPr>
          <a:lstStyle/>
          <a:p>
            <a:r>
              <a:rPr lang="pt-BR" sz="2000" dirty="0"/>
              <a:t>Felipe Augusto Pereira de Figueiredo</a:t>
            </a:r>
          </a:p>
          <a:p>
            <a:r>
              <a:rPr lang="pt-BR" dirty="0"/>
              <a:t>felipe.figueiredo@inatel.br</a:t>
            </a:r>
          </a:p>
        </p:txBody>
      </p:sp>
      <p:pic>
        <p:nvPicPr>
          <p:cNvPr id="1026" name="Picture 2" descr="Logo">
            <a:extLst>
              <a:ext uri="{FF2B5EF4-FFF2-40B4-BE49-F238E27FC236}">
                <a16:creationId xmlns:a16="http://schemas.microsoft.com/office/drawing/2014/main" id="{3F2642E0-4F6A-4196-8F58-E77D36E9A33F}"/>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28759" b="28872"/>
          <a:stretch/>
        </p:blipFill>
        <p:spPr bwMode="auto">
          <a:xfrm>
            <a:off x="271853" y="5528345"/>
            <a:ext cx="2261388" cy="677109"/>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Image result for machine learning">
            <a:extLst>
              <a:ext uri="{FF2B5EF4-FFF2-40B4-BE49-F238E27FC236}">
                <a16:creationId xmlns:a16="http://schemas.microsoft.com/office/drawing/2014/main" id="{810CE0A2-4102-44A6-A370-175E7896CDCB}"/>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0193" t="8107" r="14530" b="5794"/>
          <a:stretch/>
        </p:blipFill>
        <p:spPr bwMode="auto">
          <a:xfrm>
            <a:off x="4965305" y="3396429"/>
            <a:ext cx="2261389" cy="22370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33505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C106918-4928-8D8F-109D-FE4154A6ACEE}"/>
              </a:ext>
            </a:extLst>
          </p:cNvPr>
          <p:cNvSpPr>
            <a:spLocks noGrp="1"/>
          </p:cNvSpPr>
          <p:nvPr>
            <p:ph type="title"/>
          </p:nvPr>
        </p:nvSpPr>
        <p:spPr/>
        <p:txBody>
          <a:bodyPr/>
          <a:lstStyle/>
          <a:p>
            <a:r>
              <a:rPr lang="pt-BR" dirty="0"/>
              <a:t>Qual é o paradigma de aprendizado?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5873D4D9-70C9-4892-D3C8-28B1750BC291}"/>
                  </a:ext>
                </a:extLst>
              </p:cNvPr>
              <p:cNvSpPr>
                <a:spLocks noGrp="1"/>
              </p:cNvSpPr>
              <p:nvPr>
                <p:ph idx="1"/>
              </p:nvPr>
            </p:nvSpPr>
            <p:spPr>
              <a:xfrm>
                <a:off x="5541485" y="1825624"/>
                <a:ext cx="6477918" cy="5032375"/>
              </a:xfrm>
            </p:spPr>
            <p:txBody>
              <a:bodyPr/>
              <a:lstStyle/>
              <a:p>
                <a:r>
                  <a:rPr lang="pt-BR" dirty="0"/>
                  <a:t>Dado que possuímos um </a:t>
                </a:r>
                <a:r>
                  <a:rPr lang="pt-BR" b="1" i="1" dirty="0"/>
                  <a:t>conjunto</a:t>
                </a:r>
                <a:r>
                  <a:rPr lang="pt-BR" dirty="0"/>
                  <a:t> de valores de entrada, </a:t>
                </a:r>
                <a14:m>
                  <m:oMath xmlns:m="http://schemas.openxmlformats.org/officeDocument/2006/math">
                    <m:r>
                      <a:rPr lang="pt-BR" b="1" i="1" smtClean="0">
                        <a:latin typeface="Cambria Math" panose="02040503050406030204" pitchFamily="18" charset="0"/>
                      </a:rPr>
                      <m:t>𝒙</m:t>
                    </m:r>
                  </m:oMath>
                </a14:m>
                <a:r>
                  <a:rPr lang="pt-BR" dirty="0"/>
                  <a:t> (os </a:t>
                </a:r>
                <a:r>
                  <a:rPr lang="pt-BR" b="1" i="1" dirty="0"/>
                  <a:t>atributos</a:t>
                </a:r>
                <a:r>
                  <a:rPr lang="pt-BR" dirty="0"/>
                  <a:t>), e os seus respectivos valores esperados de saída, </a:t>
                </a:r>
                <a14:m>
                  <m:oMath xmlns:m="http://schemas.openxmlformats.org/officeDocument/2006/math">
                    <m:r>
                      <a:rPr lang="pt-BR" b="0" i="1" smtClean="0">
                        <a:latin typeface="Cambria Math" panose="02040503050406030204" pitchFamily="18" charset="0"/>
                      </a:rPr>
                      <m:t>𝑦</m:t>
                    </m:r>
                  </m:oMath>
                </a14:m>
                <a:r>
                  <a:rPr lang="pt-BR" dirty="0"/>
                  <a:t> (os </a:t>
                </a:r>
                <a:r>
                  <a:rPr lang="pt-BR" b="1" i="1" dirty="0"/>
                  <a:t>rótulos</a:t>
                </a:r>
                <a:r>
                  <a:rPr lang="pt-BR" dirty="0"/>
                  <a:t>), </a:t>
                </a:r>
                <a:r>
                  <a:rPr lang="pt-BR" b="1" i="1" dirty="0">
                    <a:solidFill>
                      <a:srgbClr val="00B0F0"/>
                    </a:solidFill>
                  </a:rPr>
                  <a:t>que tipo de aprendizado é realizado pela regressão linear?</a:t>
                </a:r>
              </a:p>
            </p:txBody>
          </p:sp>
        </mc:Choice>
        <mc:Fallback xmlns="">
          <p:sp>
            <p:nvSpPr>
              <p:cNvPr id="3" name="Espaço Reservado para Conteúdo 2">
                <a:extLst>
                  <a:ext uri="{FF2B5EF4-FFF2-40B4-BE49-F238E27FC236}">
                    <a16:creationId xmlns:a16="http://schemas.microsoft.com/office/drawing/2014/main" id="{5873D4D9-70C9-4892-D3C8-28B1750BC291}"/>
                  </a:ext>
                </a:extLst>
              </p:cNvPr>
              <p:cNvSpPr>
                <a:spLocks noGrp="1" noRot="1" noChangeAspect="1" noMove="1" noResize="1" noEditPoints="1" noAdjustHandles="1" noChangeArrowheads="1" noChangeShapeType="1" noTextEdit="1"/>
              </p:cNvSpPr>
              <p:nvPr>
                <p:ph idx="1"/>
              </p:nvPr>
            </p:nvSpPr>
            <p:spPr>
              <a:xfrm>
                <a:off x="5541485" y="1825624"/>
                <a:ext cx="6477918" cy="5032375"/>
              </a:xfrm>
              <a:blipFill>
                <a:blip r:embed="rId2"/>
                <a:stretch>
                  <a:fillRect l="-1693" t="-1937"/>
                </a:stretch>
              </a:blipFill>
            </p:spPr>
            <p:txBody>
              <a:bodyPr/>
              <a:lstStyle/>
              <a:p>
                <a:r>
                  <a:rPr lang="pt-BR">
                    <a:noFill/>
                  </a:rPr>
                  <a:t> </a:t>
                </a:r>
              </a:p>
            </p:txBody>
          </p:sp>
        </mc:Fallback>
      </mc:AlternateContent>
      <p:sp>
        <p:nvSpPr>
          <p:cNvPr id="6" name="CaixaDeTexto 5">
            <a:extLst>
              <a:ext uri="{FF2B5EF4-FFF2-40B4-BE49-F238E27FC236}">
                <a16:creationId xmlns:a16="http://schemas.microsoft.com/office/drawing/2014/main" id="{1704DAE2-E91B-23FE-10BB-C07B62FCC506}"/>
              </a:ext>
            </a:extLst>
          </p:cNvPr>
          <p:cNvSpPr txBox="1"/>
          <p:nvPr/>
        </p:nvSpPr>
        <p:spPr>
          <a:xfrm>
            <a:off x="864618" y="5271567"/>
            <a:ext cx="3988106" cy="307777"/>
          </a:xfrm>
          <a:prstGeom prst="rect">
            <a:avLst/>
          </a:prstGeom>
          <a:noFill/>
        </p:spPr>
        <p:txBody>
          <a:bodyPr wrap="square" rtlCol="0">
            <a:spAutoFit/>
          </a:bodyPr>
          <a:lstStyle/>
          <a:p>
            <a:pPr algn="ctr"/>
            <a:r>
              <a:rPr lang="pt-BR" sz="1400" b="1" dirty="0"/>
              <a:t>OBS</a:t>
            </a:r>
            <a:r>
              <a:rPr lang="pt-BR" sz="1400" dirty="0"/>
              <a:t>.: w representa o ruído contaminando os dados.</a:t>
            </a:r>
          </a:p>
        </p:txBody>
      </p:sp>
      <p:pic>
        <p:nvPicPr>
          <p:cNvPr id="7" name="Imagem 6">
            <a:extLst>
              <a:ext uri="{FF2B5EF4-FFF2-40B4-BE49-F238E27FC236}">
                <a16:creationId xmlns:a16="http://schemas.microsoft.com/office/drawing/2014/main" id="{92D7A790-AA7C-14F4-BE67-E5CAF1F7806C}"/>
              </a:ext>
            </a:extLst>
          </p:cNvPr>
          <p:cNvPicPr>
            <a:picLocks noChangeAspect="1"/>
          </p:cNvPicPr>
          <p:nvPr/>
        </p:nvPicPr>
        <p:blipFill rotWithShape="1">
          <a:blip r:embed="rId3"/>
          <a:srcRect l="4036" t="11130" r="9398"/>
          <a:stretch/>
        </p:blipFill>
        <p:spPr>
          <a:xfrm>
            <a:off x="661931" y="2092507"/>
            <a:ext cx="4146725" cy="3192833"/>
          </a:xfrm>
          <a:prstGeom prst="rect">
            <a:avLst/>
          </a:prstGeom>
        </p:spPr>
      </p:pic>
    </p:spTree>
    <p:extLst>
      <p:ext uri="{BB962C8B-B14F-4D97-AF65-F5344CB8AC3E}">
        <p14:creationId xmlns:p14="http://schemas.microsoft.com/office/powerpoint/2010/main" val="32656444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C106918-4928-8D8F-109D-FE4154A6ACEE}"/>
              </a:ext>
            </a:extLst>
          </p:cNvPr>
          <p:cNvSpPr>
            <a:spLocks noGrp="1"/>
          </p:cNvSpPr>
          <p:nvPr>
            <p:ph type="title"/>
          </p:nvPr>
        </p:nvSpPr>
        <p:spPr/>
        <p:txBody>
          <a:bodyPr/>
          <a:lstStyle/>
          <a:p>
            <a:r>
              <a:rPr lang="pt-BR" dirty="0"/>
              <a:t>Qual é o paradigma de aprendizado?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5873D4D9-70C9-4892-D3C8-28B1750BC291}"/>
                  </a:ext>
                </a:extLst>
              </p:cNvPr>
              <p:cNvSpPr>
                <a:spLocks noGrp="1"/>
              </p:cNvSpPr>
              <p:nvPr>
                <p:ph idx="1"/>
              </p:nvPr>
            </p:nvSpPr>
            <p:spPr>
              <a:xfrm>
                <a:off x="5541485" y="1825624"/>
                <a:ext cx="6477918" cy="5032375"/>
              </a:xfrm>
            </p:spPr>
            <p:txBody>
              <a:bodyPr/>
              <a:lstStyle/>
              <a:p>
                <a:r>
                  <a:rPr lang="pt-BR" dirty="0"/>
                  <a:t>Dado que possuímos um </a:t>
                </a:r>
                <a:r>
                  <a:rPr lang="pt-BR" b="1" i="1" dirty="0"/>
                  <a:t>conjunto</a:t>
                </a:r>
                <a:r>
                  <a:rPr lang="pt-BR" dirty="0"/>
                  <a:t> de valores de entrada, </a:t>
                </a:r>
                <a14:m>
                  <m:oMath xmlns:m="http://schemas.openxmlformats.org/officeDocument/2006/math">
                    <m:r>
                      <a:rPr lang="pt-BR" b="1" i="1" smtClean="0">
                        <a:latin typeface="Cambria Math" panose="02040503050406030204" pitchFamily="18" charset="0"/>
                      </a:rPr>
                      <m:t>𝒙</m:t>
                    </m:r>
                  </m:oMath>
                </a14:m>
                <a:r>
                  <a:rPr lang="pt-BR" dirty="0"/>
                  <a:t> (os </a:t>
                </a:r>
                <a:r>
                  <a:rPr lang="pt-BR" b="1" i="1" dirty="0"/>
                  <a:t>atributos</a:t>
                </a:r>
                <a:r>
                  <a:rPr lang="pt-BR" dirty="0"/>
                  <a:t>), e os seus respectivos valores esperados de saída, </a:t>
                </a:r>
                <a14:m>
                  <m:oMath xmlns:m="http://schemas.openxmlformats.org/officeDocument/2006/math">
                    <m:r>
                      <a:rPr lang="pt-BR" b="0" i="1" smtClean="0">
                        <a:latin typeface="Cambria Math" panose="02040503050406030204" pitchFamily="18" charset="0"/>
                      </a:rPr>
                      <m:t>𝑦</m:t>
                    </m:r>
                  </m:oMath>
                </a14:m>
                <a:r>
                  <a:rPr lang="pt-BR" dirty="0"/>
                  <a:t> (os </a:t>
                </a:r>
                <a:r>
                  <a:rPr lang="pt-BR" b="1" i="1" dirty="0"/>
                  <a:t>rótulos</a:t>
                </a:r>
                <a:r>
                  <a:rPr lang="pt-BR" dirty="0"/>
                  <a:t>), </a:t>
                </a:r>
                <a:r>
                  <a:rPr lang="pt-BR" b="1" i="1" dirty="0">
                    <a:solidFill>
                      <a:srgbClr val="00B0F0"/>
                    </a:solidFill>
                  </a:rPr>
                  <a:t>que tipo de aprendizado é realizado pela regressão linear?</a:t>
                </a:r>
              </a:p>
            </p:txBody>
          </p:sp>
        </mc:Choice>
        <mc:Fallback xmlns="">
          <p:sp>
            <p:nvSpPr>
              <p:cNvPr id="3" name="Espaço Reservado para Conteúdo 2">
                <a:extLst>
                  <a:ext uri="{FF2B5EF4-FFF2-40B4-BE49-F238E27FC236}">
                    <a16:creationId xmlns:a16="http://schemas.microsoft.com/office/drawing/2014/main" id="{5873D4D9-70C9-4892-D3C8-28B1750BC291}"/>
                  </a:ext>
                </a:extLst>
              </p:cNvPr>
              <p:cNvSpPr>
                <a:spLocks noGrp="1" noRot="1" noChangeAspect="1" noMove="1" noResize="1" noEditPoints="1" noAdjustHandles="1" noChangeArrowheads="1" noChangeShapeType="1" noTextEdit="1"/>
              </p:cNvSpPr>
              <p:nvPr>
                <p:ph idx="1"/>
              </p:nvPr>
            </p:nvSpPr>
            <p:spPr>
              <a:xfrm>
                <a:off x="5541485" y="1825624"/>
                <a:ext cx="6477918" cy="5032375"/>
              </a:xfrm>
              <a:blipFill>
                <a:blip r:embed="rId2"/>
                <a:stretch>
                  <a:fillRect l="-1693" t="-1937"/>
                </a:stretch>
              </a:blipFill>
            </p:spPr>
            <p:txBody>
              <a:bodyPr/>
              <a:lstStyle/>
              <a:p>
                <a:r>
                  <a:rPr lang="pt-BR">
                    <a:noFill/>
                  </a:rPr>
                  <a:t> </a:t>
                </a:r>
              </a:p>
            </p:txBody>
          </p:sp>
        </mc:Fallback>
      </mc:AlternateContent>
      <p:sp>
        <p:nvSpPr>
          <p:cNvPr id="6" name="CaixaDeTexto 5">
            <a:extLst>
              <a:ext uri="{FF2B5EF4-FFF2-40B4-BE49-F238E27FC236}">
                <a16:creationId xmlns:a16="http://schemas.microsoft.com/office/drawing/2014/main" id="{1704DAE2-E91B-23FE-10BB-C07B62FCC506}"/>
              </a:ext>
            </a:extLst>
          </p:cNvPr>
          <p:cNvSpPr txBox="1"/>
          <p:nvPr/>
        </p:nvSpPr>
        <p:spPr>
          <a:xfrm>
            <a:off x="864618" y="5271567"/>
            <a:ext cx="3988106" cy="307777"/>
          </a:xfrm>
          <a:prstGeom prst="rect">
            <a:avLst/>
          </a:prstGeom>
          <a:noFill/>
        </p:spPr>
        <p:txBody>
          <a:bodyPr wrap="square" rtlCol="0">
            <a:spAutoFit/>
          </a:bodyPr>
          <a:lstStyle/>
          <a:p>
            <a:pPr algn="ctr"/>
            <a:r>
              <a:rPr lang="pt-BR" sz="1400" b="1" dirty="0"/>
              <a:t>OBS</a:t>
            </a:r>
            <a:r>
              <a:rPr lang="pt-BR" sz="1400" dirty="0"/>
              <a:t>.: w representa o ruído contaminando os dados.</a:t>
            </a:r>
          </a:p>
        </p:txBody>
      </p:sp>
      <p:pic>
        <p:nvPicPr>
          <p:cNvPr id="7" name="Imagem 6">
            <a:extLst>
              <a:ext uri="{FF2B5EF4-FFF2-40B4-BE49-F238E27FC236}">
                <a16:creationId xmlns:a16="http://schemas.microsoft.com/office/drawing/2014/main" id="{92D7A790-AA7C-14F4-BE67-E5CAF1F7806C}"/>
              </a:ext>
            </a:extLst>
          </p:cNvPr>
          <p:cNvPicPr>
            <a:picLocks noChangeAspect="1"/>
          </p:cNvPicPr>
          <p:nvPr/>
        </p:nvPicPr>
        <p:blipFill rotWithShape="1">
          <a:blip r:embed="rId3"/>
          <a:srcRect l="4036" t="11130" r="9398"/>
          <a:stretch/>
        </p:blipFill>
        <p:spPr>
          <a:xfrm>
            <a:off x="661931" y="2092507"/>
            <a:ext cx="4146725" cy="3192833"/>
          </a:xfrm>
          <a:prstGeom prst="rect">
            <a:avLst/>
          </a:prstGeom>
        </p:spPr>
      </p:pic>
      <p:sp>
        <p:nvSpPr>
          <p:cNvPr id="5" name="CaixaDeTexto 4">
            <a:extLst>
              <a:ext uri="{FF2B5EF4-FFF2-40B4-BE49-F238E27FC236}">
                <a16:creationId xmlns:a16="http://schemas.microsoft.com/office/drawing/2014/main" id="{77D13973-0CC4-804D-B65C-ACF1497CA131}"/>
              </a:ext>
            </a:extLst>
          </p:cNvPr>
          <p:cNvSpPr txBox="1"/>
          <p:nvPr/>
        </p:nvSpPr>
        <p:spPr>
          <a:xfrm>
            <a:off x="7032893" y="4502126"/>
            <a:ext cx="3495101" cy="1077218"/>
          </a:xfrm>
          <a:prstGeom prst="rect">
            <a:avLst/>
          </a:prstGeom>
          <a:noFill/>
        </p:spPr>
        <p:txBody>
          <a:bodyPr wrap="square">
            <a:spAutoFit/>
          </a:bodyPr>
          <a:lstStyle/>
          <a:p>
            <a:pPr marL="0" indent="0" algn="ctr">
              <a:buNone/>
            </a:pPr>
            <a:r>
              <a:rPr lang="pt-BR" sz="3200" b="1" i="1" dirty="0">
                <a:solidFill>
                  <a:srgbClr val="00B050"/>
                </a:solidFill>
              </a:rPr>
              <a:t>Aprendizado supervisionado</a:t>
            </a:r>
          </a:p>
        </p:txBody>
      </p:sp>
    </p:spTree>
    <p:extLst>
      <p:ext uri="{BB962C8B-B14F-4D97-AF65-F5344CB8AC3E}">
        <p14:creationId xmlns:p14="http://schemas.microsoft.com/office/powerpoint/2010/main" val="17200687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3645331-4B2E-BB50-BF81-FDF8C639EED5}"/>
              </a:ext>
            </a:extLst>
          </p:cNvPr>
          <p:cNvSpPr>
            <a:spLocks noGrp="1"/>
          </p:cNvSpPr>
          <p:nvPr>
            <p:ph type="title"/>
          </p:nvPr>
        </p:nvSpPr>
        <p:spPr/>
        <p:txBody>
          <a:bodyPr/>
          <a:lstStyle/>
          <a:p>
            <a:r>
              <a:rPr lang="pt-BR" dirty="0"/>
              <a:t>Por que linear?</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67745B10-6162-30F7-6050-58C45B781852}"/>
                  </a:ext>
                </a:extLst>
              </p:cNvPr>
              <p:cNvSpPr>
                <a:spLocks noGrp="1"/>
              </p:cNvSpPr>
              <p:nvPr>
                <p:ph idx="1"/>
              </p:nvPr>
            </p:nvSpPr>
            <p:spPr>
              <a:xfrm>
                <a:off x="4847422" y="1825624"/>
                <a:ext cx="7174860" cy="5032375"/>
              </a:xfrm>
            </p:spPr>
            <p:txBody>
              <a:bodyPr>
                <a:normAutofit lnSpcReduction="10000"/>
              </a:bodyPr>
              <a:lstStyle/>
              <a:p>
                <a:r>
                  <a:rPr lang="pt-BR" dirty="0"/>
                  <a:t>A </a:t>
                </a:r>
                <a:r>
                  <a:rPr lang="pt-BR" b="1" i="1" dirty="0"/>
                  <a:t>regressão</a:t>
                </a:r>
                <a:r>
                  <a:rPr lang="pt-BR" dirty="0"/>
                  <a:t> é chamada de </a:t>
                </a:r>
                <a:r>
                  <a:rPr lang="pt-BR" b="1" i="1" dirty="0"/>
                  <a:t>linear</a:t>
                </a:r>
                <a:r>
                  <a:rPr lang="pt-BR" dirty="0"/>
                  <a:t> porque a saída da </a:t>
                </a:r>
                <a:r>
                  <a:rPr lang="pt-BR" b="1" i="1" dirty="0"/>
                  <a:t>função aproximadora</a:t>
                </a:r>
                <a:r>
                  <a:rPr lang="pt-BR" dirty="0"/>
                  <a:t>, </a:t>
                </a:r>
                <a14:m>
                  <m:oMath xmlns:m="http://schemas.openxmlformats.org/officeDocument/2006/math">
                    <m:acc>
                      <m:accPr>
                        <m:chr m:val="̂"/>
                        <m:ctrlPr>
                          <a:rPr lang="pt-BR" i="1" smtClean="0">
                            <a:latin typeface="Cambria Math" panose="02040503050406030204" pitchFamily="18" charset="0"/>
                          </a:rPr>
                        </m:ctrlPr>
                      </m:accPr>
                      <m:e>
                        <m:r>
                          <a:rPr lang="pt-BR" b="0" i="1" smtClean="0">
                            <a:latin typeface="Cambria Math" panose="02040503050406030204" pitchFamily="18" charset="0"/>
                          </a:rPr>
                          <m:t>𝑦</m:t>
                        </m:r>
                      </m:e>
                    </m:acc>
                    <m:r>
                      <a:rPr lang="pt-BR" i="1">
                        <a:latin typeface="Cambria Math" panose="02040503050406030204" pitchFamily="18" charset="0"/>
                      </a:rPr>
                      <m:t>=</m:t>
                    </m:r>
                    <m:r>
                      <a:rPr lang="pt-BR" i="1">
                        <a:latin typeface="Cambria Math" panose="02040503050406030204" pitchFamily="18" charset="0"/>
                        <a:ea typeface="Cambria Math" panose="02040503050406030204" pitchFamily="18" charset="0"/>
                      </a:rPr>
                      <m:t>h</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oMath>
                </a14:m>
                <a:r>
                  <a:rPr lang="pt-BR" dirty="0"/>
                  <a:t>, é modelada como sendo uma </a:t>
                </a:r>
                <a:r>
                  <a:rPr lang="pt-BR" b="1" i="1" dirty="0">
                    <a:solidFill>
                      <a:srgbClr val="00B050"/>
                    </a:solidFill>
                  </a:rPr>
                  <a:t>combinação linear dos atributos</a:t>
                </a:r>
                <a:r>
                  <a:rPr lang="pt-BR" dirty="0"/>
                  <a:t>, </a:t>
                </a:r>
                <a14:m>
                  <m:oMath xmlns:m="http://schemas.openxmlformats.org/officeDocument/2006/math">
                    <m:r>
                      <a:rPr lang="pt-BR" b="1" i="1">
                        <a:latin typeface="Cambria Math" panose="02040503050406030204" pitchFamily="18" charset="0"/>
                      </a:rPr>
                      <m:t>𝒙</m:t>
                    </m:r>
                  </m:oMath>
                </a14:m>
                <a:r>
                  <a:rPr lang="pt-BR" dirty="0"/>
                  <a:t>.</a:t>
                </a:r>
              </a:p>
              <a:p>
                <a:r>
                  <a:rPr lang="pt-BR" dirty="0"/>
                  <a:t>Ou seja, usamos uma </a:t>
                </a:r>
                <a:r>
                  <a:rPr lang="pt-BR" b="1" i="1" dirty="0">
                    <a:solidFill>
                      <a:srgbClr val="00B0F0"/>
                    </a:solidFill>
                  </a:rPr>
                  <a:t>função que é uma combinação linear dos atributos </a:t>
                </a:r>
                <a:r>
                  <a:rPr lang="pt-BR" dirty="0"/>
                  <a:t>para modelar o relacionamento entre </a:t>
                </a:r>
                <a14:m>
                  <m:oMath xmlns:m="http://schemas.openxmlformats.org/officeDocument/2006/math">
                    <m:r>
                      <a:rPr lang="pt-BR" b="1" i="1" smtClean="0">
                        <a:latin typeface="Cambria Math" panose="02040503050406030204" pitchFamily="18" charset="0"/>
                      </a:rPr>
                      <m:t>𝒙</m:t>
                    </m:r>
                  </m:oMath>
                </a14:m>
                <a:r>
                  <a:rPr lang="pt-BR" dirty="0"/>
                  <a:t> e </a:t>
                </a:r>
                <a14:m>
                  <m:oMath xmlns:m="http://schemas.openxmlformats.org/officeDocument/2006/math">
                    <m:r>
                      <a:rPr lang="pt-BR" b="0" i="1" smtClean="0">
                        <a:latin typeface="Cambria Math" panose="02040503050406030204" pitchFamily="18" charset="0"/>
                      </a:rPr>
                      <m:t>𝑦</m:t>
                    </m:r>
                  </m:oMath>
                </a14:m>
                <a:r>
                  <a:rPr lang="pt-BR" dirty="0"/>
                  <a:t>.</a:t>
                </a:r>
              </a:p>
              <a:p>
                <a:r>
                  <a:rPr lang="pt-BR" dirty="0"/>
                  <a:t>Por exemplo, com </a:t>
                </a:r>
                <a:r>
                  <a:rPr lang="pt-BR" b="1" i="1" dirty="0">
                    <a:solidFill>
                      <a:schemeClr val="accent2"/>
                    </a:solidFill>
                  </a:rPr>
                  <a:t>um atributo</a:t>
                </a:r>
                <a:r>
                  <a:rPr lang="pt-BR" dirty="0"/>
                  <a:t>, </a:t>
                </a:r>
                <a14:m>
                  <m:oMath xmlns:m="http://schemas.openxmlformats.org/officeDocument/2006/math">
                    <m:sSub>
                      <m:sSubPr>
                        <m:ctrlPr>
                          <a:rPr lang="pt-BR" i="1" smtClean="0">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1</m:t>
                        </m:r>
                      </m:sub>
                    </m:sSub>
                  </m:oMath>
                </a14:m>
                <a:r>
                  <a:rPr lang="pt-BR" dirty="0"/>
                  <a:t>, temos a equação de uma </a:t>
                </a:r>
                <a:r>
                  <a:rPr lang="pt-BR" b="1" i="1" dirty="0"/>
                  <a:t>reta</a:t>
                </a:r>
                <a:r>
                  <a:rPr lang="pt-BR" dirty="0"/>
                  <a:t>:</a:t>
                </a:r>
              </a:p>
              <a:p>
                <a:pPr marL="457200" lvl="1" indent="0" algn="ctr">
                  <a:buNone/>
                </a:pPr>
                <a14:m>
                  <m:oMath xmlns:m="http://schemas.openxmlformats.org/officeDocument/2006/math">
                    <m:acc>
                      <m:accPr>
                        <m:chr m:val="̂"/>
                        <m:ctrlPr>
                          <a:rPr lang="pt-BR" i="1">
                            <a:latin typeface="Cambria Math" panose="02040503050406030204" pitchFamily="18" charset="0"/>
                          </a:rPr>
                        </m:ctrlPr>
                      </m:accPr>
                      <m:e>
                        <m:r>
                          <a:rPr lang="pt-BR" i="1">
                            <a:latin typeface="Cambria Math" panose="02040503050406030204" pitchFamily="18" charset="0"/>
                          </a:rPr>
                          <m:t>𝑦</m:t>
                        </m:r>
                      </m:e>
                    </m:acc>
                    <m:r>
                      <a:rPr lang="pt-BR" b="0" i="1" smtClean="0">
                        <a:latin typeface="Cambria Math" panose="02040503050406030204" pitchFamily="18" charset="0"/>
                      </a:rPr>
                      <m:t>=</m:t>
                    </m:r>
                    <m:r>
                      <a:rPr lang="pt-BR" i="1">
                        <a:latin typeface="Cambria Math" panose="02040503050406030204" pitchFamily="18" charset="0"/>
                        <a:ea typeface="Cambria Math" panose="02040503050406030204" pitchFamily="18" charset="0"/>
                      </a:rPr>
                      <m:t>h</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r>
                      <a:rPr lang="pt-BR" b="1" i="1">
                        <a:latin typeface="Cambria Math" panose="02040503050406030204" pitchFamily="18" charset="0"/>
                        <a:ea typeface="Cambria Math" panose="02040503050406030204" pitchFamily="18" charset="0"/>
                      </a:rPr>
                      <m:t>= </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0</m:t>
                        </m:r>
                      </m:sub>
                    </m:sSub>
                  </m:oMath>
                </a14:m>
                <a:r>
                  <a:rPr lang="pt-BR" dirty="0"/>
                  <a:t> +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1</m:t>
                        </m:r>
                      </m:sub>
                    </m:sSub>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1</m:t>
                        </m:r>
                      </m:sub>
                    </m:sSub>
                  </m:oMath>
                </a14:m>
                <a:r>
                  <a:rPr lang="pt-BR" dirty="0"/>
                  <a:t>.</a:t>
                </a:r>
              </a:p>
              <a:p>
                <a:r>
                  <a:rPr lang="pt-BR" dirty="0"/>
                  <a:t>Já com </a:t>
                </a:r>
                <a:r>
                  <a:rPr lang="pt-BR" b="1" i="1" dirty="0">
                    <a:solidFill>
                      <a:schemeClr val="accent2"/>
                    </a:solidFill>
                  </a:rPr>
                  <a:t>dois atributos</a:t>
                </a:r>
                <a:r>
                  <a:rPr lang="pt-BR" dirty="0"/>
                  <a:t>, </a:t>
                </a:r>
                <a14:m>
                  <m:oMath xmlns:m="http://schemas.openxmlformats.org/officeDocument/2006/math">
                    <m:sSub>
                      <m:sSubPr>
                        <m:ctrlPr>
                          <a:rPr lang="pt-BR" i="1" smtClean="0">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1</m:t>
                        </m:r>
                      </m:sub>
                    </m:sSub>
                  </m:oMath>
                </a14:m>
                <a:r>
                  <a:rPr lang="pt-BR" dirty="0"/>
                  <a:t>e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b="0" i="1" smtClean="0">
                            <a:latin typeface="Cambria Math" panose="02040503050406030204" pitchFamily="18" charset="0"/>
                            <a:ea typeface="Cambria Math" panose="02040503050406030204" pitchFamily="18" charset="0"/>
                          </a:rPr>
                          <m:t>2</m:t>
                        </m:r>
                      </m:sub>
                    </m:sSub>
                  </m:oMath>
                </a14:m>
                <a:r>
                  <a:rPr lang="pt-BR" dirty="0"/>
                  <a:t>, temos a equação de um </a:t>
                </a:r>
                <a:r>
                  <a:rPr lang="pt-BR" b="1" i="1" dirty="0"/>
                  <a:t>plano</a:t>
                </a:r>
                <a:r>
                  <a:rPr lang="pt-BR" dirty="0"/>
                  <a:t>:</a:t>
                </a:r>
              </a:p>
              <a:p>
                <a:pPr marL="457200" lvl="1" indent="0" algn="ctr">
                  <a:buNone/>
                </a:pPr>
                <a14:m>
                  <m:oMath xmlns:m="http://schemas.openxmlformats.org/officeDocument/2006/math">
                    <m:acc>
                      <m:accPr>
                        <m:chr m:val="̂"/>
                        <m:ctrlPr>
                          <a:rPr lang="pt-BR" i="1">
                            <a:latin typeface="Cambria Math" panose="02040503050406030204" pitchFamily="18" charset="0"/>
                          </a:rPr>
                        </m:ctrlPr>
                      </m:accPr>
                      <m:e>
                        <m:r>
                          <a:rPr lang="pt-BR" i="1">
                            <a:latin typeface="Cambria Math" panose="02040503050406030204" pitchFamily="18" charset="0"/>
                          </a:rPr>
                          <m:t>𝑦</m:t>
                        </m:r>
                      </m:e>
                    </m:acc>
                    <m:r>
                      <a:rPr lang="pt-BR" b="0" i="1" smtClean="0">
                        <a:latin typeface="Cambria Math" panose="02040503050406030204" pitchFamily="18" charset="0"/>
                      </a:rPr>
                      <m:t>=</m:t>
                    </m:r>
                    <m:r>
                      <a:rPr lang="pt-BR" i="1">
                        <a:latin typeface="Cambria Math" panose="02040503050406030204" pitchFamily="18" charset="0"/>
                        <a:ea typeface="Cambria Math" panose="02040503050406030204" pitchFamily="18" charset="0"/>
                      </a:rPr>
                      <m:t>h</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r>
                      <a:rPr lang="pt-BR" b="1" i="1">
                        <a:latin typeface="Cambria Math" panose="02040503050406030204" pitchFamily="18" charset="0"/>
                        <a:ea typeface="Cambria Math" panose="02040503050406030204" pitchFamily="18" charset="0"/>
                      </a:rPr>
                      <m:t>= </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0</m:t>
                        </m:r>
                      </m:sub>
                    </m:sSub>
                  </m:oMath>
                </a14:m>
                <a:r>
                  <a:rPr lang="pt-BR" dirty="0"/>
                  <a:t> +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1</m:t>
                        </m:r>
                      </m:sub>
                    </m:sSub>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1</m:t>
                        </m:r>
                      </m:sub>
                    </m:sSub>
                  </m:oMath>
                </a14:m>
                <a:r>
                  <a:rPr lang="pt-BR" dirty="0"/>
                  <a:t> +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b="0" i="1" smtClean="0">
                            <a:latin typeface="Cambria Math" panose="02040503050406030204" pitchFamily="18" charset="0"/>
                            <a:ea typeface="Cambria Math" panose="02040503050406030204" pitchFamily="18" charset="0"/>
                          </a:rPr>
                          <m:t>2</m:t>
                        </m:r>
                      </m:sub>
                    </m:sSub>
                    <m:sSub>
                      <m:sSubPr>
                        <m:ctrlPr>
                          <a:rPr lang="pt-BR" i="1" smtClean="0">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b="0" i="1" smtClean="0">
                            <a:latin typeface="Cambria Math" panose="02040503050406030204" pitchFamily="18" charset="0"/>
                            <a:ea typeface="Cambria Math" panose="02040503050406030204" pitchFamily="18" charset="0"/>
                          </a:rPr>
                          <m:t>2</m:t>
                        </m:r>
                      </m:sub>
                    </m:sSub>
                  </m:oMath>
                </a14:m>
                <a:r>
                  <a:rPr lang="pt-BR" dirty="0"/>
                  <a:t>.</a:t>
                </a:r>
              </a:p>
            </p:txBody>
          </p:sp>
        </mc:Choice>
        <mc:Fallback xmlns="">
          <p:sp>
            <p:nvSpPr>
              <p:cNvPr id="3" name="Espaço Reservado para Conteúdo 2">
                <a:extLst>
                  <a:ext uri="{FF2B5EF4-FFF2-40B4-BE49-F238E27FC236}">
                    <a16:creationId xmlns:a16="http://schemas.microsoft.com/office/drawing/2014/main" id="{67745B10-6162-30F7-6050-58C45B781852}"/>
                  </a:ext>
                </a:extLst>
              </p:cNvPr>
              <p:cNvSpPr>
                <a:spLocks noGrp="1" noRot="1" noChangeAspect="1" noMove="1" noResize="1" noEditPoints="1" noAdjustHandles="1" noChangeArrowheads="1" noChangeShapeType="1" noTextEdit="1"/>
              </p:cNvSpPr>
              <p:nvPr>
                <p:ph idx="1"/>
              </p:nvPr>
            </p:nvSpPr>
            <p:spPr>
              <a:xfrm>
                <a:off x="4847422" y="1825624"/>
                <a:ext cx="7174860" cy="5032375"/>
              </a:xfrm>
              <a:blipFill>
                <a:blip r:embed="rId2"/>
                <a:stretch>
                  <a:fillRect l="-1529" t="-2663" r="-2804" b="-969"/>
                </a:stretch>
              </a:blipFill>
            </p:spPr>
            <p:txBody>
              <a:bodyPr/>
              <a:lstStyle/>
              <a:p>
                <a:r>
                  <a:rPr lang="pt-BR">
                    <a:noFill/>
                  </a:rPr>
                  <a:t> </a:t>
                </a:r>
              </a:p>
            </p:txBody>
          </p:sp>
        </mc:Fallback>
      </mc:AlternateContent>
      <p:pic>
        <p:nvPicPr>
          <p:cNvPr id="15" name="Picture 4">
            <a:extLst>
              <a:ext uri="{FF2B5EF4-FFF2-40B4-BE49-F238E27FC236}">
                <a16:creationId xmlns:a16="http://schemas.microsoft.com/office/drawing/2014/main" id="{37CA3172-F031-AA15-4604-BE24D2F3D93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4488" t="17073" r="13012" b="8775"/>
          <a:stretch/>
        </p:blipFill>
        <p:spPr>
          <a:xfrm>
            <a:off x="921743" y="4414348"/>
            <a:ext cx="2696675" cy="2399584"/>
          </a:xfrm>
          <a:prstGeom prst="rect">
            <a:avLst/>
          </a:prstGeom>
        </p:spPr>
      </p:pic>
      <p:pic>
        <p:nvPicPr>
          <p:cNvPr id="16" name="Picture 5">
            <a:extLst>
              <a:ext uri="{FF2B5EF4-FFF2-40B4-BE49-F238E27FC236}">
                <a16:creationId xmlns:a16="http://schemas.microsoft.com/office/drawing/2014/main" id="{9B8E86C6-D422-38D2-D036-44B44A7C9E20}"/>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301" t="11423" r="9569" b="2419"/>
          <a:stretch/>
        </p:blipFill>
        <p:spPr>
          <a:xfrm>
            <a:off x="838200" y="1995964"/>
            <a:ext cx="2677173" cy="1985502"/>
          </a:xfrm>
          <a:prstGeom prst="rect">
            <a:avLst/>
          </a:prstGeom>
        </p:spPr>
      </p:pic>
      <mc:AlternateContent xmlns:mc="http://schemas.openxmlformats.org/markup-compatibility/2006" xmlns:a14="http://schemas.microsoft.com/office/drawing/2010/main">
        <mc:Choice Requires="a14">
          <p:sp>
            <p:nvSpPr>
              <p:cNvPr id="17" name="Rectangle 10">
                <a:extLst>
                  <a:ext uri="{FF2B5EF4-FFF2-40B4-BE49-F238E27FC236}">
                    <a16:creationId xmlns:a16="http://schemas.microsoft.com/office/drawing/2014/main" id="{D54FE044-A896-C28F-D51A-8495FEBCD0DC}"/>
                  </a:ext>
                </a:extLst>
              </p:cNvPr>
              <p:cNvSpPr/>
              <p:nvPr/>
            </p:nvSpPr>
            <p:spPr>
              <a:xfrm>
                <a:off x="663439" y="4109072"/>
                <a:ext cx="3001506" cy="338554"/>
              </a:xfrm>
              <a:prstGeom prst="rect">
                <a:avLst/>
              </a:prstGeom>
            </p:spPr>
            <p:txBody>
              <a:bodyPr wrap="square">
                <a:spAutoFit/>
              </a:bodyPr>
              <a:lstStyle/>
              <a:p>
                <a:pPr algn="ctr"/>
                <a14:m>
                  <m:oMath xmlns:m="http://schemas.openxmlformats.org/officeDocument/2006/math">
                    <m:r>
                      <a:rPr lang="pt-BR" sz="1600" i="1">
                        <a:latin typeface="Cambria Math" panose="02040503050406030204" pitchFamily="18" charset="0"/>
                        <a:ea typeface="Cambria Math" panose="02040503050406030204" pitchFamily="18" charset="0"/>
                      </a:rPr>
                      <m:t>h</m:t>
                    </m:r>
                    <m:d>
                      <m:dPr>
                        <m:ctrlPr>
                          <a:rPr lang="pt-BR" sz="1600" b="1" i="1">
                            <a:latin typeface="Cambria Math" panose="02040503050406030204" pitchFamily="18" charset="0"/>
                            <a:ea typeface="Cambria Math" panose="02040503050406030204" pitchFamily="18" charset="0"/>
                          </a:rPr>
                        </m:ctrlPr>
                      </m:dPr>
                      <m:e>
                        <m:r>
                          <a:rPr lang="pt-BR" sz="1600" b="1" i="1">
                            <a:latin typeface="Cambria Math" panose="02040503050406030204" pitchFamily="18" charset="0"/>
                            <a:ea typeface="Cambria Math" panose="02040503050406030204" pitchFamily="18" charset="0"/>
                          </a:rPr>
                          <m:t>𝒙</m:t>
                        </m:r>
                      </m:e>
                    </m:d>
                    <m:r>
                      <a:rPr lang="pt-BR" sz="1600" b="1" i="1">
                        <a:latin typeface="Cambria Math" panose="02040503050406030204" pitchFamily="18" charset="0"/>
                        <a:ea typeface="Cambria Math" panose="02040503050406030204" pitchFamily="18" charset="0"/>
                      </a:rPr>
                      <m:t>= </m:t>
                    </m:r>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𝑎</m:t>
                        </m:r>
                      </m:e>
                      <m:sub>
                        <m:r>
                          <a:rPr lang="pt-BR" sz="1600" i="1">
                            <a:latin typeface="Cambria Math" panose="02040503050406030204" pitchFamily="18" charset="0"/>
                            <a:ea typeface="Cambria Math" panose="02040503050406030204" pitchFamily="18" charset="0"/>
                          </a:rPr>
                          <m:t>0</m:t>
                        </m:r>
                      </m:sub>
                    </m:sSub>
                  </m:oMath>
                </a14:m>
                <a:r>
                  <a:rPr lang="pt-BR" sz="1600" dirty="0"/>
                  <a:t> + </a:t>
                </a:r>
                <a14:m>
                  <m:oMath xmlns:m="http://schemas.openxmlformats.org/officeDocument/2006/math">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𝑎</m:t>
                        </m:r>
                      </m:e>
                      <m:sub>
                        <m:r>
                          <a:rPr lang="pt-BR" sz="1600" i="1">
                            <a:latin typeface="Cambria Math" panose="02040503050406030204" pitchFamily="18" charset="0"/>
                            <a:ea typeface="Cambria Math" panose="02040503050406030204" pitchFamily="18" charset="0"/>
                          </a:rPr>
                          <m:t>1</m:t>
                        </m:r>
                      </m:sub>
                    </m:sSub>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𝑥</m:t>
                        </m:r>
                      </m:e>
                      <m:sub>
                        <m:r>
                          <a:rPr lang="pt-BR" sz="1600" i="1">
                            <a:latin typeface="Cambria Math" panose="02040503050406030204" pitchFamily="18" charset="0"/>
                            <a:ea typeface="Cambria Math" panose="02040503050406030204" pitchFamily="18" charset="0"/>
                          </a:rPr>
                          <m:t>1</m:t>
                        </m:r>
                      </m:sub>
                    </m:sSub>
                  </m:oMath>
                </a14:m>
                <a:r>
                  <a:rPr lang="pt-BR" sz="1600" dirty="0"/>
                  <a:t>+ </a:t>
                </a:r>
                <a14:m>
                  <m:oMath xmlns:m="http://schemas.openxmlformats.org/officeDocument/2006/math">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𝑎</m:t>
                        </m:r>
                      </m:e>
                      <m:sub>
                        <m:r>
                          <a:rPr lang="pt-BR" sz="1600" i="1">
                            <a:latin typeface="Cambria Math" panose="02040503050406030204" pitchFamily="18" charset="0"/>
                            <a:ea typeface="Cambria Math" panose="02040503050406030204" pitchFamily="18" charset="0"/>
                          </a:rPr>
                          <m:t>2</m:t>
                        </m:r>
                      </m:sub>
                    </m:sSub>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𝑥</m:t>
                        </m:r>
                      </m:e>
                      <m:sub>
                        <m:r>
                          <a:rPr lang="pt-BR" sz="1600" i="1">
                            <a:latin typeface="Cambria Math" panose="02040503050406030204" pitchFamily="18" charset="0"/>
                            <a:ea typeface="Cambria Math" panose="02040503050406030204" pitchFamily="18" charset="0"/>
                          </a:rPr>
                          <m:t>2</m:t>
                        </m:r>
                      </m:sub>
                    </m:sSub>
                  </m:oMath>
                </a14:m>
                <a:r>
                  <a:rPr lang="pt-BR" sz="1600" dirty="0"/>
                  <a:t> (plano)</a:t>
                </a:r>
              </a:p>
            </p:txBody>
          </p:sp>
        </mc:Choice>
        <mc:Fallback xmlns="">
          <p:sp>
            <p:nvSpPr>
              <p:cNvPr id="17" name="Rectangle 10">
                <a:extLst>
                  <a:ext uri="{FF2B5EF4-FFF2-40B4-BE49-F238E27FC236}">
                    <a16:creationId xmlns:a16="http://schemas.microsoft.com/office/drawing/2014/main" id="{D54FE044-A896-C28F-D51A-8495FEBCD0DC}"/>
                  </a:ext>
                </a:extLst>
              </p:cNvPr>
              <p:cNvSpPr>
                <a:spLocks noRot="1" noChangeAspect="1" noMove="1" noResize="1" noEditPoints="1" noAdjustHandles="1" noChangeArrowheads="1" noChangeShapeType="1" noTextEdit="1"/>
              </p:cNvSpPr>
              <p:nvPr/>
            </p:nvSpPr>
            <p:spPr>
              <a:xfrm>
                <a:off x="663439" y="4109072"/>
                <a:ext cx="3001506" cy="338554"/>
              </a:xfrm>
              <a:prstGeom prst="rect">
                <a:avLst/>
              </a:prstGeom>
              <a:blipFill>
                <a:blip r:embed="rId5"/>
                <a:stretch>
                  <a:fillRect t="-5357" b="-21429"/>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8" name="Rectangle 11">
                <a:extLst>
                  <a:ext uri="{FF2B5EF4-FFF2-40B4-BE49-F238E27FC236}">
                    <a16:creationId xmlns:a16="http://schemas.microsoft.com/office/drawing/2014/main" id="{4C95BBF0-D0FC-ED09-8232-4BA9B9608B03}"/>
                  </a:ext>
                </a:extLst>
              </p:cNvPr>
              <p:cNvSpPr/>
              <p:nvPr/>
            </p:nvSpPr>
            <p:spPr>
              <a:xfrm>
                <a:off x="886682" y="1635877"/>
                <a:ext cx="2628691" cy="338554"/>
              </a:xfrm>
              <a:prstGeom prst="rect">
                <a:avLst/>
              </a:prstGeom>
            </p:spPr>
            <p:txBody>
              <a:bodyPr wrap="square">
                <a:spAutoFit/>
              </a:bodyPr>
              <a:lstStyle/>
              <a:p>
                <a:pPr algn="ctr"/>
                <a14:m>
                  <m:oMath xmlns:m="http://schemas.openxmlformats.org/officeDocument/2006/math">
                    <m:r>
                      <a:rPr lang="pt-BR" sz="1600" i="1">
                        <a:latin typeface="Cambria Math" panose="02040503050406030204" pitchFamily="18" charset="0"/>
                        <a:ea typeface="Cambria Math" panose="02040503050406030204" pitchFamily="18" charset="0"/>
                      </a:rPr>
                      <m:t>h</m:t>
                    </m:r>
                    <m:d>
                      <m:dPr>
                        <m:ctrlPr>
                          <a:rPr lang="pt-BR" sz="1600" b="1" i="1">
                            <a:latin typeface="Cambria Math" panose="02040503050406030204" pitchFamily="18" charset="0"/>
                            <a:ea typeface="Cambria Math" panose="02040503050406030204" pitchFamily="18" charset="0"/>
                          </a:rPr>
                        </m:ctrlPr>
                      </m:dPr>
                      <m:e>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𝑥</m:t>
                            </m:r>
                          </m:e>
                          <m:sub>
                            <m:r>
                              <a:rPr lang="pt-BR" sz="1600" i="1">
                                <a:latin typeface="Cambria Math" panose="02040503050406030204" pitchFamily="18" charset="0"/>
                                <a:ea typeface="Cambria Math" panose="02040503050406030204" pitchFamily="18" charset="0"/>
                              </a:rPr>
                              <m:t>1</m:t>
                            </m:r>
                          </m:sub>
                        </m:sSub>
                      </m:e>
                    </m:d>
                    <m:r>
                      <a:rPr lang="pt-BR" sz="1600" b="1" i="1">
                        <a:latin typeface="Cambria Math" panose="02040503050406030204" pitchFamily="18" charset="0"/>
                        <a:ea typeface="Cambria Math" panose="02040503050406030204" pitchFamily="18" charset="0"/>
                      </a:rPr>
                      <m:t>= </m:t>
                    </m:r>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𝑎</m:t>
                        </m:r>
                      </m:e>
                      <m:sub>
                        <m:r>
                          <a:rPr lang="pt-BR" sz="1600" i="1">
                            <a:latin typeface="Cambria Math" panose="02040503050406030204" pitchFamily="18" charset="0"/>
                            <a:ea typeface="Cambria Math" panose="02040503050406030204" pitchFamily="18" charset="0"/>
                          </a:rPr>
                          <m:t>0</m:t>
                        </m:r>
                      </m:sub>
                    </m:sSub>
                  </m:oMath>
                </a14:m>
                <a:r>
                  <a:rPr lang="pt-BR" sz="1600" dirty="0"/>
                  <a:t> + </a:t>
                </a:r>
                <a14:m>
                  <m:oMath xmlns:m="http://schemas.openxmlformats.org/officeDocument/2006/math">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𝑎</m:t>
                        </m:r>
                      </m:e>
                      <m:sub>
                        <m:r>
                          <a:rPr lang="pt-BR" sz="1600" i="1">
                            <a:latin typeface="Cambria Math" panose="02040503050406030204" pitchFamily="18" charset="0"/>
                            <a:ea typeface="Cambria Math" panose="02040503050406030204" pitchFamily="18" charset="0"/>
                          </a:rPr>
                          <m:t>1</m:t>
                        </m:r>
                      </m:sub>
                    </m:sSub>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𝑥</m:t>
                        </m:r>
                      </m:e>
                      <m:sub>
                        <m:r>
                          <a:rPr lang="pt-BR" sz="1600" i="1">
                            <a:latin typeface="Cambria Math" panose="02040503050406030204" pitchFamily="18" charset="0"/>
                            <a:ea typeface="Cambria Math" panose="02040503050406030204" pitchFamily="18" charset="0"/>
                          </a:rPr>
                          <m:t>1</m:t>
                        </m:r>
                      </m:sub>
                    </m:sSub>
                  </m:oMath>
                </a14:m>
                <a:r>
                  <a:rPr lang="pt-BR" sz="1600" dirty="0"/>
                  <a:t> (reta)</a:t>
                </a:r>
              </a:p>
            </p:txBody>
          </p:sp>
        </mc:Choice>
        <mc:Fallback xmlns="">
          <p:sp>
            <p:nvSpPr>
              <p:cNvPr id="18" name="Rectangle 11">
                <a:extLst>
                  <a:ext uri="{FF2B5EF4-FFF2-40B4-BE49-F238E27FC236}">
                    <a16:creationId xmlns:a16="http://schemas.microsoft.com/office/drawing/2014/main" id="{4C95BBF0-D0FC-ED09-8232-4BA9B9608B03}"/>
                  </a:ext>
                </a:extLst>
              </p:cNvPr>
              <p:cNvSpPr>
                <a:spLocks noRot="1" noChangeAspect="1" noMove="1" noResize="1" noEditPoints="1" noAdjustHandles="1" noChangeArrowheads="1" noChangeShapeType="1" noTextEdit="1"/>
              </p:cNvSpPr>
              <p:nvPr/>
            </p:nvSpPr>
            <p:spPr>
              <a:xfrm>
                <a:off x="886682" y="1635877"/>
                <a:ext cx="2628691" cy="338554"/>
              </a:xfrm>
              <a:prstGeom prst="rect">
                <a:avLst/>
              </a:prstGeom>
              <a:blipFill>
                <a:blip r:embed="rId6"/>
                <a:stretch>
                  <a:fillRect t="-5357" b="-21429"/>
                </a:stretch>
              </a:blipFill>
            </p:spPr>
            <p:txBody>
              <a:bodyPr/>
              <a:lstStyle/>
              <a:p>
                <a:r>
                  <a:rPr lang="pt-BR">
                    <a:noFill/>
                  </a:rPr>
                  <a:t> </a:t>
                </a:r>
              </a:p>
            </p:txBody>
          </p:sp>
        </mc:Fallback>
      </mc:AlternateContent>
    </p:spTree>
    <p:extLst>
      <p:ext uri="{BB962C8B-B14F-4D97-AF65-F5344CB8AC3E}">
        <p14:creationId xmlns:p14="http://schemas.microsoft.com/office/powerpoint/2010/main" val="39828773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3645331-4B2E-BB50-BF81-FDF8C639EED5}"/>
              </a:ext>
            </a:extLst>
          </p:cNvPr>
          <p:cNvSpPr>
            <a:spLocks noGrp="1"/>
          </p:cNvSpPr>
          <p:nvPr>
            <p:ph type="title"/>
          </p:nvPr>
        </p:nvSpPr>
        <p:spPr/>
        <p:txBody>
          <a:bodyPr/>
          <a:lstStyle/>
          <a:p>
            <a:r>
              <a:rPr lang="pt-BR" dirty="0"/>
              <a:t>Por que linear?</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67745B10-6162-30F7-6050-58C45B781852}"/>
                  </a:ext>
                </a:extLst>
              </p:cNvPr>
              <p:cNvSpPr>
                <a:spLocks noGrp="1"/>
              </p:cNvSpPr>
              <p:nvPr>
                <p:ph idx="1"/>
              </p:nvPr>
            </p:nvSpPr>
            <p:spPr>
              <a:xfrm>
                <a:off x="3811837" y="1825625"/>
                <a:ext cx="8240616" cy="5032375"/>
              </a:xfrm>
            </p:spPr>
            <p:txBody>
              <a:bodyPr>
                <a:normAutofit/>
              </a:bodyPr>
              <a:lstStyle/>
              <a:p>
                <a:r>
                  <a:rPr lang="pt-BR" dirty="0"/>
                  <a:t>Uma </a:t>
                </a:r>
                <a:r>
                  <a:rPr lang="pt-BR" b="1" i="1" dirty="0"/>
                  <a:t>generalização</a:t>
                </a:r>
                <a:r>
                  <a:rPr lang="pt-BR" dirty="0"/>
                  <a:t> para qualquer </a:t>
                </a:r>
                <a:r>
                  <a:rPr lang="pt-BR" b="1" i="1" dirty="0">
                    <a:solidFill>
                      <a:srgbClr val="00B0F0"/>
                    </a:solidFill>
                  </a:rPr>
                  <a:t>número de atributos</a:t>
                </a:r>
                <a:r>
                  <a:rPr lang="pt-BR" dirty="0"/>
                  <a:t>, </a:t>
                </a:r>
                <a14:m>
                  <m:oMath xmlns:m="http://schemas.openxmlformats.org/officeDocument/2006/math">
                    <m:r>
                      <a:rPr lang="pt-BR" b="0" i="1" smtClean="0">
                        <a:latin typeface="Cambria Math" panose="02040503050406030204" pitchFamily="18" charset="0"/>
                      </a:rPr>
                      <m:t>𝐾</m:t>
                    </m:r>
                  </m:oMath>
                </a14:m>
                <a:r>
                  <a:rPr lang="pt-BR" dirty="0"/>
                  <a:t>, é dada pela equação do </a:t>
                </a:r>
                <a:r>
                  <a:rPr lang="pt-BR" b="1" i="1" dirty="0">
                    <a:solidFill>
                      <a:srgbClr val="00B050"/>
                    </a:solidFill>
                  </a:rPr>
                  <a:t>hiperplano</a:t>
                </a:r>
                <a:r>
                  <a:rPr lang="pt-BR" dirty="0"/>
                  <a:t>:</a:t>
                </a:r>
              </a:p>
              <a:p>
                <a:pPr marL="0" indent="0" algn="ctr">
                  <a:buNone/>
                </a:pPr>
                <a14:m>
                  <m:oMath xmlns:m="http://schemas.openxmlformats.org/officeDocument/2006/math">
                    <m:acc>
                      <m:accPr>
                        <m:chr m:val="̂"/>
                        <m:ctrlPr>
                          <a:rPr lang="pt-BR" i="1">
                            <a:latin typeface="Cambria Math" panose="02040503050406030204" pitchFamily="18" charset="0"/>
                          </a:rPr>
                        </m:ctrlPr>
                      </m:accPr>
                      <m:e>
                        <m:r>
                          <a:rPr lang="pt-BR" i="1">
                            <a:latin typeface="Cambria Math" panose="02040503050406030204" pitchFamily="18" charset="0"/>
                          </a:rPr>
                          <m:t>𝑦</m:t>
                        </m:r>
                      </m:e>
                    </m:acc>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h</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r>
                      <a:rPr lang="pt-BR" b="1"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0</m:t>
                        </m:r>
                      </m:sub>
                    </m:sSub>
                  </m:oMath>
                </a14:m>
                <a:r>
                  <a:rPr lang="pt-BR" dirty="0"/>
                  <a:t> +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1</m:t>
                        </m:r>
                      </m:sub>
                    </m:sSub>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1</m:t>
                        </m:r>
                      </m:sub>
                    </m:sSub>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𝐾</m:t>
                        </m:r>
                      </m:sub>
                    </m:sSub>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𝐾</m:t>
                        </m:r>
                      </m:sub>
                    </m:sSub>
                    <m:r>
                      <a:rPr lang="pt-BR">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0</m:t>
                        </m:r>
                      </m:sub>
                    </m:sSub>
                    <m:r>
                      <a:rPr lang="pt-BR" i="1">
                        <a:latin typeface="Cambria Math" panose="02040503050406030204" pitchFamily="18" charset="0"/>
                        <a:ea typeface="Cambria Math" panose="02040503050406030204" pitchFamily="18" charset="0"/>
                      </a:rPr>
                      <m:t>+</m:t>
                    </m:r>
                    <m:nary>
                      <m:naryPr>
                        <m:chr m:val="∑"/>
                        <m:ctrlPr>
                          <a:rPr lang="pt-BR" i="1">
                            <a:latin typeface="Cambria Math" panose="02040503050406030204" pitchFamily="18" charset="0"/>
                            <a:ea typeface="Cambria Math" panose="02040503050406030204" pitchFamily="18" charset="0"/>
                          </a:rPr>
                        </m:ctrlPr>
                      </m:naryPr>
                      <m:sub>
                        <m:r>
                          <m:rPr>
                            <m:brk m:alnAt="23"/>
                          </m:rPr>
                          <a:rPr lang="pt-BR" i="1">
                            <a:latin typeface="Cambria Math" panose="02040503050406030204" pitchFamily="18" charset="0"/>
                            <a:ea typeface="Cambria Math" panose="02040503050406030204" pitchFamily="18" charset="0"/>
                          </a:rPr>
                          <m:t>𝑖</m:t>
                        </m:r>
                        <m:r>
                          <a:rPr lang="pt-BR" i="1">
                            <a:latin typeface="Cambria Math" panose="02040503050406030204" pitchFamily="18" charset="0"/>
                            <a:ea typeface="Cambria Math" panose="02040503050406030204" pitchFamily="18" charset="0"/>
                          </a:rPr>
                          <m:t>=1</m:t>
                        </m:r>
                      </m:sub>
                      <m:sup>
                        <m:r>
                          <a:rPr lang="pt-BR" i="1">
                            <a:latin typeface="Cambria Math" panose="02040503050406030204" pitchFamily="18" charset="0"/>
                            <a:ea typeface="Cambria Math" panose="02040503050406030204" pitchFamily="18" charset="0"/>
                          </a:rPr>
                          <m:t>𝐾</m:t>
                        </m:r>
                      </m:sup>
                      <m:e>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𝑖</m:t>
                            </m:r>
                          </m:sub>
                        </m:sSub>
                      </m:e>
                    </m:nary>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𝑖</m:t>
                        </m:r>
                      </m:sub>
                    </m:sSub>
                  </m:oMath>
                </a14:m>
                <a:r>
                  <a:rPr lang="pt-BR" dirty="0"/>
                  <a:t>.</a:t>
                </a:r>
              </a:p>
              <a:p>
                <a:r>
                  <a:rPr lang="pt-BR" dirty="0"/>
                  <a:t>O </a:t>
                </a:r>
                <a:r>
                  <a:rPr lang="pt-BR" b="1" i="1" dirty="0"/>
                  <a:t>hiperplano</a:t>
                </a:r>
                <a:r>
                  <a:rPr lang="pt-BR" dirty="0"/>
                  <a:t> será o </a:t>
                </a:r>
                <a:r>
                  <a:rPr lang="pt-BR" b="1" i="1" dirty="0">
                    <a:solidFill>
                      <a:srgbClr val="00B0F0"/>
                    </a:solidFill>
                  </a:rPr>
                  <a:t>primeiro formato </a:t>
                </a:r>
                <a:r>
                  <a:rPr lang="pt-BR" dirty="0"/>
                  <a:t>de </a:t>
                </a:r>
                <a:r>
                  <a:rPr lang="pt-BR" b="1" i="1" dirty="0"/>
                  <a:t>função aproximadora</a:t>
                </a:r>
                <a:r>
                  <a:rPr lang="pt-BR" dirty="0"/>
                  <a:t> (também, chamado de </a:t>
                </a:r>
                <a:r>
                  <a:rPr lang="pt-BR" b="1" i="1" dirty="0">
                    <a:solidFill>
                      <a:srgbClr val="00B050"/>
                    </a:solidFill>
                  </a:rPr>
                  <a:t>modelo</a:t>
                </a:r>
                <a:r>
                  <a:rPr lang="pt-BR" dirty="0"/>
                  <a:t>) que iremos utilizar.</a:t>
                </a:r>
              </a:p>
              <a:p>
                <a:r>
                  <a:rPr lang="pt-BR" dirty="0"/>
                  <a:t>O </a:t>
                </a:r>
                <a:r>
                  <a:rPr lang="pt-BR" b="1" i="1" dirty="0">
                    <a:solidFill>
                      <a:srgbClr val="00B050"/>
                    </a:solidFill>
                  </a:rPr>
                  <a:t>modelo</a:t>
                </a:r>
                <a:r>
                  <a:rPr lang="pt-BR" dirty="0"/>
                  <a:t> é definido pela </a:t>
                </a:r>
                <a:r>
                  <a:rPr lang="pt-BR" b="1" i="1" dirty="0">
                    <a:solidFill>
                      <a:srgbClr val="00B050"/>
                    </a:solidFill>
                  </a:rPr>
                  <a:t>equação</a:t>
                </a:r>
                <a:r>
                  <a:rPr lang="pt-BR" dirty="0"/>
                  <a:t> e pelos </a:t>
                </a:r>
                <a:r>
                  <a:rPr lang="pt-BR" b="1" i="1" dirty="0">
                    <a:solidFill>
                      <a:srgbClr val="00B050"/>
                    </a:solidFill>
                  </a:rPr>
                  <a:t>pesos</a:t>
                </a:r>
                <a:r>
                  <a:rPr lang="pt-BR" dirty="0"/>
                  <a:t>, </a:t>
                </a:r>
                <a14:m>
                  <m:oMath xmlns:m="http://schemas.openxmlformats.org/officeDocument/2006/math">
                    <m:sSub>
                      <m:sSubPr>
                        <m:ctrlPr>
                          <a:rPr lang="pt-BR" i="1" smtClean="0">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b="0" i="1" smtClean="0">
                            <a:latin typeface="Cambria Math" panose="02040503050406030204" pitchFamily="18" charset="0"/>
                            <a:ea typeface="Cambria Math" panose="02040503050406030204" pitchFamily="18" charset="0"/>
                          </a:rPr>
                          <m:t>𝑖</m:t>
                        </m:r>
                      </m:sub>
                    </m:sSub>
                    <m:r>
                      <a:rPr lang="pt-BR" b="0" i="1" smtClean="0">
                        <a:latin typeface="Cambria Math" panose="02040503050406030204" pitchFamily="18" charset="0"/>
                        <a:ea typeface="Cambria Math" panose="02040503050406030204" pitchFamily="18" charset="0"/>
                      </a:rPr>
                      <m:t>, ∀</m:t>
                    </m:r>
                    <m:r>
                      <a:rPr lang="pt-BR" b="0" i="1" smtClean="0">
                        <a:latin typeface="Cambria Math" panose="02040503050406030204" pitchFamily="18" charset="0"/>
                        <a:ea typeface="Cambria Math" panose="02040503050406030204" pitchFamily="18" charset="0"/>
                      </a:rPr>
                      <m:t>𝑖</m:t>
                    </m:r>
                  </m:oMath>
                </a14:m>
                <a:r>
                  <a:rPr lang="pt-BR" dirty="0"/>
                  <a:t>.</a:t>
                </a:r>
              </a:p>
              <a:p>
                <a:r>
                  <a:rPr lang="pt-BR" dirty="0"/>
                  <a:t>Existem outros formatos de funções (i.e., modelos), como os </a:t>
                </a:r>
                <a:r>
                  <a:rPr lang="pt-BR" b="1" i="1" dirty="0">
                    <a:solidFill>
                      <a:srgbClr val="00B050"/>
                    </a:solidFill>
                  </a:rPr>
                  <a:t>polinômios</a:t>
                </a:r>
                <a:r>
                  <a:rPr lang="pt-BR" dirty="0"/>
                  <a:t>, os quais veremos mais adiante, que modelarão relações não lineares entre </a:t>
                </a:r>
                <a14:m>
                  <m:oMath xmlns:m="http://schemas.openxmlformats.org/officeDocument/2006/math">
                    <m:sSub>
                      <m:sSubPr>
                        <m:ctrlPr>
                          <a:rPr lang="pt-BR" i="1" smtClean="0">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b="0" i="1" smtClean="0">
                            <a:latin typeface="Cambria Math" panose="02040503050406030204" pitchFamily="18" charset="0"/>
                            <a:ea typeface="Cambria Math" panose="02040503050406030204" pitchFamily="18" charset="0"/>
                          </a:rPr>
                          <m:t>𝑘</m:t>
                        </m:r>
                      </m:sub>
                    </m:sSub>
                    <m:r>
                      <a:rPr lang="pt-BR" b="0" i="1" smtClean="0">
                        <a:latin typeface="Cambria Math" panose="02040503050406030204" pitchFamily="18" charset="0"/>
                        <a:ea typeface="Cambria Math" panose="02040503050406030204" pitchFamily="18" charset="0"/>
                      </a:rPr>
                      <m:t>, ∀</m:t>
                    </m:r>
                    <m:r>
                      <a:rPr lang="pt-BR" b="0" i="1" smtClean="0">
                        <a:latin typeface="Cambria Math" panose="02040503050406030204" pitchFamily="18" charset="0"/>
                        <a:ea typeface="Cambria Math" panose="02040503050406030204" pitchFamily="18" charset="0"/>
                      </a:rPr>
                      <m:t>𝑘</m:t>
                    </m:r>
                  </m:oMath>
                </a14:m>
                <a:r>
                  <a:rPr lang="pt-BR" dirty="0"/>
                  <a:t> e </a:t>
                </a:r>
                <a14:m>
                  <m:oMath xmlns:m="http://schemas.openxmlformats.org/officeDocument/2006/math">
                    <m:acc>
                      <m:accPr>
                        <m:chr m:val="̂"/>
                        <m:ctrlPr>
                          <a:rPr lang="pt-BR" i="1">
                            <a:latin typeface="Cambria Math" panose="02040503050406030204" pitchFamily="18" charset="0"/>
                          </a:rPr>
                        </m:ctrlPr>
                      </m:accPr>
                      <m:e>
                        <m:r>
                          <a:rPr lang="pt-BR" i="1">
                            <a:latin typeface="Cambria Math" panose="02040503050406030204" pitchFamily="18" charset="0"/>
                          </a:rPr>
                          <m:t>𝑦</m:t>
                        </m:r>
                      </m:e>
                    </m:acc>
                  </m:oMath>
                </a14:m>
                <a:r>
                  <a:rPr lang="pt-BR" dirty="0"/>
                  <a:t>.</a:t>
                </a:r>
              </a:p>
            </p:txBody>
          </p:sp>
        </mc:Choice>
        <mc:Fallback xmlns="">
          <p:sp>
            <p:nvSpPr>
              <p:cNvPr id="3" name="Espaço Reservado para Conteúdo 2">
                <a:extLst>
                  <a:ext uri="{FF2B5EF4-FFF2-40B4-BE49-F238E27FC236}">
                    <a16:creationId xmlns:a16="http://schemas.microsoft.com/office/drawing/2014/main" id="{67745B10-6162-30F7-6050-58C45B781852}"/>
                  </a:ext>
                </a:extLst>
              </p:cNvPr>
              <p:cNvSpPr>
                <a:spLocks noGrp="1" noRot="1" noChangeAspect="1" noMove="1" noResize="1" noEditPoints="1" noAdjustHandles="1" noChangeArrowheads="1" noChangeShapeType="1" noTextEdit="1"/>
              </p:cNvSpPr>
              <p:nvPr>
                <p:ph idx="1"/>
              </p:nvPr>
            </p:nvSpPr>
            <p:spPr>
              <a:xfrm>
                <a:off x="3811837" y="1825625"/>
                <a:ext cx="8240616" cy="5032375"/>
              </a:xfrm>
              <a:blipFill>
                <a:blip r:embed="rId3"/>
                <a:stretch>
                  <a:fillRect l="-1331" t="-1937" r="-1331"/>
                </a:stretch>
              </a:blipFill>
            </p:spPr>
            <p:txBody>
              <a:bodyPr/>
              <a:lstStyle/>
              <a:p>
                <a:r>
                  <a:rPr lang="pt-BR">
                    <a:noFill/>
                  </a:rPr>
                  <a:t> </a:t>
                </a:r>
              </a:p>
            </p:txBody>
          </p:sp>
        </mc:Fallback>
      </mc:AlternateContent>
      <p:sp>
        <p:nvSpPr>
          <p:cNvPr id="8" name="CaixaDeTexto 7">
            <a:extLst>
              <a:ext uri="{FF2B5EF4-FFF2-40B4-BE49-F238E27FC236}">
                <a16:creationId xmlns:a16="http://schemas.microsoft.com/office/drawing/2014/main" id="{BA97F6E7-80B9-874F-D888-CCF61021AF22}"/>
              </a:ext>
            </a:extLst>
          </p:cNvPr>
          <p:cNvSpPr txBox="1"/>
          <p:nvPr/>
        </p:nvSpPr>
        <p:spPr>
          <a:xfrm>
            <a:off x="10865627" y="2579822"/>
            <a:ext cx="1539366" cy="253916"/>
          </a:xfrm>
          <a:prstGeom prst="rect">
            <a:avLst/>
          </a:prstGeom>
          <a:noFill/>
        </p:spPr>
        <p:txBody>
          <a:bodyPr wrap="square" rtlCol="0">
            <a:spAutoFit/>
          </a:bodyPr>
          <a:lstStyle/>
          <a:p>
            <a:r>
              <a:rPr lang="pt-BR" sz="1050" dirty="0"/>
              <a:t>Número de atributos</a:t>
            </a:r>
          </a:p>
        </p:txBody>
      </p:sp>
      <p:sp>
        <p:nvSpPr>
          <p:cNvPr id="9" name="Elipse 8">
            <a:extLst>
              <a:ext uri="{FF2B5EF4-FFF2-40B4-BE49-F238E27FC236}">
                <a16:creationId xmlns:a16="http://schemas.microsoft.com/office/drawing/2014/main" id="{7BECF9E6-E938-BC64-F85D-973C3CED6240}"/>
              </a:ext>
            </a:extLst>
          </p:cNvPr>
          <p:cNvSpPr/>
          <p:nvPr/>
        </p:nvSpPr>
        <p:spPr>
          <a:xfrm>
            <a:off x="10602675" y="2706781"/>
            <a:ext cx="262952" cy="276999"/>
          </a:xfrm>
          <a:prstGeom prst="ellipse">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1" name="Conector de Seta Reta 10">
            <a:extLst>
              <a:ext uri="{FF2B5EF4-FFF2-40B4-BE49-F238E27FC236}">
                <a16:creationId xmlns:a16="http://schemas.microsoft.com/office/drawing/2014/main" id="{D0F314F1-2079-7FF4-7A2A-1BC1E5938103}"/>
              </a:ext>
            </a:extLst>
          </p:cNvPr>
          <p:cNvCxnSpPr>
            <a:cxnSpLocks/>
            <a:stCxn id="9" idx="6"/>
          </p:cNvCxnSpPr>
          <p:nvPr/>
        </p:nvCxnSpPr>
        <p:spPr>
          <a:xfrm flipV="1">
            <a:off x="10865627" y="2768600"/>
            <a:ext cx="126223" cy="7668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4" name="Picture 4">
            <a:extLst>
              <a:ext uri="{FF2B5EF4-FFF2-40B4-BE49-F238E27FC236}">
                <a16:creationId xmlns:a16="http://schemas.microsoft.com/office/drawing/2014/main" id="{70495DED-3267-CC64-9EC2-0E4DD05812E7}"/>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4488" t="17073" r="13012" b="8775"/>
          <a:stretch/>
        </p:blipFill>
        <p:spPr>
          <a:xfrm>
            <a:off x="591237" y="4293163"/>
            <a:ext cx="2696675" cy="2399584"/>
          </a:xfrm>
          <a:prstGeom prst="rect">
            <a:avLst/>
          </a:prstGeom>
        </p:spPr>
      </p:pic>
      <p:pic>
        <p:nvPicPr>
          <p:cNvPr id="5" name="Picture 5">
            <a:extLst>
              <a:ext uri="{FF2B5EF4-FFF2-40B4-BE49-F238E27FC236}">
                <a16:creationId xmlns:a16="http://schemas.microsoft.com/office/drawing/2014/main" id="{599792FA-C3B9-447F-1035-863CA785FE71}"/>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3301" t="11423" r="9569" b="2419"/>
          <a:stretch/>
        </p:blipFill>
        <p:spPr>
          <a:xfrm>
            <a:off x="507694" y="1853246"/>
            <a:ext cx="2677173" cy="1985502"/>
          </a:xfrm>
          <a:prstGeom prst="rect">
            <a:avLst/>
          </a:prstGeom>
        </p:spPr>
      </p:pic>
      <mc:AlternateContent xmlns:mc="http://schemas.openxmlformats.org/markup-compatibility/2006" xmlns:a14="http://schemas.microsoft.com/office/drawing/2010/main">
        <mc:Choice Requires="a14">
          <p:sp>
            <p:nvSpPr>
              <p:cNvPr id="6" name="Rectangle 10">
                <a:extLst>
                  <a:ext uri="{FF2B5EF4-FFF2-40B4-BE49-F238E27FC236}">
                    <a16:creationId xmlns:a16="http://schemas.microsoft.com/office/drawing/2014/main" id="{E1672A8C-3AA2-BA43-2F84-66A3C5127E77}"/>
                  </a:ext>
                </a:extLst>
              </p:cNvPr>
              <p:cNvSpPr/>
              <p:nvPr/>
            </p:nvSpPr>
            <p:spPr>
              <a:xfrm>
                <a:off x="332933" y="3987887"/>
                <a:ext cx="3001506" cy="338554"/>
              </a:xfrm>
              <a:prstGeom prst="rect">
                <a:avLst/>
              </a:prstGeom>
            </p:spPr>
            <p:txBody>
              <a:bodyPr wrap="square">
                <a:spAutoFit/>
              </a:bodyPr>
              <a:lstStyle/>
              <a:p>
                <a:pPr algn="ctr"/>
                <a14:m>
                  <m:oMath xmlns:m="http://schemas.openxmlformats.org/officeDocument/2006/math">
                    <m:r>
                      <a:rPr lang="pt-BR" sz="1600" i="1">
                        <a:latin typeface="Cambria Math" panose="02040503050406030204" pitchFamily="18" charset="0"/>
                        <a:ea typeface="Cambria Math" panose="02040503050406030204" pitchFamily="18" charset="0"/>
                      </a:rPr>
                      <m:t>h</m:t>
                    </m:r>
                    <m:d>
                      <m:dPr>
                        <m:ctrlPr>
                          <a:rPr lang="pt-BR" sz="1600" b="1" i="1">
                            <a:latin typeface="Cambria Math" panose="02040503050406030204" pitchFamily="18" charset="0"/>
                            <a:ea typeface="Cambria Math" panose="02040503050406030204" pitchFamily="18" charset="0"/>
                          </a:rPr>
                        </m:ctrlPr>
                      </m:dPr>
                      <m:e>
                        <m:r>
                          <a:rPr lang="pt-BR" sz="1600" b="1" i="1">
                            <a:latin typeface="Cambria Math" panose="02040503050406030204" pitchFamily="18" charset="0"/>
                            <a:ea typeface="Cambria Math" panose="02040503050406030204" pitchFamily="18" charset="0"/>
                          </a:rPr>
                          <m:t>𝒙</m:t>
                        </m:r>
                      </m:e>
                    </m:d>
                    <m:r>
                      <a:rPr lang="pt-BR" sz="1600" b="1" i="1">
                        <a:latin typeface="Cambria Math" panose="02040503050406030204" pitchFamily="18" charset="0"/>
                        <a:ea typeface="Cambria Math" panose="02040503050406030204" pitchFamily="18" charset="0"/>
                      </a:rPr>
                      <m:t>= </m:t>
                    </m:r>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𝑎</m:t>
                        </m:r>
                      </m:e>
                      <m:sub>
                        <m:r>
                          <a:rPr lang="pt-BR" sz="1600" i="1">
                            <a:latin typeface="Cambria Math" panose="02040503050406030204" pitchFamily="18" charset="0"/>
                            <a:ea typeface="Cambria Math" panose="02040503050406030204" pitchFamily="18" charset="0"/>
                          </a:rPr>
                          <m:t>0</m:t>
                        </m:r>
                      </m:sub>
                    </m:sSub>
                  </m:oMath>
                </a14:m>
                <a:r>
                  <a:rPr lang="pt-BR" sz="1600" dirty="0"/>
                  <a:t> + </a:t>
                </a:r>
                <a14:m>
                  <m:oMath xmlns:m="http://schemas.openxmlformats.org/officeDocument/2006/math">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𝑎</m:t>
                        </m:r>
                      </m:e>
                      <m:sub>
                        <m:r>
                          <a:rPr lang="pt-BR" sz="1600" i="1">
                            <a:latin typeface="Cambria Math" panose="02040503050406030204" pitchFamily="18" charset="0"/>
                            <a:ea typeface="Cambria Math" panose="02040503050406030204" pitchFamily="18" charset="0"/>
                          </a:rPr>
                          <m:t>1</m:t>
                        </m:r>
                      </m:sub>
                    </m:sSub>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𝑥</m:t>
                        </m:r>
                      </m:e>
                      <m:sub>
                        <m:r>
                          <a:rPr lang="pt-BR" sz="1600" i="1">
                            <a:latin typeface="Cambria Math" panose="02040503050406030204" pitchFamily="18" charset="0"/>
                            <a:ea typeface="Cambria Math" panose="02040503050406030204" pitchFamily="18" charset="0"/>
                          </a:rPr>
                          <m:t>1</m:t>
                        </m:r>
                      </m:sub>
                    </m:sSub>
                  </m:oMath>
                </a14:m>
                <a:r>
                  <a:rPr lang="pt-BR" sz="1600" dirty="0"/>
                  <a:t>+ </a:t>
                </a:r>
                <a14:m>
                  <m:oMath xmlns:m="http://schemas.openxmlformats.org/officeDocument/2006/math">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𝑎</m:t>
                        </m:r>
                      </m:e>
                      <m:sub>
                        <m:r>
                          <a:rPr lang="pt-BR" sz="1600" i="1">
                            <a:latin typeface="Cambria Math" panose="02040503050406030204" pitchFamily="18" charset="0"/>
                            <a:ea typeface="Cambria Math" panose="02040503050406030204" pitchFamily="18" charset="0"/>
                          </a:rPr>
                          <m:t>2</m:t>
                        </m:r>
                      </m:sub>
                    </m:sSub>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𝑥</m:t>
                        </m:r>
                      </m:e>
                      <m:sub>
                        <m:r>
                          <a:rPr lang="pt-BR" sz="1600" i="1">
                            <a:latin typeface="Cambria Math" panose="02040503050406030204" pitchFamily="18" charset="0"/>
                            <a:ea typeface="Cambria Math" panose="02040503050406030204" pitchFamily="18" charset="0"/>
                          </a:rPr>
                          <m:t>2</m:t>
                        </m:r>
                      </m:sub>
                    </m:sSub>
                  </m:oMath>
                </a14:m>
                <a:r>
                  <a:rPr lang="pt-BR" sz="1600" dirty="0"/>
                  <a:t> (plano)</a:t>
                </a:r>
              </a:p>
            </p:txBody>
          </p:sp>
        </mc:Choice>
        <mc:Fallback xmlns="">
          <p:sp>
            <p:nvSpPr>
              <p:cNvPr id="6" name="Rectangle 10">
                <a:extLst>
                  <a:ext uri="{FF2B5EF4-FFF2-40B4-BE49-F238E27FC236}">
                    <a16:creationId xmlns:a16="http://schemas.microsoft.com/office/drawing/2014/main" id="{E1672A8C-3AA2-BA43-2F84-66A3C5127E77}"/>
                  </a:ext>
                </a:extLst>
              </p:cNvPr>
              <p:cNvSpPr>
                <a:spLocks noRot="1" noChangeAspect="1" noMove="1" noResize="1" noEditPoints="1" noAdjustHandles="1" noChangeArrowheads="1" noChangeShapeType="1" noTextEdit="1"/>
              </p:cNvSpPr>
              <p:nvPr/>
            </p:nvSpPr>
            <p:spPr>
              <a:xfrm>
                <a:off x="332933" y="3987887"/>
                <a:ext cx="3001506" cy="338554"/>
              </a:xfrm>
              <a:prstGeom prst="rect">
                <a:avLst/>
              </a:prstGeom>
              <a:blipFill>
                <a:blip r:embed="rId6"/>
                <a:stretch>
                  <a:fillRect t="-5357" b="-21429"/>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 name="Rectangle 11">
                <a:extLst>
                  <a:ext uri="{FF2B5EF4-FFF2-40B4-BE49-F238E27FC236}">
                    <a16:creationId xmlns:a16="http://schemas.microsoft.com/office/drawing/2014/main" id="{05667247-3C94-1529-9D40-340F7233D250}"/>
                  </a:ext>
                </a:extLst>
              </p:cNvPr>
              <p:cNvSpPr/>
              <p:nvPr/>
            </p:nvSpPr>
            <p:spPr>
              <a:xfrm>
                <a:off x="556176" y="1514692"/>
                <a:ext cx="2628691" cy="338554"/>
              </a:xfrm>
              <a:prstGeom prst="rect">
                <a:avLst/>
              </a:prstGeom>
            </p:spPr>
            <p:txBody>
              <a:bodyPr wrap="square">
                <a:spAutoFit/>
              </a:bodyPr>
              <a:lstStyle/>
              <a:p>
                <a:pPr algn="ctr"/>
                <a14:m>
                  <m:oMath xmlns:m="http://schemas.openxmlformats.org/officeDocument/2006/math">
                    <m:r>
                      <a:rPr lang="pt-BR" sz="1600" i="1">
                        <a:latin typeface="Cambria Math" panose="02040503050406030204" pitchFamily="18" charset="0"/>
                        <a:ea typeface="Cambria Math" panose="02040503050406030204" pitchFamily="18" charset="0"/>
                      </a:rPr>
                      <m:t>h</m:t>
                    </m:r>
                    <m:d>
                      <m:dPr>
                        <m:ctrlPr>
                          <a:rPr lang="pt-BR" sz="1600" b="1" i="1">
                            <a:latin typeface="Cambria Math" panose="02040503050406030204" pitchFamily="18" charset="0"/>
                            <a:ea typeface="Cambria Math" panose="02040503050406030204" pitchFamily="18" charset="0"/>
                          </a:rPr>
                        </m:ctrlPr>
                      </m:dPr>
                      <m:e>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𝑥</m:t>
                            </m:r>
                          </m:e>
                          <m:sub>
                            <m:r>
                              <a:rPr lang="pt-BR" sz="1600" i="1">
                                <a:latin typeface="Cambria Math" panose="02040503050406030204" pitchFamily="18" charset="0"/>
                                <a:ea typeface="Cambria Math" panose="02040503050406030204" pitchFamily="18" charset="0"/>
                              </a:rPr>
                              <m:t>1</m:t>
                            </m:r>
                          </m:sub>
                        </m:sSub>
                      </m:e>
                    </m:d>
                    <m:r>
                      <a:rPr lang="pt-BR" sz="1600" b="1" i="1">
                        <a:latin typeface="Cambria Math" panose="02040503050406030204" pitchFamily="18" charset="0"/>
                        <a:ea typeface="Cambria Math" panose="02040503050406030204" pitchFamily="18" charset="0"/>
                      </a:rPr>
                      <m:t>= </m:t>
                    </m:r>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𝑎</m:t>
                        </m:r>
                      </m:e>
                      <m:sub>
                        <m:r>
                          <a:rPr lang="pt-BR" sz="1600" i="1">
                            <a:latin typeface="Cambria Math" panose="02040503050406030204" pitchFamily="18" charset="0"/>
                            <a:ea typeface="Cambria Math" panose="02040503050406030204" pitchFamily="18" charset="0"/>
                          </a:rPr>
                          <m:t>0</m:t>
                        </m:r>
                      </m:sub>
                    </m:sSub>
                  </m:oMath>
                </a14:m>
                <a:r>
                  <a:rPr lang="pt-BR" sz="1600" dirty="0"/>
                  <a:t> + </a:t>
                </a:r>
                <a14:m>
                  <m:oMath xmlns:m="http://schemas.openxmlformats.org/officeDocument/2006/math">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𝑎</m:t>
                        </m:r>
                      </m:e>
                      <m:sub>
                        <m:r>
                          <a:rPr lang="pt-BR" sz="1600" i="1">
                            <a:latin typeface="Cambria Math" panose="02040503050406030204" pitchFamily="18" charset="0"/>
                            <a:ea typeface="Cambria Math" panose="02040503050406030204" pitchFamily="18" charset="0"/>
                          </a:rPr>
                          <m:t>1</m:t>
                        </m:r>
                      </m:sub>
                    </m:sSub>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𝑥</m:t>
                        </m:r>
                      </m:e>
                      <m:sub>
                        <m:r>
                          <a:rPr lang="pt-BR" sz="1600" i="1">
                            <a:latin typeface="Cambria Math" panose="02040503050406030204" pitchFamily="18" charset="0"/>
                            <a:ea typeface="Cambria Math" panose="02040503050406030204" pitchFamily="18" charset="0"/>
                          </a:rPr>
                          <m:t>1</m:t>
                        </m:r>
                      </m:sub>
                    </m:sSub>
                  </m:oMath>
                </a14:m>
                <a:r>
                  <a:rPr lang="pt-BR" sz="1600" dirty="0"/>
                  <a:t> (reta)</a:t>
                </a:r>
              </a:p>
            </p:txBody>
          </p:sp>
        </mc:Choice>
        <mc:Fallback xmlns="">
          <p:sp>
            <p:nvSpPr>
              <p:cNvPr id="7" name="Rectangle 11">
                <a:extLst>
                  <a:ext uri="{FF2B5EF4-FFF2-40B4-BE49-F238E27FC236}">
                    <a16:creationId xmlns:a16="http://schemas.microsoft.com/office/drawing/2014/main" id="{05667247-3C94-1529-9D40-340F7233D250}"/>
                  </a:ext>
                </a:extLst>
              </p:cNvPr>
              <p:cNvSpPr>
                <a:spLocks noRot="1" noChangeAspect="1" noMove="1" noResize="1" noEditPoints="1" noAdjustHandles="1" noChangeArrowheads="1" noChangeShapeType="1" noTextEdit="1"/>
              </p:cNvSpPr>
              <p:nvPr/>
            </p:nvSpPr>
            <p:spPr>
              <a:xfrm>
                <a:off x="556176" y="1514692"/>
                <a:ext cx="2628691" cy="338554"/>
              </a:xfrm>
              <a:prstGeom prst="rect">
                <a:avLst/>
              </a:prstGeom>
              <a:blipFill>
                <a:blip r:embed="rId7"/>
                <a:stretch>
                  <a:fillRect t="-5357" b="-21429"/>
                </a:stretch>
              </a:blipFill>
            </p:spPr>
            <p:txBody>
              <a:bodyPr/>
              <a:lstStyle/>
              <a:p>
                <a:r>
                  <a:rPr lang="pt-BR">
                    <a:noFill/>
                  </a:rPr>
                  <a:t> </a:t>
                </a:r>
              </a:p>
            </p:txBody>
          </p:sp>
        </mc:Fallback>
      </mc:AlternateContent>
    </p:spTree>
    <p:extLst>
      <p:ext uri="{BB962C8B-B14F-4D97-AF65-F5344CB8AC3E}">
        <p14:creationId xmlns:p14="http://schemas.microsoft.com/office/powerpoint/2010/main" val="34342619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3645331-4B2E-BB50-BF81-FDF8C639EED5}"/>
              </a:ext>
            </a:extLst>
          </p:cNvPr>
          <p:cNvSpPr>
            <a:spLocks noGrp="1"/>
          </p:cNvSpPr>
          <p:nvPr>
            <p:ph type="title"/>
          </p:nvPr>
        </p:nvSpPr>
        <p:spPr/>
        <p:txBody>
          <a:bodyPr/>
          <a:lstStyle/>
          <a:p>
            <a:r>
              <a:rPr lang="pt-BR" dirty="0"/>
              <a:t>Por que linear?</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67745B10-6162-30F7-6050-58C45B781852}"/>
                  </a:ext>
                </a:extLst>
              </p:cNvPr>
              <p:cNvSpPr>
                <a:spLocks noGrp="1"/>
              </p:cNvSpPr>
              <p:nvPr>
                <p:ph idx="1"/>
              </p:nvPr>
            </p:nvSpPr>
            <p:spPr>
              <a:xfrm>
                <a:off x="838199" y="1825624"/>
                <a:ext cx="11126119" cy="5032375"/>
              </a:xfrm>
            </p:spPr>
            <p:txBody>
              <a:bodyPr>
                <a:normAutofit/>
              </a:bodyPr>
              <a:lstStyle/>
              <a:p>
                <a:pPr marL="0" indent="0">
                  <a:buNone/>
                </a:pPr>
                <a:r>
                  <a:rPr lang="pt-BR" b="1" dirty="0"/>
                  <a:t>Observação</a:t>
                </a:r>
                <a:r>
                  <a:rPr lang="pt-BR" dirty="0"/>
                  <a:t> </a:t>
                </a:r>
              </a:p>
              <a:p>
                <a:r>
                  <a:rPr lang="pt-BR" dirty="0"/>
                  <a:t>A palavra </a:t>
                </a:r>
                <a:r>
                  <a:rPr lang="pt-BR" b="1" i="1" dirty="0"/>
                  <a:t>linear</a:t>
                </a:r>
                <a:r>
                  <a:rPr lang="pt-BR" dirty="0"/>
                  <a:t> no contexto da regressão significa “</a:t>
                </a:r>
                <a:r>
                  <a:rPr lang="pt-BR" b="1" i="1" dirty="0">
                    <a:solidFill>
                      <a:srgbClr val="00B0F0"/>
                    </a:solidFill>
                  </a:rPr>
                  <a:t>linear com relação aos pesos</a:t>
                </a:r>
                <a:r>
                  <a:rPr lang="pt-BR" dirty="0"/>
                  <a:t>” e não com relação aos </a:t>
                </a:r>
                <a:r>
                  <a:rPr lang="pt-BR" b="1" i="1" dirty="0"/>
                  <a:t>atributos</a:t>
                </a:r>
                <a:r>
                  <a:rPr lang="pt-BR" dirty="0"/>
                  <a:t>, </a:t>
                </a:r>
                <a14:m>
                  <m:oMath xmlns:m="http://schemas.openxmlformats.org/officeDocument/2006/math">
                    <m:r>
                      <a:rPr lang="pt-BR" b="1" i="1">
                        <a:latin typeface="Cambria Math" panose="02040503050406030204" pitchFamily="18" charset="0"/>
                      </a:rPr>
                      <m:t>𝒙</m:t>
                    </m:r>
                  </m:oMath>
                </a14:m>
                <a:r>
                  <a:rPr lang="pt-BR" dirty="0"/>
                  <a:t>. </a:t>
                </a:r>
              </a:p>
              <a:p>
                <a:r>
                  <a:rPr lang="pt-BR" dirty="0"/>
                  <a:t>Desta forma, os seguintes </a:t>
                </a:r>
                <a:r>
                  <a:rPr lang="pt-BR" b="1" i="1" dirty="0"/>
                  <a:t>modelos</a:t>
                </a:r>
                <a:r>
                  <a:rPr lang="pt-BR" dirty="0"/>
                  <a:t> também são lineares com relação aos pesos:</a:t>
                </a:r>
              </a:p>
              <a:p>
                <a:pPr lvl="2">
                  <a:buFont typeface="Wingdings" panose="05000000000000000000" pitchFamily="2" charset="2"/>
                  <a:buChar char="ü"/>
                </a:pPr>
                <a14:m>
                  <m:oMath xmlns:m="http://schemas.openxmlformats.org/officeDocument/2006/math">
                    <m:acc>
                      <m:accPr>
                        <m:chr m:val="̂"/>
                        <m:ctrlPr>
                          <a:rPr lang="pt-BR" i="1">
                            <a:latin typeface="Cambria Math" panose="02040503050406030204" pitchFamily="18" charset="0"/>
                          </a:rPr>
                        </m:ctrlPr>
                      </m:accPr>
                      <m:e>
                        <m:r>
                          <a:rPr lang="pt-BR" i="1">
                            <a:latin typeface="Cambria Math" panose="02040503050406030204" pitchFamily="18" charset="0"/>
                          </a:rPr>
                          <m:t>𝑦</m:t>
                        </m:r>
                      </m:e>
                    </m:acc>
                    <m:r>
                      <a:rPr lang="pt-BR" b="0" i="1" smtClean="0">
                        <a:latin typeface="Cambria Math" panose="02040503050406030204" pitchFamily="18" charset="0"/>
                      </a:rPr>
                      <m:t>=</m:t>
                    </m:r>
                    <m:r>
                      <a:rPr lang="pt-BR" b="0" i="1" smtClean="0">
                        <a:latin typeface="Cambria Math" panose="02040503050406030204" pitchFamily="18" charset="0"/>
                      </a:rPr>
                      <m:t>h</m:t>
                    </m:r>
                    <m:r>
                      <a:rPr lang="pt-BR" b="0" i="1" smtClean="0">
                        <a:latin typeface="Cambria Math" panose="02040503050406030204" pitchFamily="18" charset="0"/>
                      </a:rPr>
                      <m:t>(</m:t>
                    </m:r>
                    <m:r>
                      <a:rPr lang="pt-BR" b="1" i="1" smtClean="0">
                        <a:latin typeface="Cambria Math" panose="02040503050406030204" pitchFamily="18" charset="0"/>
                      </a:rPr>
                      <m:t>𝒙</m:t>
                    </m:r>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𝑎</m:t>
                        </m:r>
                      </m:e>
                      <m:sub>
                        <m:r>
                          <a:rPr lang="pt-BR" b="0" i="1" smtClean="0">
                            <a:latin typeface="Cambria Math" panose="02040503050406030204" pitchFamily="18" charset="0"/>
                          </a:rPr>
                          <m:t>0</m:t>
                        </m:r>
                      </m:sub>
                    </m:sSub>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1</m:t>
                        </m:r>
                      </m:sub>
                    </m:sSub>
                    <m:func>
                      <m:funcPr>
                        <m:ctrlPr>
                          <a:rPr lang="pt-BR" i="1" smtClean="0">
                            <a:latin typeface="Cambria Math" panose="02040503050406030204" pitchFamily="18" charset="0"/>
                          </a:rPr>
                        </m:ctrlPr>
                      </m:funcPr>
                      <m:fName>
                        <m:r>
                          <m:rPr>
                            <m:sty m:val="p"/>
                          </m:rPr>
                          <a:rPr lang="pt-BR" i="0" smtClean="0">
                            <a:latin typeface="Cambria Math" panose="02040503050406030204" pitchFamily="18" charset="0"/>
                          </a:rPr>
                          <m:t>log</m:t>
                        </m:r>
                      </m:fName>
                      <m:e>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e>
                    </m:func>
                    <m:r>
                      <a:rPr lang="pt-BR" b="0" i="0"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2</m:t>
                        </m:r>
                      </m:sub>
                    </m:sSub>
                    <m:func>
                      <m:funcPr>
                        <m:ctrlPr>
                          <a:rPr lang="pt-BR" i="1" smtClean="0">
                            <a:latin typeface="Cambria Math" panose="02040503050406030204" pitchFamily="18" charset="0"/>
                          </a:rPr>
                        </m:ctrlPr>
                      </m:funcPr>
                      <m:fName>
                        <m:r>
                          <m:rPr>
                            <m:sty m:val="p"/>
                          </m:rPr>
                          <a:rPr lang="pt-BR" i="0" smtClean="0">
                            <a:latin typeface="Cambria Math" panose="02040503050406030204" pitchFamily="18" charset="0"/>
                          </a:rPr>
                          <m:t>cos</m:t>
                        </m:r>
                      </m:fName>
                      <m:e>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e>
                    </m:func>
                  </m:oMath>
                </a14:m>
                <a:endParaRPr lang="pt-BR" dirty="0"/>
              </a:p>
              <a:p>
                <a:pPr lvl="2">
                  <a:buFont typeface="Wingdings" panose="05000000000000000000" pitchFamily="2" charset="2"/>
                  <a:buChar char="ü"/>
                </a:pPr>
                <a14:m>
                  <m:oMath xmlns:m="http://schemas.openxmlformats.org/officeDocument/2006/math">
                    <m:acc>
                      <m:accPr>
                        <m:chr m:val="̂"/>
                        <m:ctrlPr>
                          <a:rPr lang="pt-BR" i="1">
                            <a:latin typeface="Cambria Math" panose="02040503050406030204" pitchFamily="18" charset="0"/>
                          </a:rPr>
                        </m:ctrlPr>
                      </m:accPr>
                      <m:e>
                        <m:r>
                          <a:rPr lang="pt-BR" i="1">
                            <a:latin typeface="Cambria Math" panose="02040503050406030204" pitchFamily="18" charset="0"/>
                          </a:rPr>
                          <m:t>𝑦</m:t>
                        </m:r>
                      </m:e>
                    </m:acc>
                    <m:r>
                      <a:rPr lang="pt-BR" b="0" i="1" smtClean="0">
                        <a:latin typeface="Cambria Math" panose="02040503050406030204" pitchFamily="18" charset="0"/>
                      </a:rPr>
                      <m:t>=</m:t>
                    </m:r>
                    <m:r>
                      <a:rPr lang="pt-BR" i="1">
                        <a:latin typeface="Cambria Math" panose="02040503050406030204" pitchFamily="18" charset="0"/>
                      </a:rPr>
                      <m:t>h</m:t>
                    </m:r>
                    <m:r>
                      <a:rPr lang="pt-BR" i="1">
                        <a:latin typeface="Cambria Math" panose="02040503050406030204" pitchFamily="18" charset="0"/>
                      </a:rPr>
                      <m:t>(</m:t>
                    </m:r>
                    <m:r>
                      <a:rPr lang="pt-BR" b="1" i="1">
                        <a:latin typeface="Cambria Math" panose="02040503050406030204" pitchFamily="18" charset="0"/>
                      </a:rPr>
                      <m:t>𝒙</m:t>
                    </m:r>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1</m:t>
                        </m:r>
                      </m:sub>
                    </m:sSub>
                    <m:sSup>
                      <m:sSupPr>
                        <m:ctrlPr>
                          <a:rPr lang="pt-BR" i="1" smtClean="0">
                            <a:latin typeface="Cambria Math" panose="02040503050406030204" pitchFamily="18" charset="0"/>
                          </a:rPr>
                        </m:ctrlPr>
                      </m:sSupPr>
                      <m:e>
                        <m:r>
                          <a:rPr lang="pt-BR" i="1" smtClean="0">
                            <a:latin typeface="Cambria Math" panose="02040503050406030204" pitchFamily="18" charset="0"/>
                          </a:rPr>
                          <m:t>𝑒</m:t>
                        </m:r>
                      </m:e>
                      <m:sup>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sup>
                    </m:sSup>
                  </m:oMath>
                </a14:m>
                <a:endParaRPr lang="pt-BR" dirty="0"/>
              </a:p>
              <a:p>
                <a:pPr lvl="2">
                  <a:buFont typeface="Wingdings" panose="05000000000000000000" pitchFamily="2" charset="2"/>
                  <a:buChar char="ü"/>
                </a:pPr>
                <a14:m>
                  <m:oMath xmlns:m="http://schemas.openxmlformats.org/officeDocument/2006/math">
                    <m:acc>
                      <m:accPr>
                        <m:chr m:val="̂"/>
                        <m:ctrlPr>
                          <a:rPr lang="pt-BR" i="1">
                            <a:latin typeface="Cambria Math" panose="02040503050406030204" pitchFamily="18" charset="0"/>
                          </a:rPr>
                        </m:ctrlPr>
                      </m:accPr>
                      <m:e>
                        <m:r>
                          <a:rPr lang="pt-BR" i="1">
                            <a:latin typeface="Cambria Math" panose="02040503050406030204" pitchFamily="18" charset="0"/>
                          </a:rPr>
                          <m:t>𝑦</m:t>
                        </m:r>
                      </m:e>
                    </m:acc>
                    <m:r>
                      <a:rPr lang="pt-BR" b="0" i="1" smtClean="0">
                        <a:latin typeface="Cambria Math" panose="02040503050406030204" pitchFamily="18" charset="0"/>
                      </a:rPr>
                      <m:t>=</m:t>
                    </m:r>
                    <m:r>
                      <a:rPr lang="pt-BR" i="1">
                        <a:latin typeface="Cambria Math" panose="02040503050406030204" pitchFamily="18" charset="0"/>
                      </a:rPr>
                      <m:t>h</m:t>
                    </m:r>
                    <m:d>
                      <m:dPr>
                        <m:ctrlPr>
                          <a:rPr lang="pt-BR" i="1">
                            <a:latin typeface="Cambria Math" panose="02040503050406030204" pitchFamily="18" charset="0"/>
                          </a:rPr>
                        </m:ctrlPr>
                      </m:dPr>
                      <m:e>
                        <m:r>
                          <a:rPr lang="pt-BR" b="1" i="1">
                            <a:latin typeface="Cambria Math" panose="02040503050406030204" pitchFamily="18" charset="0"/>
                          </a:rPr>
                          <m:t>𝒙</m:t>
                        </m:r>
                      </m:e>
                    </m:d>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1</m:t>
                            </m:r>
                          </m:sub>
                        </m:sSub>
                        <m:r>
                          <a:rPr lang="pt-BR" i="1">
                            <a:latin typeface="Cambria Math" panose="02040503050406030204" pitchFamily="18" charset="0"/>
                          </a:rPr>
                          <m:t>𝑥</m:t>
                        </m:r>
                      </m:e>
                      <m:sub>
                        <m:r>
                          <a:rPr lang="pt-BR" i="1">
                            <a:latin typeface="Cambria Math" panose="02040503050406030204" pitchFamily="18" charset="0"/>
                          </a:rPr>
                          <m:t>1</m:t>
                        </m:r>
                      </m:sub>
                    </m:sSub>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2</m:t>
                        </m:r>
                      </m:sub>
                    </m:sSub>
                    <m:sSubSup>
                      <m:sSubSupPr>
                        <m:ctrlPr>
                          <a:rPr lang="pt-BR" i="1" smtClean="0">
                            <a:latin typeface="Cambria Math" panose="02040503050406030204" pitchFamily="18" charset="0"/>
                          </a:rPr>
                        </m:ctrlPr>
                      </m:sSubSupPr>
                      <m:e>
                        <m:r>
                          <a:rPr lang="pt-BR" b="0" i="1" smtClean="0">
                            <a:latin typeface="Cambria Math" panose="02040503050406030204" pitchFamily="18" charset="0"/>
                          </a:rPr>
                          <m:t>𝑥</m:t>
                        </m:r>
                      </m:e>
                      <m:sub>
                        <m:r>
                          <a:rPr lang="pt-BR" b="0" i="1" smtClean="0">
                            <a:latin typeface="Cambria Math" panose="02040503050406030204" pitchFamily="18" charset="0"/>
                          </a:rPr>
                          <m:t>1</m:t>
                        </m:r>
                      </m:sub>
                      <m:sup>
                        <m:r>
                          <a:rPr lang="pt-BR" b="0" i="1" smtClean="0">
                            <a:latin typeface="Cambria Math" panose="02040503050406030204" pitchFamily="18" charset="0"/>
                          </a:rPr>
                          <m:t>2</m:t>
                        </m:r>
                      </m:sup>
                    </m:sSubSup>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3</m:t>
                        </m:r>
                      </m:sub>
                    </m:sSub>
                    <m:sSubSup>
                      <m:sSubSupPr>
                        <m:ctrlPr>
                          <a:rPr lang="pt-BR" i="1">
                            <a:latin typeface="Cambria Math" panose="02040503050406030204" pitchFamily="18" charset="0"/>
                          </a:rPr>
                        </m:ctrlPr>
                      </m:sSubSupPr>
                      <m:e>
                        <m:r>
                          <a:rPr lang="pt-BR" i="1">
                            <a:latin typeface="Cambria Math" panose="02040503050406030204" pitchFamily="18" charset="0"/>
                          </a:rPr>
                          <m:t>𝑥</m:t>
                        </m:r>
                      </m:e>
                      <m:sub>
                        <m:r>
                          <a:rPr lang="pt-BR" i="1">
                            <a:latin typeface="Cambria Math" panose="02040503050406030204" pitchFamily="18" charset="0"/>
                          </a:rPr>
                          <m:t>1</m:t>
                        </m:r>
                      </m:sub>
                      <m:sup>
                        <m:r>
                          <a:rPr lang="pt-BR" b="0" i="1" smtClean="0">
                            <a:latin typeface="Cambria Math" panose="02040503050406030204" pitchFamily="18" charset="0"/>
                          </a:rPr>
                          <m:t>3</m:t>
                        </m:r>
                      </m:sup>
                    </m:sSubSup>
                  </m:oMath>
                </a14:m>
                <a:endParaRPr lang="pt-BR" dirty="0"/>
              </a:p>
              <a:p>
                <a:r>
                  <a:rPr lang="pt-BR" b="0" dirty="0"/>
                  <a:t>Exemplo de um modelo não-linear: </a:t>
                </a:r>
                <a14:m>
                  <m:oMath xmlns:m="http://schemas.openxmlformats.org/officeDocument/2006/math">
                    <m:acc>
                      <m:accPr>
                        <m:chr m:val="̂"/>
                        <m:ctrlPr>
                          <a:rPr lang="pt-BR" i="1">
                            <a:latin typeface="Cambria Math" panose="02040503050406030204" pitchFamily="18" charset="0"/>
                          </a:rPr>
                        </m:ctrlPr>
                      </m:accPr>
                      <m:e>
                        <m:r>
                          <a:rPr lang="pt-BR" i="1">
                            <a:latin typeface="Cambria Math" panose="02040503050406030204" pitchFamily="18" charset="0"/>
                          </a:rPr>
                          <m:t>𝑦</m:t>
                        </m:r>
                      </m:e>
                    </m:acc>
                    <m:r>
                      <a:rPr lang="pt-BR" i="1">
                        <a:latin typeface="Cambria Math" panose="02040503050406030204" pitchFamily="18" charset="0"/>
                      </a:rPr>
                      <m:t>=</m:t>
                    </m:r>
                    <m:r>
                      <a:rPr lang="pt-BR" i="1">
                        <a:latin typeface="Cambria Math" panose="02040503050406030204" pitchFamily="18" charset="0"/>
                      </a:rPr>
                      <m:t>h</m:t>
                    </m:r>
                    <m:r>
                      <a:rPr lang="pt-BR" i="1">
                        <a:latin typeface="Cambria Math" panose="02040503050406030204" pitchFamily="18" charset="0"/>
                      </a:rPr>
                      <m:t>(</m:t>
                    </m:r>
                    <m:r>
                      <a:rPr lang="pt-BR" b="1" i="1">
                        <a:latin typeface="Cambria Math" panose="02040503050406030204" pitchFamily="18" charset="0"/>
                      </a:rPr>
                      <m:t>𝒙</m:t>
                    </m:r>
                    <m:r>
                      <a:rPr lang="pt-BR" i="1">
                        <a:latin typeface="Cambria Math" panose="02040503050406030204" pitchFamily="18" charset="0"/>
                      </a:rPr>
                      <m:t>)=</m:t>
                    </m:r>
                    <m:f>
                      <m:fPr>
                        <m:ctrlPr>
                          <a:rPr lang="pt-BR" i="1" smtClean="0">
                            <a:latin typeface="Cambria Math" panose="02040503050406030204" pitchFamily="18" charset="0"/>
                          </a:rPr>
                        </m:ctrlPr>
                      </m:fPr>
                      <m:num>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0</m:t>
                            </m:r>
                          </m:sub>
                        </m:sSub>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num>
                      <m:den>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1</m:t>
                            </m:r>
                          </m:sub>
                        </m:sSub>
                        <m:func>
                          <m:funcPr>
                            <m:ctrlPr>
                              <a:rPr lang="pt-BR" i="1">
                                <a:latin typeface="Cambria Math" panose="02040503050406030204" pitchFamily="18" charset="0"/>
                              </a:rPr>
                            </m:ctrlPr>
                          </m:funcPr>
                          <m:fName>
                            <m:r>
                              <a:rPr lang="pt-BR" b="0" i="0" smtClean="0">
                                <a:latin typeface="Cambria Math" panose="02040503050406030204" pitchFamily="18" charset="0"/>
                              </a:rPr>
                              <m:t>+</m:t>
                            </m:r>
                          </m:fName>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1</m:t>
                                </m:r>
                              </m:sub>
                            </m:sSub>
                          </m:e>
                        </m:func>
                      </m:den>
                    </m:f>
                  </m:oMath>
                </a14:m>
                <a:r>
                  <a:rPr lang="pt-BR" dirty="0"/>
                  <a:t>.</a:t>
                </a:r>
              </a:p>
              <a:p>
                <a:r>
                  <a:rPr lang="pt-BR" dirty="0"/>
                  <a:t>Em geral, não é possível aplicar algumas das técnicas de regressão que veremos em breve a modelos não-lineares.</a:t>
                </a:r>
              </a:p>
            </p:txBody>
          </p:sp>
        </mc:Choice>
        <mc:Fallback xmlns="">
          <p:sp>
            <p:nvSpPr>
              <p:cNvPr id="3" name="Espaço Reservado para Conteúdo 2">
                <a:extLst>
                  <a:ext uri="{FF2B5EF4-FFF2-40B4-BE49-F238E27FC236}">
                    <a16:creationId xmlns:a16="http://schemas.microsoft.com/office/drawing/2014/main" id="{67745B10-6162-30F7-6050-58C45B781852}"/>
                  </a:ext>
                </a:extLst>
              </p:cNvPr>
              <p:cNvSpPr>
                <a:spLocks noGrp="1" noRot="1" noChangeAspect="1" noMove="1" noResize="1" noEditPoints="1" noAdjustHandles="1" noChangeArrowheads="1" noChangeShapeType="1" noTextEdit="1"/>
              </p:cNvSpPr>
              <p:nvPr>
                <p:ph idx="1"/>
              </p:nvPr>
            </p:nvSpPr>
            <p:spPr>
              <a:xfrm>
                <a:off x="838199" y="1825624"/>
                <a:ext cx="11126119" cy="5032375"/>
              </a:xfrm>
              <a:blipFill>
                <a:blip r:embed="rId2"/>
                <a:stretch>
                  <a:fillRect l="-1095" t="-1937" r="-219" b="-121"/>
                </a:stretch>
              </a:blipFill>
            </p:spPr>
            <p:txBody>
              <a:bodyPr/>
              <a:lstStyle/>
              <a:p>
                <a:r>
                  <a:rPr lang="pt-BR">
                    <a:noFill/>
                  </a:rPr>
                  <a:t> </a:t>
                </a:r>
              </a:p>
            </p:txBody>
          </p:sp>
        </mc:Fallback>
      </mc:AlternateContent>
      <p:sp>
        <p:nvSpPr>
          <p:cNvPr id="4" name="CaixaDeTexto 3">
            <a:extLst>
              <a:ext uri="{FF2B5EF4-FFF2-40B4-BE49-F238E27FC236}">
                <a16:creationId xmlns:a16="http://schemas.microsoft.com/office/drawing/2014/main" id="{AC6B5D30-2FAC-B894-FCA3-1545CCBB4CF3}"/>
              </a:ext>
            </a:extLst>
          </p:cNvPr>
          <p:cNvSpPr txBox="1"/>
          <p:nvPr/>
        </p:nvSpPr>
        <p:spPr>
          <a:xfrm>
            <a:off x="6410279" y="4156619"/>
            <a:ext cx="3633745" cy="646331"/>
          </a:xfrm>
          <a:prstGeom prst="rect">
            <a:avLst/>
          </a:prstGeom>
          <a:noFill/>
        </p:spPr>
        <p:txBody>
          <a:bodyPr wrap="square" rtlCol="0">
            <a:spAutoFit/>
          </a:bodyPr>
          <a:lstStyle/>
          <a:p>
            <a:pPr algn="ctr"/>
            <a:r>
              <a:rPr lang="pt-BR" sz="1200" dirty="0"/>
              <a:t>Mesmo não tendo um mapeamento linear das entradas na saída, continuamos tendo uma combinação linear dos atributos em relação aos pesos.</a:t>
            </a:r>
          </a:p>
        </p:txBody>
      </p:sp>
      <p:sp>
        <p:nvSpPr>
          <p:cNvPr id="5" name="Chave direita 8">
            <a:extLst>
              <a:ext uri="{FF2B5EF4-FFF2-40B4-BE49-F238E27FC236}">
                <a16:creationId xmlns:a16="http://schemas.microsoft.com/office/drawing/2014/main" id="{20B411EC-6A54-49AA-5C88-20D60CD43D5C}"/>
              </a:ext>
            </a:extLst>
          </p:cNvPr>
          <p:cNvSpPr/>
          <p:nvPr/>
        </p:nvSpPr>
        <p:spPr>
          <a:xfrm>
            <a:off x="6187653" y="4156619"/>
            <a:ext cx="224010" cy="969880"/>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6" name="TextBox 3">
            <a:extLst>
              <a:ext uri="{FF2B5EF4-FFF2-40B4-BE49-F238E27FC236}">
                <a16:creationId xmlns:a16="http://schemas.microsoft.com/office/drawing/2014/main" id="{46A06D7D-605F-C2C1-C603-F50329E7D0B5}"/>
              </a:ext>
            </a:extLst>
          </p:cNvPr>
          <p:cNvSpPr txBox="1"/>
          <p:nvPr/>
        </p:nvSpPr>
        <p:spPr>
          <a:xfrm>
            <a:off x="9726302" y="4937886"/>
            <a:ext cx="2238016" cy="646331"/>
          </a:xfrm>
          <a:prstGeom prst="rect">
            <a:avLst/>
          </a:prstGeom>
          <a:noFill/>
        </p:spPr>
        <p:txBody>
          <a:bodyPr wrap="square" rtlCol="0">
            <a:spAutoFit/>
          </a:bodyPr>
          <a:lstStyle/>
          <a:p>
            <a:pPr algn="ctr"/>
            <a:r>
              <a:rPr lang="pt-BR" sz="1200" dirty="0"/>
              <a:t>Não é possível expressar a equação como uma combinação linear dos atributos.</a:t>
            </a:r>
          </a:p>
        </p:txBody>
      </p:sp>
      <p:cxnSp>
        <p:nvCxnSpPr>
          <p:cNvPr id="7" name="Straight Arrow Connector 5">
            <a:extLst>
              <a:ext uri="{FF2B5EF4-FFF2-40B4-BE49-F238E27FC236}">
                <a16:creationId xmlns:a16="http://schemas.microsoft.com/office/drawing/2014/main" id="{EC222E79-6E3D-4BD2-60D0-75FFE08B8935}"/>
              </a:ext>
            </a:extLst>
          </p:cNvPr>
          <p:cNvCxnSpPr>
            <a:cxnSpLocks/>
            <a:stCxn id="6" idx="1"/>
          </p:cNvCxnSpPr>
          <p:nvPr/>
        </p:nvCxnSpPr>
        <p:spPr>
          <a:xfrm flipH="1">
            <a:off x="9042400" y="5261052"/>
            <a:ext cx="683902" cy="13542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225047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C7C19F6-4F23-2010-961A-A8FD998F9CD3}"/>
              </a:ext>
            </a:extLst>
          </p:cNvPr>
          <p:cNvSpPr>
            <a:spLocks noGrp="1"/>
          </p:cNvSpPr>
          <p:nvPr>
            <p:ph type="title"/>
          </p:nvPr>
        </p:nvSpPr>
        <p:spPr/>
        <p:txBody>
          <a:bodyPr/>
          <a:lstStyle/>
          <a:p>
            <a:r>
              <a:rPr lang="pt-BR" dirty="0"/>
              <a:t>Função hipótese</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6DD35193-F27B-1223-2210-4596352927B7}"/>
                  </a:ext>
                </a:extLst>
              </p:cNvPr>
              <p:cNvSpPr>
                <a:spLocks noGrp="1"/>
              </p:cNvSpPr>
              <p:nvPr>
                <p:ph idx="1"/>
              </p:nvPr>
            </p:nvSpPr>
            <p:spPr>
              <a:xfrm>
                <a:off x="838200" y="1825624"/>
                <a:ext cx="11192219" cy="5032375"/>
              </a:xfrm>
            </p:spPr>
            <p:txBody>
              <a:bodyPr>
                <a:normAutofit/>
              </a:bodyPr>
              <a:lstStyle/>
              <a:p>
                <a:r>
                  <a:rPr lang="pt-BR" dirty="0">
                    <a:ea typeface="Cambria Math" panose="02040503050406030204" pitchFamily="18" charset="0"/>
                  </a:rPr>
                  <a:t>No contexto da regressão, a </a:t>
                </a:r>
                <a:r>
                  <a:rPr lang="pt-BR" b="1" i="1" dirty="0">
                    <a:ea typeface="Cambria Math" panose="02040503050406030204" pitchFamily="18" charset="0"/>
                  </a:rPr>
                  <a:t>função aproximadora</a:t>
                </a:r>
                <a:r>
                  <a:rPr lang="pt-BR" dirty="0">
                    <a:ea typeface="Cambria Math" panose="02040503050406030204" pitchFamily="18" charset="0"/>
                  </a:rPr>
                  <a:t>, </a:t>
                </a:r>
                <a14:m>
                  <m:oMath xmlns:m="http://schemas.openxmlformats.org/officeDocument/2006/math">
                    <m:r>
                      <a:rPr lang="pt-BR" i="1">
                        <a:latin typeface="Cambria Math" panose="02040503050406030204" pitchFamily="18" charset="0"/>
                        <a:ea typeface="Cambria Math" panose="02040503050406030204" pitchFamily="18" charset="0"/>
                      </a:rPr>
                      <m:t>h</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oMath>
                </a14:m>
                <a:r>
                  <a:rPr lang="pt-BR" dirty="0"/>
                  <a:t>, é chamada de </a:t>
                </a:r>
                <a:r>
                  <a:rPr lang="pt-BR" b="1" i="1" dirty="0">
                    <a:solidFill>
                      <a:srgbClr val="00B050"/>
                    </a:solidFill>
                  </a:rPr>
                  <a:t>função hipótese</a:t>
                </a:r>
                <a:r>
                  <a:rPr lang="pt-BR" dirty="0"/>
                  <a:t>, pois refere-se à </a:t>
                </a:r>
                <a:r>
                  <a:rPr lang="pt-BR" b="1" i="1" dirty="0">
                    <a:solidFill>
                      <a:srgbClr val="00B050"/>
                    </a:solidFill>
                  </a:rPr>
                  <a:t>explicação proposta para a relação entre as entradas</a:t>
                </a:r>
                <a:r>
                  <a:rPr lang="pt-BR" dirty="0"/>
                  <a:t>, </a:t>
                </a:r>
                <a14:m>
                  <m:oMath xmlns:m="http://schemas.openxmlformats.org/officeDocument/2006/math">
                    <m:r>
                      <a:rPr lang="pt-BR" b="1" i="1" smtClean="0">
                        <a:latin typeface="Cambria Math" panose="02040503050406030204" pitchFamily="18" charset="0"/>
                      </a:rPr>
                      <m:t>𝒙</m:t>
                    </m:r>
                  </m:oMath>
                </a14:m>
                <a:r>
                  <a:rPr lang="pt-BR" dirty="0"/>
                  <a:t> e a </a:t>
                </a:r>
                <a:r>
                  <a:rPr lang="pt-BR" b="1" i="1" dirty="0">
                    <a:solidFill>
                      <a:srgbClr val="00B050"/>
                    </a:solidFill>
                  </a:rPr>
                  <a:t>saída esperada</a:t>
                </a:r>
                <a:r>
                  <a:rPr lang="pt-BR" dirty="0"/>
                  <a:t>, </a:t>
                </a:r>
                <a14:m>
                  <m:oMath xmlns:m="http://schemas.openxmlformats.org/officeDocument/2006/math">
                    <m:r>
                      <a:rPr lang="pt-BR" i="1">
                        <a:latin typeface="Cambria Math" panose="02040503050406030204" pitchFamily="18" charset="0"/>
                        <a:ea typeface="Cambria Math" panose="02040503050406030204" pitchFamily="18" charset="0"/>
                      </a:rPr>
                      <m:t>𝑦</m:t>
                    </m:r>
                  </m:oMath>
                </a14:m>
                <a:r>
                  <a:rPr lang="pt-BR" dirty="0"/>
                  <a:t>.</a:t>
                </a:r>
              </a:p>
              <a:p>
                <a:pPr lvl="1">
                  <a:buFont typeface="Wingdings" panose="05000000000000000000" pitchFamily="2" charset="2"/>
                  <a:buChar char="§"/>
                </a:pPr>
                <a:r>
                  <a:rPr lang="pt-BR" dirty="0"/>
                  <a:t>Por exemplo, anteriormente, </a:t>
                </a:r>
                <a:r>
                  <a:rPr lang="pt-BR" b="1" i="1" dirty="0">
                    <a:solidFill>
                      <a:srgbClr val="00B050"/>
                    </a:solidFill>
                  </a:rPr>
                  <a:t>hipotetizamos</a:t>
                </a:r>
                <a:r>
                  <a:rPr lang="pt-BR" dirty="0"/>
                  <a:t> que uma </a:t>
                </a:r>
                <a:r>
                  <a:rPr lang="pt-BR" b="1" i="1" dirty="0">
                    <a:solidFill>
                      <a:srgbClr val="00B050"/>
                    </a:solidFill>
                  </a:rPr>
                  <a:t>reta</a:t>
                </a:r>
                <a:r>
                  <a:rPr lang="pt-BR" dirty="0"/>
                  <a:t> explicaria bem a relação entre a temperatura média de um dia e o número de picolés vendidos.</a:t>
                </a:r>
              </a:p>
              <a:p>
                <a:r>
                  <a:rPr lang="pt-BR" dirty="0"/>
                  <a:t>O conjunto de todas as possíveis </a:t>
                </a:r>
                <a:r>
                  <a:rPr lang="pt-BR" b="1" i="1" dirty="0"/>
                  <a:t>funções hipótese</a:t>
                </a:r>
                <a:r>
                  <a:rPr lang="pt-BR" dirty="0"/>
                  <a:t> é chamado de </a:t>
                </a:r>
                <a:r>
                  <a:rPr lang="pt-BR" b="1" i="1" dirty="0">
                    <a:solidFill>
                      <a:srgbClr val="00B050"/>
                    </a:solidFill>
                  </a:rPr>
                  <a:t>espaço de hipóteses, </a:t>
                </a:r>
                <a14:m>
                  <m:oMath xmlns:m="http://schemas.openxmlformats.org/officeDocument/2006/math">
                    <m:r>
                      <a:rPr lang="pt-BR" b="1" i="1">
                        <a:solidFill>
                          <a:srgbClr val="00B050"/>
                        </a:solidFill>
                        <a:latin typeface="Cambria Math" panose="02040503050406030204" pitchFamily="18" charset="0"/>
                      </a:rPr>
                      <m:t>𝑯</m:t>
                    </m:r>
                  </m:oMath>
                </a14:m>
                <a:r>
                  <a:rPr lang="pt-BR" dirty="0"/>
                  <a:t>.</a:t>
                </a:r>
              </a:p>
              <a:p>
                <a:r>
                  <a:rPr lang="pt-BR" dirty="0"/>
                  <a:t>Em outras palavras, é o </a:t>
                </a:r>
                <a:r>
                  <a:rPr lang="pt-BR" b="1" i="1" dirty="0">
                    <a:solidFill>
                      <a:srgbClr val="00B050"/>
                    </a:solidFill>
                  </a:rPr>
                  <a:t>espaço</a:t>
                </a:r>
                <a:r>
                  <a:rPr lang="pt-BR" dirty="0"/>
                  <a:t> criado por </a:t>
                </a:r>
                <a:r>
                  <a:rPr lang="pt-BR" b="1" i="1" dirty="0">
                    <a:solidFill>
                      <a:srgbClr val="7030A0"/>
                    </a:solidFill>
                  </a:rPr>
                  <a:t>todas as combinações possíveis de atributos e valores dos pesos</a:t>
                </a:r>
                <a:r>
                  <a:rPr lang="pt-BR" dirty="0"/>
                  <a:t>.</a:t>
                </a:r>
              </a:p>
              <a:p>
                <a:r>
                  <a:rPr lang="pt-BR" dirty="0"/>
                  <a:t>A solução que </a:t>
                </a:r>
                <a:r>
                  <a:rPr lang="pt-BR" b="1" i="1" dirty="0">
                    <a:solidFill>
                      <a:srgbClr val="00B0F0"/>
                    </a:solidFill>
                  </a:rPr>
                  <a:t>melhor mapeia</a:t>
                </a:r>
                <a:r>
                  <a:rPr lang="pt-BR" dirty="0"/>
                  <a:t> </a:t>
                </a:r>
                <a14:m>
                  <m:oMath xmlns:m="http://schemas.openxmlformats.org/officeDocument/2006/math">
                    <m:r>
                      <a:rPr lang="pt-BR" b="1" i="1">
                        <a:latin typeface="Cambria Math" panose="02040503050406030204" pitchFamily="18" charset="0"/>
                      </a:rPr>
                      <m:t>𝒙</m:t>
                    </m:r>
                  </m:oMath>
                </a14:m>
                <a:r>
                  <a:rPr lang="pt-BR" dirty="0"/>
                  <a:t> em </a:t>
                </a:r>
                <a14:m>
                  <m:oMath xmlns:m="http://schemas.openxmlformats.org/officeDocument/2006/math">
                    <m:r>
                      <a:rPr lang="pt-BR" i="1">
                        <a:latin typeface="Cambria Math" panose="02040503050406030204" pitchFamily="18" charset="0"/>
                        <a:ea typeface="Cambria Math" panose="02040503050406030204" pitchFamily="18" charset="0"/>
                      </a:rPr>
                      <m:t>𝑦</m:t>
                    </m:r>
                    <m:r>
                      <a:rPr lang="pt-BR" i="1">
                        <a:latin typeface="Cambria Math" panose="02040503050406030204" pitchFamily="18" charset="0"/>
                        <a:ea typeface="Cambria Math" panose="02040503050406030204" pitchFamily="18" charset="0"/>
                      </a:rPr>
                      <m:t> </m:t>
                    </m:r>
                  </m:oMath>
                </a14:m>
                <a:r>
                  <a:rPr lang="pt-BR" dirty="0"/>
                  <a:t>encontra-se dentro do </a:t>
                </a:r>
                <a:r>
                  <a:rPr lang="pt-BR" b="1" i="1" dirty="0"/>
                  <a:t>espaço de hipóteses</a:t>
                </a:r>
                <a:r>
                  <a:rPr lang="pt-BR" dirty="0"/>
                  <a:t> e nosso objetivo é encontra-la.</a:t>
                </a:r>
              </a:p>
            </p:txBody>
          </p:sp>
        </mc:Choice>
        <mc:Fallback xmlns="">
          <p:sp>
            <p:nvSpPr>
              <p:cNvPr id="3" name="Espaço Reservado para Conteúdo 2">
                <a:extLst>
                  <a:ext uri="{FF2B5EF4-FFF2-40B4-BE49-F238E27FC236}">
                    <a16:creationId xmlns:a16="http://schemas.microsoft.com/office/drawing/2014/main" id="{6DD35193-F27B-1223-2210-4596352927B7}"/>
                  </a:ext>
                </a:extLst>
              </p:cNvPr>
              <p:cNvSpPr>
                <a:spLocks noGrp="1" noRot="1" noChangeAspect="1" noMove="1" noResize="1" noEditPoints="1" noAdjustHandles="1" noChangeArrowheads="1" noChangeShapeType="1" noTextEdit="1"/>
              </p:cNvSpPr>
              <p:nvPr>
                <p:ph idx="1"/>
              </p:nvPr>
            </p:nvSpPr>
            <p:spPr>
              <a:xfrm>
                <a:off x="838200" y="1825624"/>
                <a:ext cx="11192219" cy="5032375"/>
              </a:xfrm>
              <a:blipFill>
                <a:blip r:embed="rId3"/>
                <a:stretch>
                  <a:fillRect l="-981" t="-1937" r="-1144"/>
                </a:stretch>
              </a:blipFill>
            </p:spPr>
            <p:txBody>
              <a:bodyPr/>
              <a:lstStyle/>
              <a:p>
                <a:r>
                  <a:rPr lang="pt-BR">
                    <a:noFill/>
                  </a:rPr>
                  <a:t> </a:t>
                </a:r>
              </a:p>
            </p:txBody>
          </p:sp>
        </mc:Fallback>
      </mc:AlternateContent>
    </p:spTree>
    <p:extLst>
      <p:ext uri="{BB962C8B-B14F-4D97-AF65-F5344CB8AC3E}">
        <p14:creationId xmlns:p14="http://schemas.microsoft.com/office/powerpoint/2010/main" val="8784127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C7C19F6-4F23-2010-961A-A8FD998F9CD3}"/>
              </a:ext>
            </a:extLst>
          </p:cNvPr>
          <p:cNvSpPr>
            <a:spLocks noGrp="1"/>
          </p:cNvSpPr>
          <p:nvPr>
            <p:ph type="title"/>
          </p:nvPr>
        </p:nvSpPr>
        <p:spPr/>
        <p:txBody>
          <a:bodyPr/>
          <a:lstStyle/>
          <a:p>
            <a:r>
              <a:rPr lang="pt-BR" dirty="0"/>
              <a:t>Espaço de hipóteses</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6DD35193-F27B-1223-2210-4596352927B7}"/>
                  </a:ext>
                </a:extLst>
              </p:cNvPr>
              <p:cNvSpPr>
                <a:spLocks noGrp="1"/>
              </p:cNvSpPr>
              <p:nvPr>
                <p:ph idx="1"/>
              </p:nvPr>
            </p:nvSpPr>
            <p:spPr>
              <a:xfrm>
                <a:off x="5201266" y="1825624"/>
                <a:ext cx="6829154" cy="5032375"/>
              </a:xfrm>
            </p:spPr>
            <p:txBody>
              <a:bodyPr>
                <a:normAutofit/>
              </a:bodyPr>
              <a:lstStyle/>
              <a:p>
                <a:r>
                  <a:rPr lang="pt-BR" dirty="0"/>
                  <a:t>N</a:t>
                </a:r>
                <a:r>
                  <a:rPr lang="pt-BR" dirty="0">
                    <a:solidFill>
                      <a:schemeClr val="tx1"/>
                    </a:solidFill>
                  </a:rPr>
                  <a:t>o exemplo da previsão da quantidade de picolés vendidos, onde usamos a </a:t>
                </a:r>
                <a:r>
                  <a:rPr lang="pt-BR" b="1" i="1" dirty="0">
                    <a:solidFill>
                      <a:schemeClr val="tx1"/>
                    </a:solidFill>
                  </a:rPr>
                  <a:t>equação de uma </a:t>
                </a:r>
                <a:r>
                  <a:rPr lang="pt-BR" b="1" i="1" dirty="0">
                    <a:solidFill>
                      <a:srgbClr val="7030A0"/>
                    </a:solidFill>
                  </a:rPr>
                  <a:t>reta</a:t>
                </a:r>
                <a:r>
                  <a:rPr lang="pt-BR" dirty="0">
                    <a:solidFill>
                      <a:schemeClr val="tx1"/>
                    </a:solidFill>
                  </a:rPr>
                  <a:t> como </a:t>
                </a:r>
                <a:r>
                  <a:rPr lang="pt-BR" b="1" i="1" dirty="0">
                    <a:solidFill>
                      <a:schemeClr val="tx1"/>
                    </a:solidFill>
                  </a:rPr>
                  <a:t>função hipótese</a:t>
                </a:r>
                <a:r>
                  <a:rPr lang="pt-BR" dirty="0">
                    <a:solidFill>
                      <a:schemeClr val="tx1"/>
                    </a:solidFill>
                  </a:rPr>
                  <a:t>,</a:t>
                </a:r>
              </a:p>
              <a:p>
                <a:pPr marL="0" indent="0" algn="ctr">
                  <a:buNone/>
                </a:pPr>
                <a14:m>
                  <m:oMath xmlns:m="http://schemas.openxmlformats.org/officeDocument/2006/math">
                    <m:acc>
                      <m:accPr>
                        <m:chr m:val="̂"/>
                        <m:ctrlPr>
                          <a:rPr lang="pt-BR" i="1" smtClean="0">
                            <a:solidFill>
                              <a:schemeClr val="tx1"/>
                            </a:solidFill>
                            <a:latin typeface="Cambria Math" panose="02040503050406030204" pitchFamily="18" charset="0"/>
                          </a:rPr>
                        </m:ctrlPr>
                      </m:accPr>
                      <m:e>
                        <m:r>
                          <a:rPr lang="pt-BR" i="1">
                            <a:solidFill>
                              <a:schemeClr val="tx1"/>
                            </a:solidFill>
                            <a:latin typeface="Cambria Math" panose="02040503050406030204" pitchFamily="18" charset="0"/>
                          </a:rPr>
                          <m:t>𝑦</m:t>
                        </m:r>
                      </m:e>
                    </m:acc>
                    <m:r>
                      <a:rPr lang="pt-BR" b="0" i="1" smtClean="0">
                        <a:solidFill>
                          <a:schemeClr val="tx1"/>
                        </a:solidFill>
                        <a:latin typeface="Cambria Math" panose="02040503050406030204" pitchFamily="18" charset="0"/>
                      </a:rPr>
                      <m:t>=</m:t>
                    </m:r>
                    <m:r>
                      <a:rPr lang="pt-BR" i="1">
                        <a:solidFill>
                          <a:schemeClr val="tx1"/>
                        </a:solidFill>
                        <a:latin typeface="Cambria Math" panose="02040503050406030204" pitchFamily="18" charset="0"/>
                        <a:ea typeface="Cambria Math" panose="02040503050406030204" pitchFamily="18" charset="0"/>
                      </a:rPr>
                      <m:t>h</m:t>
                    </m:r>
                    <m:d>
                      <m:dPr>
                        <m:ctrlPr>
                          <a:rPr lang="pt-BR" b="1" i="1">
                            <a:solidFill>
                              <a:schemeClr val="tx1"/>
                            </a:solidFill>
                            <a:latin typeface="Cambria Math" panose="02040503050406030204" pitchFamily="18" charset="0"/>
                            <a:ea typeface="Cambria Math" panose="02040503050406030204" pitchFamily="18" charset="0"/>
                          </a:rPr>
                        </m:ctrlPr>
                      </m:dPr>
                      <m:e>
                        <m:r>
                          <a:rPr lang="pt-BR" b="1" i="1">
                            <a:solidFill>
                              <a:schemeClr val="tx1"/>
                            </a:solidFill>
                            <a:latin typeface="Cambria Math" panose="02040503050406030204" pitchFamily="18" charset="0"/>
                            <a:ea typeface="Cambria Math" panose="02040503050406030204" pitchFamily="18" charset="0"/>
                          </a:rPr>
                          <m:t>𝒙</m:t>
                        </m:r>
                      </m:e>
                    </m:d>
                    <m:r>
                      <a:rPr lang="pt-BR" b="1" i="1">
                        <a:solidFill>
                          <a:schemeClr val="tx1"/>
                        </a:solidFill>
                        <a:latin typeface="Cambria Math" panose="02040503050406030204" pitchFamily="18" charset="0"/>
                        <a:ea typeface="Cambria Math" panose="02040503050406030204" pitchFamily="18" charset="0"/>
                      </a:rPr>
                      <m:t>= </m:t>
                    </m:r>
                    <m:sSub>
                      <m:sSubPr>
                        <m:ctrlPr>
                          <a:rPr lang="pt-BR" i="1">
                            <a:solidFill>
                              <a:schemeClr val="tx1"/>
                            </a:solidFill>
                            <a:latin typeface="Cambria Math" panose="02040503050406030204" pitchFamily="18" charset="0"/>
                            <a:ea typeface="Cambria Math" panose="02040503050406030204" pitchFamily="18" charset="0"/>
                          </a:rPr>
                        </m:ctrlPr>
                      </m:sSubPr>
                      <m:e>
                        <m:r>
                          <a:rPr lang="pt-BR" i="1">
                            <a:solidFill>
                              <a:schemeClr val="tx1"/>
                            </a:solidFill>
                            <a:latin typeface="Cambria Math" panose="02040503050406030204" pitchFamily="18" charset="0"/>
                            <a:ea typeface="Cambria Math" panose="02040503050406030204" pitchFamily="18" charset="0"/>
                          </a:rPr>
                          <m:t>𝑎</m:t>
                        </m:r>
                      </m:e>
                      <m:sub>
                        <m:r>
                          <a:rPr lang="pt-BR" i="1">
                            <a:solidFill>
                              <a:schemeClr val="tx1"/>
                            </a:solidFill>
                            <a:latin typeface="Cambria Math" panose="02040503050406030204" pitchFamily="18" charset="0"/>
                            <a:ea typeface="Cambria Math" panose="02040503050406030204" pitchFamily="18" charset="0"/>
                          </a:rPr>
                          <m:t>0</m:t>
                        </m:r>
                      </m:sub>
                    </m:sSub>
                  </m:oMath>
                </a14:m>
                <a:r>
                  <a:rPr lang="pt-BR" dirty="0">
                    <a:solidFill>
                      <a:schemeClr val="tx1"/>
                    </a:solidFill>
                  </a:rPr>
                  <a:t> + </a:t>
                </a:r>
                <a14:m>
                  <m:oMath xmlns:m="http://schemas.openxmlformats.org/officeDocument/2006/math">
                    <m:sSub>
                      <m:sSubPr>
                        <m:ctrlPr>
                          <a:rPr lang="pt-BR" i="1">
                            <a:solidFill>
                              <a:schemeClr val="tx1"/>
                            </a:solidFill>
                            <a:latin typeface="Cambria Math" panose="02040503050406030204" pitchFamily="18" charset="0"/>
                            <a:ea typeface="Cambria Math" panose="02040503050406030204" pitchFamily="18" charset="0"/>
                          </a:rPr>
                        </m:ctrlPr>
                      </m:sSubPr>
                      <m:e>
                        <m:r>
                          <a:rPr lang="pt-BR" i="1">
                            <a:solidFill>
                              <a:schemeClr val="tx1"/>
                            </a:solidFill>
                            <a:latin typeface="Cambria Math" panose="02040503050406030204" pitchFamily="18" charset="0"/>
                            <a:ea typeface="Cambria Math" panose="02040503050406030204" pitchFamily="18" charset="0"/>
                          </a:rPr>
                          <m:t>𝑎</m:t>
                        </m:r>
                      </m:e>
                      <m:sub>
                        <m:r>
                          <a:rPr lang="pt-BR" i="1">
                            <a:solidFill>
                              <a:schemeClr val="tx1"/>
                            </a:solidFill>
                            <a:latin typeface="Cambria Math" panose="02040503050406030204" pitchFamily="18" charset="0"/>
                            <a:ea typeface="Cambria Math" panose="02040503050406030204" pitchFamily="18" charset="0"/>
                          </a:rPr>
                          <m:t>1</m:t>
                        </m:r>
                      </m:sub>
                    </m:sSub>
                    <m:sSub>
                      <m:sSubPr>
                        <m:ctrlPr>
                          <a:rPr lang="pt-BR" i="1">
                            <a:solidFill>
                              <a:schemeClr val="tx1"/>
                            </a:solidFill>
                            <a:latin typeface="Cambria Math" panose="02040503050406030204" pitchFamily="18" charset="0"/>
                            <a:ea typeface="Cambria Math" panose="02040503050406030204" pitchFamily="18" charset="0"/>
                          </a:rPr>
                        </m:ctrlPr>
                      </m:sSubPr>
                      <m:e>
                        <m:r>
                          <a:rPr lang="pt-BR" i="1">
                            <a:solidFill>
                              <a:schemeClr val="tx1"/>
                            </a:solidFill>
                            <a:latin typeface="Cambria Math" panose="02040503050406030204" pitchFamily="18" charset="0"/>
                            <a:ea typeface="Cambria Math" panose="02040503050406030204" pitchFamily="18" charset="0"/>
                          </a:rPr>
                          <m:t>𝑥</m:t>
                        </m:r>
                      </m:e>
                      <m:sub>
                        <m:r>
                          <a:rPr lang="pt-BR" i="1">
                            <a:solidFill>
                              <a:schemeClr val="tx1"/>
                            </a:solidFill>
                            <a:latin typeface="Cambria Math" panose="02040503050406030204" pitchFamily="18" charset="0"/>
                            <a:ea typeface="Cambria Math" panose="02040503050406030204" pitchFamily="18" charset="0"/>
                          </a:rPr>
                          <m:t>1</m:t>
                        </m:r>
                      </m:sub>
                    </m:sSub>
                  </m:oMath>
                </a14:m>
                <a:r>
                  <a:rPr lang="pt-BR" dirty="0">
                    <a:solidFill>
                      <a:schemeClr val="tx1"/>
                    </a:solidFill>
                  </a:rPr>
                  <a:t>,</a:t>
                </a:r>
              </a:p>
              <a:p>
                <a:pPr marL="0" indent="0">
                  <a:buNone/>
                </a:pPr>
                <a:r>
                  <a:rPr lang="pt-BR" b="0" i="0" dirty="0">
                    <a:solidFill>
                      <a:schemeClr val="tx1"/>
                    </a:solidFill>
                    <a:effectLst/>
                  </a:rPr>
                  <a:t>o </a:t>
                </a:r>
                <a:r>
                  <a:rPr lang="pt-BR" b="1" i="1" dirty="0">
                    <a:solidFill>
                      <a:srgbClr val="00B050"/>
                    </a:solidFill>
                    <a:effectLst/>
                  </a:rPr>
                  <a:t>espaço de hipóteses contém todas as </a:t>
                </a:r>
                <a:r>
                  <a:rPr lang="pt-BR" b="1" i="1" dirty="0">
                    <a:solidFill>
                      <a:srgbClr val="7030A0"/>
                    </a:solidFill>
                    <a:effectLst/>
                  </a:rPr>
                  <a:t>possíveis retas </a:t>
                </a:r>
                <a:r>
                  <a:rPr lang="pt-BR" dirty="0">
                    <a:effectLst/>
                  </a:rPr>
                  <a:t>(restringimos o espaço) </a:t>
                </a:r>
                <a:r>
                  <a:rPr lang="pt-BR" b="0" i="0" dirty="0">
                    <a:solidFill>
                      <a:schemeClr val="tx1"/>
                    </a:solidFill>
                    <a:effectLst/>
                  </a:rPr>
                  <a:t>que podem ser usadas para mapear os dados.</a:t>
                </a:r>
              </a:p>
              <a:p>
                <a:r>
                  <a:rPr lang="pt-BR" dirty="0"/>
                  <a:t>Porém, claro, </a:t>
                </a:r>
                <a:r>
                  <a:rPr lang="pt-BR" b="1" i="1" dirty="0">
                    <a:solidFill>
                      <a:schemeClr val="accent2"/>
                    </a:solidFill>
                  </a:rPr>
                  <a:t>apenas uma </a:t>
                </a:r>
                <a:r>
                  <a:rPr lang="pt-BR" b="1" i="1" dirty="0">
                    <a:solidFill>
                      <a:srgbClr val="00B0F0"/>
                    </a:solidFill>
                  </a:rPr>
                  <a:t>é a melhor segundo o critério de minimização da </a:t>
                </a:r>
                <a:r>
                  <a:rPr lang="pt-BR" b="1" i="1" dirty="0">
                    <a:solidFill>
                      <a:srgbClr val="7030A0"/>
                    </a:solidFill>
                  </a:rPr>
                  <a:t>diferença entre a saída do modelo e o valor esperado</a:t>
                </a:r>
                <a:r>
                  <a:rPr lang="pt-BR" dirty="0"/>
                  <a:t>.</a:t>
                </a:r>
                <a:endParaRPr lang="pt-BR" dirty="0">
                  <a:solidFill>
                    <a:schemeClr val="tx1"/>
                  </a:solidFill>
                </a:endParaRPr>
              </a:p>
            </p:txBody>
          </p:sp>
        </mc:Choice>
        <mc:Fallback xmlns="">
          <p:sp>
            <p:nvSpPr>
              <p:cNvPr id="3" name="Espaço Reservado para Conteúdo 2">
                <a:extLst>
                  <a:ext uri="{FF2B5EF4-FFF2-40B4-BE49-F238E27FC236}">
                    <a16:creationId xmlns:a16="http://schemas.microsoft.com/office/drawing/2014/main" id="{6DD35193-F27B-1223-2210-4596352927B7}"/>
                  </a:ext>
                </a:extLst>
              </p:cNvPr>
              <p:cNvSpPr>
                <a:spLocks noGrp="1" noRot="1" noChangeAspect="1" noMove="1" noResize="1" noEditPoints="1" noAdjustHandles="1" noChangeArrowheads="1" noChangeShapeType="1" noTextEdit="1"/>
              </p:cNvSpPr>
              <p:nvPr>
                <p:ph idx="1"/>
              </p:nvPr>
            </p:nvSpPr>
            <p:spPr>
              <a:xfrm>
                <a:off x="5201266" y="1825624"/>
                <a:ext cx="6829154" cy="5032375"/>
              </a:xfrm>
              <a:blipFill>
                <a:blip r:embed="rId3"/>
                <a:stretch>
                  <a:fillRect l="-1786" t="-1937" r="-2589"/>
                </a:stretch>
              </a:blipFill>
            </p:spPr>
            <p:txBody>
              <a:bodyPr/>
              <a:lstStyle/>
              <a:p>
                <a:r>
                  <a:rPr lang="pt-BR">
                    <a:noFill/>
                  </a:rPr>
                  <a:t> </a:t>
                </a:r>
              </a:p>
            </p:txBody>
          </p:sp>
        </mc:Fallback>
      </mc:AlternateContent>
      <p:pic>
        <p:nvPicPr>
          <p:cNvPr id="5" name="Imagem 4">
            <a:extLst>
              <a:ext uri="{FF2B5EF4-FFF2-40B4-BE49-F238E27FC236}">
                <a16:creationId xmlns:a16="http://schemas.microsoft.com/office/drawing/2014/main" id="{80588651-B28C-DDC4-6AEC-CA0ECCC0A3A7}"/>
              </a:ext>
            </a:extLst>
          </p:cNvPr>
          <p:cNvPicPr>
            <a:picLocks noChangeAspect="1"/>
          </p:cNvPicPr>
          <p:nvPr/>
        </p:nvPicPr>
        <p:blipFill rotWithShape="1">
          <a:blip r:embed="rId4"/>
          <a:srcRect l="3333" t="10556" r="8646"/>
          <a:stretch/>
        </p:blipFill>
        <p:spPr>
          <a:xfrm>
            <a:off x="417375" y="2271251"/>
            <a:ext cx="4450853" cy="3392129"/>
          </a:xfrm>
          <a:prstGeom prst="rect">
            <a:avLst/>
          </a:prstGeom>
        </p:spPr>
      </p:pic>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E683ADAB-7E90-D936-CAF2-EA234A50BEF8}"/>
                  </a:ext>
                </a:extLst>
              </p:cNvPr>
              <p:cNvSpPr txBox="1"/>
              <p:nvPr/>
            </p:nvSpPr>
            <p:spPr>
              <a:xfrm>
                <a:off x="838200" y="5830529"/>
                <a:ext cx="4030028" cy="523220"/>
              </a:xfrm>
              <a:prstGeom prst="rect">
                <a:avLst/>
              </a:prstGeom>
              <a:noFill/>
            </p:spPr>
            <p:txBody>
              <a:bodyPr wrap="square" rtlCol="0">
                <a:spAutoFit/>
              </a:bodyPr>
              <a:lstStyle/>
              <a:p>
                <a:pPr algn="ctr"/>
                <a:r>
                  <a:rPr lang="pt-BR" sz="1400" dirty="0"/>
                  <a:t>A figura mostra algumas possíveis funções hipótese que modelam o relacionamento entre </a:t>
                </a:r>
                <a14:m>
                  <m:oMath xmlns:m="http://schemas.openxmlformats.org/officeDocument/2006/math">
                    <m:r>
                      <a:rPr lang="pt-BR" sz="1400" b="0" i="1" smtClean="0">
                        <a:latin typeface="Cambria Math" panose="02040503050406030204" pitchFamily="18" charset="0"/>
                      </a:rPr>
                      <m:t>𝑥</m:t>
                    </m:r>
                  </m:oMath>
                </a14:m>
                <a:r>
                  <a:rPr lang="pt-BR" sz="1400" dirty="0"/>
                  <a:t> e </a:t>
                </a:r>
                <a14:m>
                  <m:oMath xmlns:m="http://schemas.openxmlformats.org/officeDocument/2006/math">
                    <m:r>
                      <a:rPr lang="pt-BR" sz="1400" b="0" i="1" smtClean="0">
                        <a:latin typeface="Cambria Math" panose="02040503050406030204" pitchFamily="18" charset="0"/>
                      </a:rPr>
                      <m:t>𝑦</m:t>
                    </m:r>
                  </m:oMath>
                </a14:m>
                <a:r>
                  <a:rPr lang="pt-BR" sz="1400" dirty="0"/>
                  <a:t>.</a:t>
                </a:r>
              </a:p>
            </p:txBody>
          </p:sp>
        </mc:Choice>
        <mc:Fallback xmlns="">
          <p:sp>
            <p:nvSpPr>
              <p:cNvPr id="6" name="CaixaDeTexto 5">
                <a:extLst>
                  <a:ext uri="{FF2B5EF4-FFF2-40B4-BE49-F238E27FC236}">
                    <a16:creationId xmlns:a16="http://schemas.microsoft.com/office/drawing/2014/main" id="{E683ADAB-7E90-D936-CAF2-EA234A50BEF8}"/>
                  </a:ext>
                </a:extLst>
              </p:cNvPr>
              <p:cNvSpPr txBox="1">
                <a:spLocks noRot="1" noChangeAspect="1" noMove="1" noResize="1" noEditPoints="1" noAdjustHandles="1" noChangeArrowheads="1" noChangeShapeType="1" noTextEdit="1"/>
              </p:cNvSpPr>
              <p:nvPr/>
            </p:nvSpPr>
            <p:spPr>
              <a:xfrm>
                <a:off x="838200" y="5830529"/>
                <a:ext cx="4030028" cy="523220"/>
              </a:xfrm>
              <a:prstGeom prst="rect">
                <a:avLst/>
              </a:prstGeom>
              <a:blipFill>
                <a:blip r:embed="rId5"/>
                <a:stretch>
                  <a:fillRect t="-1163" b="-11628"/>
                </a:stretch>
              </a:blipFill>
            </p:spPr>
            <p:txBody>
              <a:bodyPr/>
              <a:lstStyle/>
              <a:p>
                <a:r>
                  <a:rPr lang="pt-BR">
                    <a:noFill/>
                  </a:rPr>
                  <a:t> </a:t>
                </a:r>
              </a:p>
            </p:txBody>
          </p:sp>
        </mc:Fallback>
      </mc:AlternateContent>
    </p:spTree>
    <p:extLst>
      <p:ext uri="{BB962C8B-B14F-4D97-AF65-F5344CB8AC3E}">
        <p14:creationId xmlns:p14="http://schemas.microsoft.com/office/powerpoint/2010/main" val="14841548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807E7AA-3E0D-96C4-873C-3F915EDD61FC}"/>
              </a:ext>
            </a:extLst>
          </p:cNvPr>
          <p:cNvSpPr>
            <a:spLocks noGrp="1"/>
          </p:cNvSpPr>
          <p:nvPr>
            <p:ph type="title"/>
          </p:nvPr>
        </p:nvSpPr>
        <p:spPr/>
        <p:txBody>
          <a:bodyPr/>
          <a:lstStyle/>
          <a:p>
            <a:r>
              <a:rPr lang="pt-BR" dirty="0"/>
              <a:t>Refinando o objetivo da regressão linear</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A1AA72A1-8E0E-FCE0-F2D7-1C852317B226}"/>
                  </a:ext>
                </a:extLst>
              </p:cNvPr>
              <p:cNvSpPr>
                <a:spLocks noGrp="1"/>
              </p:cNvSpPr>
              <p:nvPr>
                <p:ph idx="1"/>
              </p:nvPr>
            </p:nvSpPr>
            <p:spPr>
              <a:xfrm>
                <a:off x="838200" y="1825624"/>
                <a:ext cx="11235813" cy="5032375"/>
              </a:xfrm>
            </p:spPr>
            <p:txBody>
              <a:bodyPr/>
              <a:lstStyle/>
              <a:p>
                <a:r>
                  <a:rPr lang="pt-BR" dirty="0"/>
                  <a:t>Agora que temos um formato definido para </a:t>
                </a:r>
                <a14:m>
                  <m:oMath xmlns:m="http://schemas.openxmlformats.org/officeDocument/2006/math">
                    <m:r>
                      <a:rPr lang="pt-BR" i="1">
                        <a:latin typeface="Cambria Math" panose="02040503050406030204" pitchFamily="18" charset="0"/>
                        <a:ea typeface="Cambria Math" panose="02040503050406030204" pitchFamily="18" charset="0"/>
                      </a:rPr>
                      <m:t>h</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oMath>
                </a14:m>
                <a:r>
                  <a:rPr lang="pt-BR" dirty="0"/>
                  <a:t>, ou seja, o </a:t>
                </a:r>
                <a:r>
                  <a:rPr lang="pt-BR" b="1" i="1" dirty="0">
                    <a:solidFill>
                      <a:srgbClr val="00B050"/>
                    </a:solidFill>
                  </a:rPr>
                  <a:t>modelo</a:t>
                </a:r>
                <a:r>
                  <a:rPr lang="pt-BR" dirty="0"/>
                  <a:t>, podemos refinar o objetivo da regressão um pouco mais.</a:t>
                </a:r>
              </a:p>
              <a:p>
                <a:r>
                  <a:rPr lang="pt-BR" b="1" dirty="0"/>
                  <a:t>Objetivo</a:t>
                </a:r>
                <a:r>
                  <a:rPr lang="pt-BR" dirty="0"/>
                  <a:t>: </a:t>
                </a:r>
                <a:r>
                  <a:rPr lang="pt-BR" b="1" i="1" dirty="0">
                    <a:solidFill>
                      <a:srgbClr val="00B050"/>
                    </a:solidFill>
                  </a:rPr>
                  <a:t>Encontrar</a:t>
                </a:r>
                <a:r>
                  <a:rPr lang="pt-BR" dirty="0"/>
                  <a:t> os </a:t>
                </a:r>
                <a:r>
                  <a:rPr lang="pt-BR" b="1" i="1" dirty="0">
                    <a:solidFill>
                      <a:srgbClr val="00B050"/>
                    </a:solidFill>
                  </a:rPr>
                  <a:t>pesos</a:t>
                </a:r>
                <a:r>
                  <a:rPr lang="pt-BR" dirty="0"/>
                  <a:t>,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b="0" i="1">
                            <a:latin typeface="Cambria Math" panose="02040503050406030204" pitchFamily="18" charset="0"/>
                            <a:ea typeface="Cambria Math" panose="02040503050406030204" pitchFamily="18" charset="0"/>
                          </a:rPr>
                          <m:t>𝑎</m:t>
                        </m:r>
                      </m:e>
                      <m:sub>
                        <m:r>
                          <a:rPr lang="pt-BR" b="0" i="1">
                            <a:latin typeface="Cambria Math" panose="02040503050406030204" pitchFamily="18" charset="0"/>
                            <a:ea typeface="Cambria Math" panose="02040503050406030204" pitchFamily="18" charset="0"/>
                          </a:rPr>
                          <m:t>0</m:t>
                        </m:r>
                      </m:sub>
                    </m:sSub>
                  </m:oMath>
                </a14:m>
                <a:r>
                  <a:rPr lang="pt-BR" dirty="0"/>
                  <a:t>,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b="0" i="1">
                            <a:latin typeface="Cambria Math" panose="02040503050406030204" pitchFamily="18" charset="0"/>
                            <a:ea typeface="Cambria Math" panose="02040503050406030204" pitchFamily="18" charset="0"/>
                          </a:rPr>
                          <m:t>𝑎</m:t>
                        </m:r>
                      </m:e>
                      <m:sub>
                        <m:r>
                          <a:rPr lang="pt-BR" b="0" i="1" smtClean="0">
                            <a:latin typeface="Cambria Math" panose="02040503050406030204" pitchFamily="18" charset="0"/>
                            <a:ea typeface="Cambria Math" panose="02040503050406030204" pitchFamily="18" charset="0"/>
                          </a:rPr>
                          <m:t>1</m:t>
                        </m:r>
                      </m:sub>
                    </m:sSub>
                  </m:oMath>
                </a14:m>
                <a:r>
                  <a:rPr lang="pt-BR" dirty="0"/>
                  <a:t>, …,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b="0" i="1">
                            <a:latin typeface="Cambria Math" panose="02040503050406030204" pitchFamily="18" charset="0"/>
                            <a:ea typeface="Cambria Math" panose="02040503050406030204" pitchFamily="18" charset="0"/>
                          </a:rPr>
                          <m:t>𝑎</m:t>
                        </m:r>
                      </m:e>
                      <m:sub>
                        <m:r>
                          <a:rPr lang="pt-BR" b="0" i="1" smtClean="0">
                            <a:latin typeface="Cambria Math" panose="02040503050406030204" pitchFamily="18" charset="0"/>
                            <a:ea typeface="Cambria Math" panose="02040503050406030204" pitchFamily="18" charset="0"/>
                          </a:rPr>
                          <m:t>𝐾</m:t>
                        </m:r>
                      </m:sub>
                    </m:sSub>
                  </m:oMath>
                </a14:m>
                <a:r>
                  <a:rPr lang="pt-BR" dirty="0"/>
                  <a:t>, que façam com que </a:t>
                </a:r>
                <a14:m>
                  <m:oMath xmlns:m="http://schemas.openxmlformats.org/officeDocument/2006/math">
                    <m:r>
                      <a:rPr lang="pt-BR" i="1">
                        <a:latin typeface="Cambria Math" panose="02040503050406030204" pitchFamily="18" charset="0"/>
                        <a:ea typeface="Cambria Math" panose="02040503050406030204" pitchFamily="18" charset="0"/>
                      </a:rPr>
                      <m:t>h</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oMath>
                </a14:m>
                <a:r>
                  <a:rPr lang="pt-BR" dirty="0"/>
                  <a:t> se </a:t>
                </a:r>
                <a:r>
                  <a:rPr lang="pt-BR" b="1" i="1" dirty="0">
                    <a:solidFill>
                      <a:srgbClr val="00B050"/>
                    </a:solidFill>
                  </a:rPr>
                  <a:t>ajuste de forma ótima</a:t>
                </a:r>
                <a:r>
                  <a:rPr lang="pt-BR" dirty="0"/>
                  <a:t> ao conjunto de dados coletado.</a:t>
                </a:r>
              </a:p>
              <a:p>
                <a:pPr lvl="1">
                  <a:buFont typeface="Wingdings" panose="05000000000000000000" pitchFamily="2" charset="2"/>
                  <a:buChar char="§"/>
                </a:pPr>
                <a:r>
                  <a:rPr lang="pt-BR" b="1" i="1" dirty="0"/>
                  <a:t>Ótima</a:t>
                </a:r>
                <a:r>
                  <a:rPr lang="pt-BR" dirty="0"/>
                  <a:t> no sentido em que </a:t>
                </a:r>
                <a14:m>
                  <m:oMath xmlns:m="http://schemas.openxmlformats.org/officeDocument/2006/math">
                    <m:r>
                      <a:rPr lang="pt-BR" i="1" smtClean="0">
                        <a:latin typeface="Cambria Math" panose="02040503050406030204" pitchFamily="18" charset="0"/>
                        <a:ea typeface="Cambria Math" panose="02040503050406030204" pitchFamily="18" charset="0"/>
                      </a:rPr>
                      <m:t>h</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oMath>
                </a14:m>
                <a:r>
                  <a:rPr lang="pt-BR" dirty="0"/>
                  <a:t> minimiza o erro (i.e., diferença) entre os valores de saída do modelo, </a:t>
                </a:r>
                <a14:m>
                  <m:oMath xmlns:m="http://schemas.openxmlformats.org/officeDocument/2006/math">
                    <m:acc>
                      <m:accPr>
                        <m:chr m:val="̂"/>
                        <m:ctrlPr>
                          <a:rPr lang="pt-BR" i="1" smtClean="0">
                            <a:latin typeface="Cambria Math" panose="02040503050406030204" pitchFamily="18" charset="0"/>
                          </a:rPr>
                        </m:ctrlPr>
                      </m:accPr>
                      <m:e>
                        <m:r>
                          <a:rPr lang="pt-BR" b="0" i="1" smtClean="0">
                            <a:latin typeface="Cambria Math" panose="02040503050406030204" pitchFamily="18" charset="0"/>
                          </a:rPr>
                          <m:t>𝑦</m:t>
                        </m:r>
                      </m:e>
                    </m:acc>
                  </m:oMath>
                </a14:m>
                <a:r>
                  <a:rPr lang="pt-BR" dirty="0"/>
                  <a:t>, e os esperados, </a:t>
                </a:r>
                <a14:m>
                  <m:oMath xmlns:m="http://schemas.openxmlformats.org/officeDocument/2006/math">
                    <m:r>
                      <a:rPr lang="pt-BR" b="0" i="1" smtClean="0">
                        <a:latin typeface="Cambria Math" panose="02040503050406030204" pitchFamily="18" charset="0"/>
                      </a:rPr>
                      <m:t>𝑦</m:t>
                    </m:r>
                  </m:oMath>
                </a14:m>
                <a:r>
                  <a:rPr lang="pt-BR" dirty="0"/>
                  <a:t>.</a:t>
                </a:r>
              </a:p>
              <a:p>
                <a:r>
                  <a:rPr lang="pt-BR" dirty="0"/>
                  <a:t>Na sequência, definiremos uma </a:t>
                </a:r>
                <a:r>
                  <a:rPr lang="pt-BR" b="1" i="1" dirty="0">
                    <a:solidFill>
                      <a:srgbClr val="00B050"/>
                    </a:solidFill>
                  </a:rPr>
                  <a:t>função de erro</a:t>
                </a:r>
                <a:r>
                  <a:rPr lang="pt-BR" dirty="0"/>
                  <a:t> que nos ajudará a encontrar os </a:t>
                </a:r>
                <a:r>
                  <a:rPr lang="pt-BR" b="1" i="1" dirty="0">
                    <a:solidFill>
                      <a:srgbClr val="00B050"/>
                    </a:solidFill>
                  </a:rPr>
                  <a:t>pesos ótimos</a:t>
                </a:r>
                <a:r>
                  <a:rPr lang="pt-BR" dirty="0"/>
                  <a:t> do modelo.</a:t>
                </a:r>
              </a:p>
              <a:p>
                <a:pPr lvl="1">
                  <a:buFont typeface="Wingdings" panose="05000000000000000000" pitchFamily="2" charset="2"/>
                  <a:buChar char="§"/>
                </a:pPr>
                <a:r>
                  <a:rPr lang="pt-BR" b="1" dirty="0"/>
                  <a:t>Pesos ótimos</a:t>
                </a:r>
                <a:r>
                  <a:rPr lang="pt-BR" dirty="0"/>
                  <a:t>: conjunto de pesos da função hipótese, </a:t>
                </a:r>
                <a14:m>
                  <m:oMath xmlns:m="http://schemas.openxmlformats.org/officeDocument/2006/math">
                    <m:r>
                      <a:rPr lang="pt-BR" i="1" smtClean="0">
                        <a:latin typeface="Cambria Math" panose="02040503050406030204" pitchFamily="18" charset="0"/>
                        <a:ea typeface="Cambria Math" panose="02040503050406030204" pitchFamily="18" charset="0"/>
                      </a:rPr>
                      <m:t>h</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oMath>
                </a14:m>
                <a:r>
                  <a:rPr lang="pt-BR" dirty="0"/>
                  <a:t>, que fazem com que o erro seja minimizado.</a:t>
                </a:r>
              </a:p>
            </p:txBody>
          </p:sp>
        </mc:Choice>
        <mc:Fallback xmlns="">
          <p:sp>
            <p:nvSpPr>
              <p:cNvPr id="3" name="Espaço Reservado para Conteúdo 2">
                <a:extLst>
                  <a:ext uri="{FF2B5EF4-FFF2-40B4-BE49-F238E27FC236}">
                    <a16:creationId xmlns:a16="http://schemas.microsoft.com/office/drawing/2014/main" id="{A1AA72A1-8E0E-FCE0-F2D7-1C852317B226}"/>
                  </a:ext>
                </a:extLst>
              </p:cNvPr>
              <p:cNvSpPr>
                <a:spLocks noGrp="1" noRot="1" noChangeAspect="1" noMove="1" noResize="1" noEditPoints="1" noAdjustHandles="1" noChangeArrowheads="1" noChangeShapeType="1" noTextEdit="1"/>
              </p:cNvSpPr>
              <p:nvPr>
                <p:ph idx="1"/>
              </p:nvPr>
            </p:nvSpPr>
            <p:spPr>
              <a:xfrm>
                <a:off x="838200" y="1825624"/>
                <a:ext cx="11235813" cy="5032375"/>
              </a:xfrm>
              <a:blipFill>
                <a:blip r:embed="rId2"/>
                <a:stretch>
                  <a:fillRect l="-977" t="-1937"/>
                </a:stretch>
              </a:blipFill>
            </p:spPr>
            <p:txBody>
              <a:bodyPr/>
              <a:lstStyle/>
              <a:p>
                <a:r>
                  <a:rPr lang="pt-BR">
                    <a:noFill/>
                  </a:rPr>
                  <a:t> </a:t>
                </a:r>
              </a:p>
            </p:txBody>
          </p:sp>
        </mc:Fallback>
      </mc:AlternateContent>
    </p:spTree>
    <p:extLst>
      <p:ext uri="{BB962C8B-B14F-4D97-AF65-F5344CB8AC3E}">
        <p14:creationId xmlns:p14="http://schemas.microsoft.com/office/powerpoint/2010/main" val="16964907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84E097E-CCBA-48CB-F78F-5EE5114DDF42}"/>
              </a:ext>
            </a:extLst>
          </p:cNvPr>
          <p:cNvSpPr>
            <a:spLocks noGrp="1"/>
          </p:cNvSpPr>
          <p:nvPr>
            <p:ph type="title"/>
          </p:nvPr>
        </p:nvSpPr>
        <p:spPr/>
        <p:txBody>
          <a:bodyPr/>
          <a:lstStyle/>
          <a:p>
            <a:r>
              <a:rPr lang="pt-BR" dirty="0"/>
              <a:t>Definição formal do problema</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B65C9A46-AD88-7C29-34AF-E73A7729AC98}"/>
                  </a:ext>
                </a:extLst>
              </p:cNvPr>
              <p:cNvSpPr>
                <a:spLocks noGrp="1"/>
              </p:cNvSpPr>
              <p:nvPr>
                <p:ph idx="1"/>
              </p:nvPr>
            </p:nvSpPr>
            <p:spPr>
              <a:xfrm>
                <a:off x="838200" y="1825624"/>
                <a:ext cx="11196484" cy="5032375"/>
              </a:xfrm>
            </p:spPr>
            <p:txBody>
              <a:bodyPr>
                <a:normAutofit lnSpcReduction="10000"/>
              </a:bodyPr>
              <a:lstStyle/>
              <a:p>
                <a:pPr marL="0" indent="0">
                  <a:buNone/>
                </a:pPr>
                <a:r>
                  <a:rPr lang="pt-BR" b="1" dirty="0">
                    <a:solidFill>
                      <a:schemeClr val="accent2"/>
                    </a:solidFill>
                  </a:rPr>
                  <a:t>Informação disponível</a:t>
                </a:r>
                <a:endParaRPr lang="pt-BR" dirty="0">
                  <a:solidFill>
                    <a:schemeClr val="accent2"/>
                  </a:solidFill>
                </a:endParaRPr>
              </a:p>
              <a:p>
                <a:r>
                  <a:rPr lang="pt-BR" dirty="0"/>
                  <a:t>Conjunto de </a:t>
                </a:r>
                <a14:m>
                  <m:oMath xmlns:m="http://schemas.openxmlformats.org/officeDocument/2006/math">
                    <m:r>
                      <a:rPr lang="pt-BR" b="0" i="1" smtClean="0">
                        <a:latin typeface="Cambria Math" panose="02040503050406030204" pitchFamily="18" charset="0"/>
                      </a:rPr>
                      <m:t>𝑁</m:t>
                    </m:r>
                  </m:oMath>
                </a14:m>
                <a:r>
                  <a:rPr lang="pt-BR" dirty="0"/>
                  <a:t> observações ou </a:t>
                </a:r>
                <a:r>
                  <a:rPr lang="pt-BR" b="1" i="1" dirty="0"/>
                  <a:t>pares de treinamento</a:t>
                </a:r>
                <a:r>
                  <a:rPr lang="pt-BR" dirty="0"/>
                  <a:t>: </a:t>
                </a:r>
                <a14:m>
                  <m:oMath xmlns:m="http://schemas.openxmlformats.org/officeDocument/2006/math">
                    <m:r>
                      <a:rPr lang="pt-BR" b="0" i="0" smtClean="0">
                        <a:latin typeface="Cambria Math" panose="02040503050406030204" pitchFamily="18" charset="0"/>
                      </a:rPr>
                      <m:t>{</m:t>
                    </m:r>
                    <m:r>
                      <a:rPr lang="pt-BR" b="1" i="1">
                        <a:latin typeface="Cambria Math" panose="02040503050406030204" pitchFamily="18" charset="0"/>
                      </a:rPr>
                      <m:t>𝒙</m:t>
                    </m:r>
                    <m:d>
                      <m:dPr>
                        <m:ctrlPr>
                          <a:rPr lang="pt-BR" i="1">
                            <a:latin typeface="Cambria Math" panose="02040503050406030204" pitchFamily="18" charset="0"/>
                          </a:rPr>
                        </m:ctrlPr>
                      </m:dPr>
                      <m:e>
                        <m:r>
                          <a:rPr lang="pt-BR" i="1">
                            <a:latin typeface="Cambria Math" panose="02040503050406030204" pitchFamily="18" charset="0"/>
                          </a:rPr>
                          <m:t>𝑖</m:t>
                        </m:r>
                      </m:e>
                    </m:d>
                  </m:oMath>
                </a14:m>
                <a:r>
                  <a:rPr lang="pt-BR" i="1" dirty="0"/>
                  <a:t>, </a:t>
                </a:r>
                <a14:m>
                  <m:oMath xmlns:m="http://schemas.openxmlformats.org/officeDocument/2006/math">
                    <m:r>
                      <a:rPr lang="pt-BR" i="1">
                        <a:latin typeface="Cambria Math" panose="02040503050406030204" pitchFamily="18" charset="0"/>
                      </a:rPr>
                      <m:t>𝑦</m:t>
                    </m:r>
                    <m:d>
                      <m:dPr>
                        <m:ctrlPr>
                          <a:rPr lang="pt-BR" i="1">
                            <a:latin typeface="Cambria Math" panose="02040503050406030204" pitchFamily="18" charset="0"/>
                          </a:rPr>
                        </m:ctrlPr>
                      </m:dPr>
                      <m:e>
                        <m:r>
                          <a:rPr lang="pt-BR" i="1">
                            <a:latin typeface="Cambria Math" panose="02040503050406030204" pitchFamily="18" charset="0"/>
                          </a:rPr>
                          <m:t>𝑖</m:t>
                        </m:r>
                      </m:e>
                    </m:d>
                    <m:r>
                      <a:rPr lang="pt-BR" b="0" i="1" smtClean="0">
                        <a:latin typeface="Cambria Math" panose="02040503050406030204" pitchFamily="18" charset="0"/>
                      </a:rPr>
                      <m:t>}</m:t>
                    </m:r>
                  </m:oMath>
                </a14:m>
                <a:r>
                  <a:rPr lang="pt-BR" i="1" dirty="0"/>
                  <a:t>, </a:t>
                </a:r>
                <a14:m>
                  <m:oMath xmlns:m="http://schemas.openxmlformats.org/officeDocument/2006/math">
                    <m:r>
                      <a:rPr lang="pt-BR" i="1">
                        <a:latin typeface="Cambria Math" panose="02040503050406030204" pitchFamily="18" charset="0"/>
                      </a:rPr>
                      <m:t>𝑖</m:t>
                    </m:r>
                    <m:r>
                      <a:rPr lang="pt-BR" i="1">
                        <a:latin typeface="Cambria Math" panose="02040503050406030204" pitchFamily="18" charset="0"/>
                      </a:rPr>
                      <m:t>=0,…,</m:t>
                    </m:r>
                    <m:r>
                      <a:rPr lang="pt-BR" i="1">
                        <a:latin typeface="Cambria Math" panose="02040503050406030204" pitchFamily="18" charset="0"/>
                      </a:rPr>
                      <m:t>𝑁</m:t>
                    </m:r>
                    <m:r>
                      <a:rPr lang="pt-BR" i="1">
                        <a:latin typeface="Cambria Math" panose="02040503050406030204" pitchFamily="18" charset="0"/>
                      </a:rPr>
                      <m:t>−1</m:t>
                    </m:r>
                  </m:oMath>
                </a14:m>
                <a:r>
                  <a:rPr lang="pt-BR" i="1" dirty="0"/>
                  <a:t>,</a:t>
                </a:r>
                <a:r>
                  <a:rPr lang="pt-BR" dirty="0"/>
                  <a:t> onde </a:t>
                </a:r>
              </a:p>
              <a:p>
                <a:pPr lvl="1">
                  <a:buFont typeface="Wingdings" panose="05000000000000000000" pitchFamily="2" charset="2"/>
                  <a:buChar char="§"/>
                </a:pPr>
                <a14:m>
                  <m:oMath xmlns:m="http://schemas.openxmlformats.org/officeDocument/2006/math">
                    <m:r>
                      <a:rPr lang="pt-BR" b="1" i="1">
                        <a:latin typeface="Cambria Math" panose="02040503050406030204" pitchFamily="18" charset="0"/>
                      </a:rPr>
                      <m:t>𝒙</m:t>
                    </m:r>
                    <m:r>
                      <a:rPr lang="pt-BR" i="1">
                        <a:latin typeface="Cambria Math" panose="02040503050406030204" pitchFamily="18" charset="0"/>
                      </a:rPr>
                      <m:t>(</m:t>
                    </m:r>
                    <m:r>
                      <a:rPr lang="pt-BR" i="1">
                        <a:latin typeface="Cambria Math" panose="02040503050406030204" pitchFamily="18" charset="0"/>
                      </a:rPr>
                      <m:t>𝑖</m:t>
                    </m:r>
                    <m:r>
                      <a:rPr lang="pt-BR" b="1" i="1">
                        <a:latin typeface="Cambria Math" panose="02040503050406030204" pitchFamily="18" charset="0"/>
                      </a:rPr>
                      <m:t>)=</m:t>
                    </m:r>
                    <m:sSup>
                      <m:sSupPr>
                        <m:ctrlPr>
                          <a:rPr lang="pt-BR" b="1" i="1">
                            <a:latin typeface="Cambria Math" panose="02040503050406030204" pitchFamily="18" charset="0"/>
                          </a:rPr>
                        </m:ctrlPr>
                      </m:sSupPr>
                      <m:e>
                        <m:r>
                          <a:rPr lang="pt-BR" b="1" i="1">
                            <a:latin typeface="Cambria Math" panose="02040503050406030204" pitchFamily="18" charset="0"/>
                          </a:rPr>
                          <m:t>[</m:t>
                        </m:r>
                        <m:r>
                          <a:rPr lang="pt-BR">
                            <a:latin typeface="Cambria Math" panose="02040503050406030204" pitchFamily="18" charset="0"/>
                          </a:rPr>
                          <m:t>1</m:t>
                        </m:r>
                        <m:r>
                          <a:rPr lang="pt-BR" b="1"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1</m:t>
                            </m:r>
                          </m:sub>
                        </m:sSub>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r>
                          <a:rPr lang="pt-BR" b="1"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𝐾</m:t>
                            </m:r>
                          </m:sub>
                        </m:sSub>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r>
                          <a:rPr lang="pt-BR" b="1" i="1">
                            <a:latin typeface="Cambria Math" panose="02040503050406030204" pitchFamily="18" charset="0"/>
                          </a:rPr>
                          <m:t>]</m:t>
                        </m:r>
                      </m:e>
                      <m:sup>
                        <m:r>
                          <a:rPr lang="pt-BR" i="1">
                            <a:latin typeface="Cambria Math" panose="02040503050406030204" pitchFamily="18" charset="0"/>
                          </a:rPr>
                          <m:t>𝑇</m:t>
                        </m:r>
                      </m:sup>
                    </m:sSup>
                    <m:r>
                      <a:rPr lang="pt-BR" i="1">
                        <a:latin typeface="Cambria Math" panose="02040503050406030204" pitchFamily="18" charset="0"/>
                        <a:ea typeface="Cambria Math" panose="02040503050406030204" pitchFamily="18" charset="0"/>
                      </a:rPr>
                      <m:t>∈</m:t>
                    </m:r>
                    <m:sSup>
                      <m:sSupPr>
                        <m:ctrlPr>
                          <a:rPr lang="pt-BR" i="1">
                            <a:latin typeface="Cambria Math" panose="02040503050406030204" pitchFamily="18" charset="0"/>
                            <a:ea typeface="Cambria Math" panose="02040503050406030204" pitchFamily="18" charset="0"/>
                          </a:rPr>
                        </m:ctrlPr>
                      </m:sSupPr>
                      <m:e>
                        <m:r>
                          <a:rPr lang="pt-BR" i="1">
                            <a:latin typeface="Cambria Math" panose="02040503050406030204" pitchFamily="18" charset="0"/>
                            <a:ea typeface="Cambria Math" panose="02040503050406030204" pitchFamily="18" charset="0"/>
                          </a:rPr>
                          <m:t>ℝ</m:t>
                        </m:r>
                        <m:r>
                          <m:rPr>
                            <m:nor/>
                          </m:rPr>
                          <a:rPr lang="pt-BR"/>
                          <m:t> </m:t>
                        </m:r>
                      </m:e>
                      <m:sup>
                        <m:r>
                          <a:rPr lang="pt-BR" i="1">
                            <a:latin typeface="Cambria Math" panose="02040503050406030204" pitchFamily="18" charset="0"/>
                            <a:ea typeface="Cambria Math" panose="02040503050406030204" pitchFamily="18" charset="0"/>
                          </a:rPr>
                          <m:t>𝐾</m:t>
                        </m:r>
                        <m:r>
                          <a:rPr lang="pt-BR" i="1">
                            <a:latin typeface="Cambria Math" panose="02040503050406030204" pitchFamily="18" charset="0"/>
                            <a:ea typeface="Cambria Math" panose="02040503050406030204" pitchFamily="18" charset="0"/>
                          </a:rPr>
                          <m:t>+1×1</m:t>
                        </m:r>
                      </m:sup>
                    </m:sSup>
                  </m:oMath>
                </a14:m>
                <a:r>
                  <a:rPr lang="pt-BR" dirty="0"/>
                  <a:t> é o </a:t>
                </a:r>
                <a:r>
                  <a:rPr lang="pt-BR" b="1" i="1" dirty="0">
                    <a:solidFill>
                      <a:srgbClr val="00B0F0"/>
                    </a:solidFill>
                  </a:rPr>
                  <a:t>vetor de atributos</a:t>
                </a:r>
                <a:r>
                  <a:rPr lang="pt-BR" dirty="0"/>
                  <a:t> (vetor coluna) com dimensão </a:t>
                </a:r>
                <a14:m>
                  <m:oMath xmlns:m="http://schemas.openxmlformats.org/officeDocument/2006/math">
                    <m:r>
                      <a:rPr lang="pt-BR" i="1">
                        <a:latin typeface="Cambria Math" panose="02040503050406030204" pitchFamily="18" charset="0"/>
                      </a:rPr>
                      <m:t>(</m:t>
                    </m:r>
                    <m:r>
                      <a:rPr lang="pt-BR" i="1">
                        <a:latin typeface="Cambria Math" panose="02040503050406030204" pitchFamily="18" charset="0"/>
                      </a:rPr>
                      <m:t>𝐾</m:t>
                    </m:r>
                    <m:r>
                      <a:rPr lang="pt-BR" i="1">
                        <a:latin typeface="Cambria Math" panose="02040503050406030204" pitchFamily="18" charset="0"/>
                      </a:rPr>
                      <m:t>+1×1)</m:t>
                    </m:r>
                  </m:oMath>
                </a14:m>
                <a:r>
                  <a:rPr lang="pt-BR" dirty="0"/>
                  <a:t> contendo os </a:t>
                </a:r>
                <a:r>
                  <a:rPr lang="pt-BR" i="1" dirty="0"/>
                  <a:t>i</a:t>
                </a:r>
                <a:r>
                  <a:rPr lang="pt-BR" dirty="0"/>
                  <a:t>-ésimos valores dos </a:t>
                </a:r>
                <a:r>
                  <a:rPr lang="pt-BR" b="1" i="1" dirty="0"/>
                  <a:t>atributos</a:t>
                </a:r>
                <a:r>
                  <a:rPr lang="pt-BR" dirty="0"/>
                  <a:t>.</a:t>
                </a:r>
              </a:p>
              <a:p>
                <a:pPr lvl="1">
                  <a:buFont typeface="Wingdings" panose="05000000000000000000" pitchFamily="2" charset="2"/>
                  <a:buChar char="§"/>
                </a:pPr>
                <a14:m>
                  <m:oMath xmlns:m="http://schemas.openxmlformats.org/officeDocument/2006/math">
                    <m:r>
                      <a:rPr lang="pt-BR" i="1">
                        <a:latin typeface="Cambria Math" panose="02040503050406030204" pitchFamily="18" charset="0"/>
                      </a:rPr>
                      <m:t>𝑦</m:t>
                    </m:r>
                    <m:d>
                      <m:dPr>
                        <m:ctrlPr>
                          <a:rPr lang="pt-BR" i="1" smtClean="0">
                            <a:latin typeface="Cambria Math" panose="02040503050406030204" pitchFamily="18" charset="0"/>
                          </a:rPr>
                        </m:ctrlPr>
                      </m:dPr>
                      <m:e>
                        <m:r>
                          <a:rPr lang="pt-BR" b="0" i="1" smtClean="0">
                            <a:latin typeface="Cambria Math" panose="02040503050406030204" pitchFamily="18" charset="0"/>
                          </a:rPr>
                          <m:t>𝑖</m:t>
                        </m:r>
                      </m:e>
                    </m:d>
                  </m:oMath>
                </a14:m>
                <a:r>
                  <a:rPr lang="pt-BR" dirty="0">
                    <a:ea typeface="Cambria Math" panose="02040503050406030204" pitchFamily="18" charset="0"/>
                  </a:rPr>
                  <a:t> </a:t>
                </a:r>
                <a14:m>
                  <m:oMath xmlns:m="http://schemas.openxmlformats.org/officeDocument/2006/math">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ℝ</m:t>
                    </m:r>
                  </m:oMath>
                </a14:m>
                <a:r>
                  <a:rPr lang="pt-BR" i="1" dirty="0"/>
                  <a:t> </a:t>
                </a:r>
                <a:r>
                  <a:rPr lang="pt-BR" dirty="0"/>
                  <a:t>é o </a:t>
                </a:r>
                <a:r>
                  <a:rPr lang="pt-BR" i="1" dirty="0"/>
                  <a:t>i</a:t>
                </a:r>
                <a:r>
                  <a:rPr lang="pt-BR" dirty="0"/>
                  <a:t>-</a:t>
                </a:r>
                <a:r>
                  <a:rPr lang="pt-BR" dirty="0" err="1"/>
                  <a:t>ésimo</a:t>
                </a:r>
                <a:r>
                  <a:rPr lang="pt-BR" dirty="0"/>
                  <a:t> </a:t>
                </a:r>
                <a:r>
                  <a:rPr lang="pt-BR" b="1" i="1" dirty="0">
                    <a:solidFill>
                      <a:srgbClr val="00B0F0"/>
                    </a:solidFill>
                  </a:rPr>
                  <a:t>rótulo</a:t>
                </a:r>
                <a:r>
                  <a:rPr lang="pt-BR" dirty="0"/>
                  <a:t> (valor esperado de saída)</a:t>
                </a:r>
                <a:r>
                  <a:rPr lang="pt-BR" b="1" i="1" dirty="0">
                    <a:solidFill>
                      <a:srgbClr val="00B0F0"/>
                    </a:solidFill>
                  </a:rPr>
                  <a:t> </a:t>
                </a:r>
                <a:r>
                  <a:rPr lang="pt-BR" dirty="0"/>
                  <a:t>referente ao vetor de atributos, </a:t>
                </a:r>
                <a14:m>
                  <m:oMath xmlns:m="http://schemas.openxmlformats.org/officeDocument/2006/math">
                    <m:r>
                      <a:rPr lang="pt-BR" b="1" i="1">
                        <a:latin typeface="Cambria Math" panose="02040503050406030204" pitchFamily="18" charset="0"/>
                      </a:rPr>
                      <m:t>𝒙</m:t>
                    </m:r>
                    <m:d>
                      <m:dPr>
                        <m:ctrlPr>
                          <a:rPr lang="pt-BR" i="1">
                            <a:latin typeface="Cambria Math" panose="02040503050406030204" pitchFamily="18" charset="0"/>
                          </a:rPr>
                        </m:ctrlPr>
                      </m:dPr>
                      <m:e>
                        <m:r>
                          <a:rPr lang="pt-BR" i="1">
                            <a:latin typeface="Cambria Math" panose="02040503050406030204" pitchFamily="18" charset="0"/>
                          </a:rPr>
                          <m:t>𝑖</m:t>
                        </m:r>
                      </m:e>
                    </m:d>
                  </m:oMath>
                </a14:m>
                <a:r>
                  <a:rPr lang="pt-BR" i="1" dirty="0"/>
                  <a:t>.</a:t>
                </a:r>
              </a:p>
              <a:p>
                <a:r>
                  <a:rPr lang="pt-BR" dirty="0"/>
                  <a:t>As </a:t>
                </a:r>
                <a14:m>
                  <m:oMath xmlns:m="http://schemas.openxmlformats.org/officeDocument/2006/math">
                    <m:r>
                      <a:rPr lang="pt-BR" b="0" i="1" smtClean="0">
                        <a:latin typeface="Cambria Math" panose="02040503050406030204" pitchFamily="18" charset="0"/>
                      </a:rPr>
                      <m:t>𝑁</m:t>
                    </m:r>
                  </m:oMath>
                </a14:m>
                <a:r>
                  <a:rPr lang="pt-BR" dirty="0"/>
                  <a:t> observações formam o </a:t>
                </a:r>
                <a:r>
                  <a:rPr lang="pt-BR" b="1" i="1" dirty="0">
                    <a:solidFill>
                      <a:srgbClr val="00B050"/>
                    </a:solidFill>
                  </a:rPr>
                  <a:t>conjunto de treinamento</a:t>
                </a:r>
                <a:r>
                  <a:rPr lang="pt-BR" dirty="0"/>
                  <a:t>, ou seja, o conjunto de amostras coletadas que utilizaremos para </a:t>
                </a:r>
                <a:r>
                  <a:rPr lang="pt-BR" b="1" i="1" dirty="0">
                    <a:solidFill>
                      <a:srgbClr val="00B050"/>
                    </a:solidFill>
                  </a:rPr>
                  <a:t>treinar o modelo</a:t>
                </a:r>
                <a:r>
                  <a:rPr lang="pt-BR" dirty="0"/>
                  <a:t>.</a:t>
                </a:r>
              </a:p>
              <a:p>
                <a:r>
                  <a:rPr lang="pt-BR" dirty="0"/>
                  <a:t>Notem que o </a:t>
                </a:r>
                <a:r>
                  <a:rPr lang="pt-BR" b="1" i="1" dirty="0"/>
                  <a:t>vetor de atributos</a:t>
                </a:r>
                <a:r>
                  <a:rPr lang="pt-BR" dirty="0"/>
                  <a:t> tem sempre um elemento a mais do que o número real de atributos, </a:t>
                </a:r>
                <a14:m>
                  <m:oMath xmlns:m="http://schemas.openxmlformats.org/officeDocument/2006/math">
                    <m:r>
                      <a:rPr lang="pt-BR" i="1" smtClean="0">
                        <a:latin typeface="Cambria Math" panose="02040503050406030204" pitchFamily="18" charset="0"/>
                        <a:ea typeface="Cambria Math" panose="02040503050406030204" pitchFamily="18" charset="0"/>
                      </a:rPr>
                      <m:t>𝐾</m:t>
                    </m:r>
                  </m:oMath>
                </a14:m>
                <a:r>
                  <a:rPr lang="pt-BR" dirty="0"/>
                  <a:t>.</a:t>
                </a:r>
              </a:p>
              <a:p>
                <a:r>
                  <a:rPr lang="pt-BR" dirty="0"/>
                  <a:t>Como veremos, esse elemento, o primeiro do vetor, tem valor constante igual a 1 para que possamos representar o </a:t>
                </a:r>
                <a:r>
                  <a:rPr lang="pt-BR" b="1" i="1" dirty="0"/>
                  <a:t>modelo</a:t>
                </a:r>
                <a:r>
                  <a:rPr lang="pt-BR" dirty="0"/>
                  <a:t> em </a:t>
                </a:r>
                <a:r>
                  <a:rPr lang="pt-BR" b="1" i="1" dirty="0">
                    <a:solidFill>
                      <a:srgbClr val="00B050"/>
                    </a:solidFill>
                  </a:rPr>
                  <a:t>formato vetorial</a:t>
                </a:r>
                <a:r>
                  <a:rPr lang="pt-BR" dirty="0"/>
                  <a:t>.</a:t>
                </a:r>
              </a:p>
            </p:txBody>
          </p:sp>
        </mc:Choice>
        <mc:Fallback xmlns="">
          <p:sp>
            <p:nvSpPr>
              <p:cNvPr id="3" name="Espaço Reservado para Conteúdo 2">
                <a:extLst>
                  <a:ext uri="{FF2B5EF4-FFF2-40B4-BE49-F238E27FC236}">
                    <a16:creationId xmlns:a16="http://schemas.microsoft.com/office/drawing/2014/main" id="{B65C9A46-AD88-7C29-34AF-E73A7729AC98}"/>
                  </a:ext>
                </a:extLst>
              </p:cNvPr>
              <p:cNvSpPr>
                <a:spLocks noGrp="1" noRot="1" noChangeAspect="1" noMove="1" noResize="1" noEditPoints="1" noAdjustHandles="1" noChangeArrowheads="1" noChangeShapeType="1" noTextEdit="1"/>
              </p:cNvSpPr>
              <p:nvPr>
                <p:ph idx="1"/>
              </p:nvPr>
            </p:nvSpPr>
            <p:spPr>
              <a:xfrm>
                <a:off x="838200" y="1825624"/>
                <a:ext cx="11196484" cy="5032375"/>
              </a:xfrm>
              <a:blipFill>
                <a:blip r:embed="rId2"/>
                <a:stretch>
                  <a:fillRect l="-1144" t="-2663" r="-1253" b="-2300"/>
                </a:stretch>
              </a:blipFill>
            </p:spPr>
            <p:txBody>
              <a:bodyPr/>
              <a:lstStyle/>
              <a:p>
                <a:r>
                  <a:rPr lang="pt-BR">
                    <a:noFill/>
                  </a:rPr>
                  <a:t> </a:t>
                </a:r>
              </a:p>
            </p:txBody>
          </p:sp>
        </mc:Fallback>
      </mc:AlternateContent>
    </p:spTree>
    <p:extLst>
      <p:ext uri="{BB962C8B-B14F-4D97-AF65-F5344CB8AC3E}">
        <p14:creationId xmlns:p14="http://schemas.microsoft.com/office/powerpoint/2010/main" val="12743950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84E097E-CCBA-48CB-F78F-5EE5114DDF42}"/>
              </a:ext>
            </a:extLst>
          </p:cNvPr>
          <p:cNvSpPr>
            <a:spLocks noGrp="1"/>
          </p:cNvSpPr>
          <p:nvPr>
            <p:ph type="title"/>
          </p:nvPr>
        </p:nvSpPr>
        <p:spPr/>
        <p:txBody>
          <a:bodyPr/>
          <a:lstStyle/>
          <a:p>
            <a:r>
              <a:rPr lang="pt-BR" dirty="0"/>
              <a:t>Definição formal do problema</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B65C9A46-AD88-7C29-34AF-E73A7729AC98}"/>
                  </a:ext>
                </a:extLst>
              </p:cNvPr>
              <p:cNvSpPr>
                <a:spLocks noGrp="1"/>
              </p:cNvSpPr>
              <p:nvPr>
                <p:ph idx="1"/>
              </p:nvPr>
            </p:nvSpPr>
            <p:spPr>
              <a:xfrm>
                <a:off x="838200" y="1825624"/>
                <a:ext cx="11196484" cy="5032375"/>
              </a:xfrm>
            </p:spPr>
            <p:txBody>
              <a:bodyPr>
                <a:normAutofit/>
              </a:bodyPr>
              <a:lstStyle/>
              <a:p>
                <a:pPr marL="0" indent="0">
                  <a:buNone/>
                </a:pPr>
                <a:r>
                  <a:rPr lang="pt-BR" b="1" dirty="0">
                    <a:solidFill>
                      <a:schemeClr val="accent2"/>
                    </a:solidFill>
                  </a:rPr>
                  <a:t>Modelo</a:t>
                </a:r>
                <a:endParaRPr lang="pt-BR" b="1" dirty="0">
                  <a:solidFill>
                    <a:schemeClr val="accent2"/>
                  </a:solidFill>
                  <a:ea typeface="Cambria Math" panose="02040503050406030204" pitchFamily="18" charset="0"/>
                </a:endParaRPr>
              </a:p>
              <a:p>
                <a:r>
                  <a:rPr lang="pt-BR" dirty="0">
                    <a:ea typeface="Cambria Math" panose="02040503050406030204" pitchFamily="18" charset="0"/>
                  </a:rPr>
                  <a:t>Função do hiperplano</a:t>
                </a:r>
                <a:endParaRPr lang="pt-BR" dirty="0"/>
              </a:p>
              <a:p>
                <a:pPr marL="0" indent="0" algn="ctr">
                  <a:buNone/>
                </a:pPr>
                <a14:m>
                  <m:oMath xmlns:m="http://schemas.openxmlformats.org/officeDocument/2006/math">
                    <m:acc>
                      <m:accPr>
                        <m:chr m:val="̂"/>
                        <m:ctrlPr>
                          <a:rPr lang="pt-BR" i="1">
                            <a:latin typeface="Cambria Math" panose="02040503050406030204" pitchFamily="18" charset="0"/>
                          </a:rPr>
                        </m:ctrlPr>
                      </m:accPr>
                      <m:e>
                        <m:r>
                          <a:rPr lang="pt-BR" i="1">
                            <a:latin typeface="Cambria Math" panose="02040503050406030204" pitchFamily="18" charset="0"/>
                          </a:rPr>
                          <m:t>𝑦</m:t>
                        </m:r>
                      </m:e>
                    </m:acc>
                    <m:d>
                      <m:dPr>
                        <m:ctrlPr>
                          <a:rPr lang="pt-BR" i="1">
                            <a:latin typeface="Cambria Math" panose="02040503050406030204" pitchFamily="18" charset="0"/>
                          </a:rPr>
                        </m:ctrlPr>
                      </m:dPr>
                      <m:e>
                        <m:r>
                          <a:rPr lang="pt-BR" i="1">
                            <a:latin typeface="Cambria Math" panose="02040503050406030204" pitchFamily="18" charset="0"/>
                          </a:rPr>
                          <m:t>𝑖</m:t>
                        </m:r>
                      </m:e>
                    </m:d>
                    <m:r>
                      <a:rPr lang="pt-BR" b="0" i="1" smtClean="0">
                        <a:latin typeface="Cambria Math" panose="02040503050406030204" pitchFamily="18" charset="0"/>
                      </a:rPr>
                      <m:t>=</m:t>
                    </m:r>
                    <m:r>
                      <a:rPr lang="pt-BR" i="1">
                        <a:latin typeface="Cambria Math" panose="02040503050406030204" pitchFamily="18" charset="0"/>
                      </a:rPr>
                      <m:t>h</m:t>
                    </m:r>
                    <m:d>
                      <m:dPr>
                        <m:ctrlPr>
                          <a:rPr lang="pt-BR" b="1" i="1">
                            <a:latin typeface="Cambria Math" panose="02040503050406030204" pitchFamily="18" charset="0"/>
                          </a:rPr>
                        </m:ctrlPr>
                      </m:dPr>
                      <m:e>
                        <m:r>
                          <a:rPr lang="pt-BR" b="1" i="1">
                            <a:latin typeface="Cambria Math" panose="02040503050406030204" pitchFamily="18" charset="0"/>
                          </a:rPr>
                          <m:t>𝒙</m:t>
                        </m:r>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e>
                    </m:d>
                    <m:r>
                      <a:rPr lang="pt-BR" b="1" i="1">
                        <a:latin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0</m:t>
                        </m:r>
                      </m:sub>
                    </m:sSub>
                    <m:r>
                      <a:rPr lang="pt-BR" i="1">
                        <a:latin typeface="Cambria Math" panose="02040503050406030204" pitchFamily="18" charset="0"/>
                        <a:ea typeface="Cambria Math" panose="02040503050406030204" pitchFamily="18" charset="0"/>
                      </a:rPr>
                      <m:t>+</m:t>
                    </m:r>
                    <m:nary>
                      <m:naryPr>
                        <m:chr m:val="∑"/>
                        <m:ctrlPr>
                          <a:rPr lang="pt-BR" i="1">
                            <a:latin typeface="Cambria Math" panose="02040503050406030204" pitchFamily="18" charset="0"/>
                            <a:ea typeface="Cambria Math" panose="02040503050406030204" pitchFamily="18" charset="0"/>
                          </a:rPr>
                        </m:ctrlPr>
                      </m:naryPr>
                      <m:sub>
                        <m:r>
                          <m:rPr>
                            <m:brk m:alnAt="23"/>
                          </m:rPr>
                          <a:rPr lang="pt-BR" i="1">
                            <a:latin typeface="Cambria Math" panose="02040503050406030204" pitchFamily="18" charset="0"/>
                            <a:ea typeface="Cambria Math" panose="02040503050406030204" pitchFamily="18" charset="0"/>
                          </a:rPr>
                          <m:t>𝑖</m:t>
                        </m:r>
                        <m:r>
                          <a:rPr lang="pt-BR" i="1">
                            <a:latin typeface="Cambria Math" panose="02040503050406030204" pitchFamily="18" charset="0"/>
                            <a:ea typeface="Cambria Math" panose="02040503050406030204" pitchFamily="18" charset="0"/>
                          </a:rPr>
                          <m:t>=1</m:t>
                        </m:r>
                      </m:sub>
                      <m:sup>
                        <m:r>
                          <a:rPr lang="pt-BR" i="1">
                            <a:latin typeface="Cambria Math" panose="02040503050406030204" pitchFamily="18" charset="0"/>
                            <a:ea typeface="Cambria Math" panose="02040503050406030204" pitchFamily="18" charset="0"/>
                          </a:rPr>
                          <m:t>𝐾</m:t>
                        </m:r>
                      </m:sup>
                      <m:e>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𝑖</m:t>
                            </m:r>
                          </m:sub>
                        </m:sSub>
                      </m:e>
                    </m:nary>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𝑖</m:t>
                        </m:r>
                      </m:sub>
                    </m:sSub>
                    <m:r>
                      <a:rPr lang="pt-BR" b="0" i="1" smtClean="0">
                        <a:latin typeface="Cambria Math" panose="02040503050406030204" pitchFamily="18" charset="0"/>
                        <a:ea typeface="Cambria Math" panose="02040503050406030204" pitchFamily="18" charset="0"/>
                      </a:rPr>
                      <m:t>=</m:t>
                    </m:r>
                    <m:sSup>
                      <m:sSupPr>
                        <m:ctrlPr>
                          <a:rPr lang="pt-BR" i="1">
                            <a:latin typeface="Cambria Math" panose="02040503050406030204" pitchFamily="18" charset="0"/>
                          </a:rPr>
                        </m:ctrlPr>
                      </m:sSupPr>
                      <m:e>
                        <m:r>
                          <a:rPr lang="pt-BR" b="1" i="1">
                            <a:latin typeface="Cambria Math" panose="02040503050406030204" pitchFamily="18" charset="0"/>
                          </a:rPr>
                          <m:t>𝒂</m:t>
                        </m:r>
                      </m:e>
                      <m:sup>
                        <m:r>
                          <a:rPr lang="pt-BR" i="1">
                            <a:latin typeface="Cambria Math" panose="02040503050406030204" pitchFamily="18" charset="0"/>
                          </a:rPr>
                          <m:t>𝑇</m:t>
                        </m:r>
                      </m:sup>
                    </m:sSup>
                    <m:r>
                      <a:rPr lang="pt-BR" b="1" i="1" smtClean="0">
                        <a:latin typeface="Cambria Math" panose="02040503050406030204" pitchFamily="18" charset="0"/>
                      </a:rPr>
                      <m:t>𝒙</m:t>
                    </m:r>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oMath>
                </a14:m>
                <a:r>
                  <a:rPr lang="pt-BR" dirty="0"/>
                  <a:t>,</a:t>
                </a:r>
              </a:p>
              <a:p>
                <a:pPr marL="0" indent="0">
                  <a:buNone/>
                </a:pPr>
                <a:r>
                  <a:rPr lang="pt-BR" dirty="0"/>
                  <a:t>onde </a:t>
                </a:r>
                <a14:m>
                  <m:oMath xmlns:m="http://schemas.openxmlformats.org/officeDocument/2006/math">
                    <m:r>
                      <a:rPr lang="pt-BR" b="1" i="1">
                        <a:latin typeface="Cambria Math" panose="02040503050406030204" pitchFamily="18" charset="0"/>
                      </a:rPr>
                      <m:t>𝒂</m:t>
                    </m:r>
                    <m:r>
                      <a:rPr lang="pt-BR" b="1" i="1">
                        <a:latin typeface="Cambria Math" panose="02040503050406030204" pitchFamily="18" charset="0"/>
                      </a:rPr>
                      <m:t>=</m:t>
                    </m:r>
                    <m:sSup>
                      <m:sSupPr>
                        <m:ctrlPr>
                          <a:rPr lang="pt-BR" b="1" i="1">
                            <a:latin typeface="Cambria Math" panose="02040503050406030204" pitchFamily="18" charset="0"/>
                          </a:rPr>
                        </m:ctrlPr>
                      </m:sSupPr>
                      <m:e>
                        <m:r>
                          <a:rPr lang="pt-BR" b="1" i="1">
                            <a:latin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0</m:t>
                            </m:r>
                          </m:sub>
                        </m:sSub>
                        <m:r>
                          <a:rPr lang="pt-BR" b="1" i="1">
                            <a:latin typeface="Cambria Math" panose="02040503050406030204" pitchFamily="18" charset="0"/>
                            <a:ea typeface="Cambria Math" panose="02040503050406030204" pitchFamily="18" charset="0"/>
                          </a:rPr>
                          <m:t>, …,</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𝐾</m:t>
                            </m:r>
                          </m:sub>
                        </m:sSub>
                        <m:r>
                          <a:rPr lang="pt-BR" b="1" i="1">
                            <a:latin typeface="Cambria Math" panose="02040503050406030204" pitchFamily="18" charset="0"/>
                          </a:rPr>
                          <m:t>]</m:t>
                        </m:r>
                      </m:e>
                      <m:sup>
                        <m:r>
                          <a:rPr lang="pt-BR" i="1">
                            <a:latin typeface="Cambria Math" panose="02040503050406030204" pitchFamily="18" charset="0"/>
                          </a:rPr>
                          <m:t>𝑇</m:t>
                        </m:r>
                      </m:sup>
                    </m:sSup>
                  </m:oMath>
                </a14:m>
                <a:r>
                  <a:rPr lang="pt-BR" dirty="0"/>
                  <a:t> é um vetor </a:t>
                </a:r>
                <a:r>
                  <a:rPr lang="pt-BR" b="1" i="1" dirty="0"/>
                  <a:t>coluna</a:t>
                </a:r>
                <a:r>
                  <a:rPr lang="pt-BR" dirty="0"/>
                  <a:t> com dimensão </a:t>
                </a:r>
                <a14:m>
                  <m:oMath xmlns:m="http://schemas.openxmlformats.org/officeDocument/2006/math">
                    <m:r>
                      <a:rPr lang="pt-BR" i="1">
                        <a:latin typeface="Cambria Math" panose="02040503050406030204" pitchFamily="18" charset="0"/>
                      </a:rPr>
                      <m:t>(</m:t>
                    </m:r>
                    <m:r>
                      <a:rPr lang="pt-BR" i="1">
                        <a:latin typeface="Cambria Math" panose="02040503050406030204" pitchFamily="18" charset="0"/>
                      </a:rPr>
                      <m:t>𝐾</m:t>
                    </m:r>
                    <m:r>
                      <a:rPr lang="pt-BR" i="1">
                        <a:latin typeface="Cambria Math" panose="02040503050406030204" pitchFamily="18" charset="0"/>
                      </a:rPr>
                      <m:t>+1 ×1)</m:t>
                    </m:r>
                  </m:oMath>
                </a14:m>
                <a:r>
                  <a:rPr lang="pt-BR" dirty="0"/>
                  <a:t> contendo os </a:t>
                </a:r>
                <a:r>
                  <a:rPr lang="pt-BR" b="1" i="1" dirty="0"/>
                  <a:t>pesos</a:t>
                </a:r>
                <a:r>
                  <a:rPr lang="pt-BR" dirty="0"/>
                  <a:t> da </a:t>
                </a:r>
                <a:r>
                  <a:rPr lang="pt-BR" b="1" i="1" dirty="0"/>
                  <a:t>função hipótese</a:t>
                </a:r>
                <a:r>
                  <a:rPr lang="pt-BR" dirty="0"/>
                  <a:t>.</a:t>
                </a:r>
              </a:p>
              <a:p>
                <a:pPr marL="0" indent="0">
                  <a:buNone/>
                </a:pPr>
                <a:r>
                  <a:rPr lang="pt-BR" b="1" dirty="0"/>
                  <a:t>Observações</a:t>
                </a:r>
              </a:p>
              <a:p>
                <a:pPr lvl="1">
                  <a:buFont typeface="Wingdings" panose="05000000000000000000" pitchFamily="2" charset="2"/>
                  <a:buChar char="§"/>
                </a:pP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0</m:t>
                        </m:r>
                      </m:sub>
                    </m:sSub>
                  </m:oMath>
                </a14:m>
                <a:r>
                  <a:rPr lang="pt-BR" dirty="0"/>
                  <a:t> é o </a:t>
                </a:r>
                <a:r>
                  <a:rPr lang="pt-BR" b="1" i="1" dirty="0"/>
                  <a:t>coeficiente linear</a:t>
                </a:r>
                <a:r>
                  <a:rPr lang="pt-BR" dirty="0"/>
                  <a:t>, ou seja, é o valor de </a:t>
                </a:r>
                <a14:m>
                  <m:oMath xmlns:m="http://schemas.openxmlformats.org/officeDocument/2006/math">
                    <m:r>
                      <a:rPr lang="pt-BR" i="1">
                        <a:latin typeface="Cambria Math" panose="02040503050406030204" pitchFamily="18" charset="0"/>
                        <a:ea typeface="Cambria Math" panose="02040503050406030204" pitchFamily="18" charset="0"/>
                      </a:rPr>
                      <m:t>h</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oMath>
                </a14:m>
                <a:r>
                  <a:rPr lang="pt-BR" dirty="0"/>
                  <a:t> que intercepta o eixo das ordenadas, </a:t>
                </a:r>
                <a14:m>
                  <m:oMath xmlns:m="http://schemas.openxmlformats.org/officeDocument/2006/math">
                    <m:r>
                      <a:rPr lang="pt-BR" b="0" i="1" smtClean="0">
                        <a:latin typeface="Cambria Math" panose="02040503050406030204" pitchFamily="18" charset="0"/>
                      </a:rPr>
                      <m:t>𝑦</m:t>
                    </m:r>
                  </m:oMath>
                </a14:m>
                <a:r>
                  <a:rPr lang="pt-BR" dirty="0"/>
                  <a:t>,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0</m:t>
                        </m:r>
                      </m:sub>
                    </m:sSub>
                  </m:oMath>
                </a14:m>
                <a:r>
                  <a:rPr lang="pt-BR" dirty="0"/>
                  <a:t> é conhecido também como </a:t>
                </a:r>
                <a:r>
                  <a:rPr lang="pt-BR" b="1" i="1" dirty="0"/>
                  <a:t>intercept </a:t>
                </a:r>
                <a:r>
                  <a:rPr lang="pt-BR" dirty="0"/>
                  <a:t>ou</a:t>
                </a:r>
                <a:r>
                  <a:rPr lang="pt-BR" b="1" i="1" dirty="0"/>
                  <a:t> bias</a:t>
                </a:r>
                <a:r>
                  <a:rPr lang="pt-BR" dirty="0"/>
                  <a:t>.</a:t>
                </a:r>
              </a:p>
              <a:p>
                <a:pPr lvl="1">
                  <a:buFont typeface="Wingdings" panose="05000000000000000000" pitchFamily="2" charset="2"/>
                  <a:buChar char="§"/>
                </a:pPr>
                <a:r>
                  <a:rPr lang="pt-BR" dirty="0"/>
                  <a:t>Como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0</m:t>
                        </m:r>
                      </m:sub>
                    </m:sSub>
                  </m:oMath>
                </a14:m>
                <a:r>
                  <a:rPr lang="pt-BR" dirty="0"/>
                  <a:t> não tem um </a:t>
                </a:r>
                <a:r>
                  <a:rPr lang="pt-BR" b="1" i="1" dirty="0"/>
                  <a:t>atributo</a:t>
                </a:r>
                <a:r>
                  <a:rPr lang="pt-BR" dirty="0"/>
                  <a:t> relacionado a ele, para </a:t>
                </a:r>
                <a:r>
                  <a:rPr lang="pt-BR" b="1" i="1" dirty="0">
                    <a:solidFill>
                      <a:srgbClr val="0070C0"/>
                    </a:solidFill>
                  </a:rPr>
                  <a:t>facilitar a representação matricial</a:t>
                </a:r>
                <a:r>
                  <a:rPr lang="pt-BR" dirty="0"/>
                  <a:t>, criamos um </a:t>
                </a:r>
                <a:r>
                  <a:rPr lang="pt-BR" b="1" i="1" dirty="0">
                    <a:solidFill>
                      <a:srgbClr val="0070C0"/>
                    </a:solidFill>
                  </a:rPr>
                  <a:t>atributo falso</a:t>
                </a:r>
                <a:r>
                  <a:rPr lang="pt-BR" dirty="0"/>
                  <a:t>,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0</m:t>
                        </m:r>
                      </m:sub>
                    </m:sSub>
                  </m:oMath>
                </a14:m>
                <a:r>
                  <a:rPr lang="pt-BR" dirty="0"/>
                  <a:t>, chamado de </a:t>
                </a:r>
                <a:r>
                  <a:rPr lang="pt-BR" b="1" i="1" dirty="0">
                    <a:solidFill>
                      <a:srgbClr val="0070C0"/>
                    </a:solidFill>
                  </a:rPr>
                  <a:t>atributos de bias</a:t>
                </a:r>
                <a:r>
                  <a:rPr lang="pt-BR" dirty="0"/>
                  <a:t>, com valor constante igual a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b="0" i="1" smtClean="0">
                            <a:latin typeface="Cambria Math" panose="02040503050406030204" pitchFamily="18" charset="0"/>
                            <a:ea typeface="Cambria Math" panose="02040503050406030204" pitchFamily="18" charset="0"/>
                          </a:rPr>
                          <m:t>0</m:t>
                        </m:r>
                      </m:sub>
                    </m:sSub>
                    <m:r>
                      <a:rPr lang="pt-BR" b="0" i="1" smtClean="0">
                        <a:latin typeface="Cambria Math" panose="02040503050406030204" pitchFamily="18" charset="0"/>
                        <a:ea typeface="Cambria Math" panose="02040503050406030204" pitchFamily="18" charset="0"/>
                      </a:rPr>
                      <m:t>=1</m:t>
                    </m:r>
                  </m:oMath>
                </a14:m>
                <a:r>
                  <a:rPr lang="pt-BR" dirty="0"/>
                  <a:t>.</a:t>
                </a:r>
                <a:endParaRPr lang="pt-BR" b="1" dirty="0">
                  <a:solidFill>
                    <a:srgbClr val="00B050"/>
                  </a:solidFill>
                </a:endParaRPr>
              </a:p>
            </p:txBody>
          </p:sp>
        </mc:Choice>
        <mc:Fallback xmlns="">
          <p:sp>
            <p:nvSpPr>
              <p:cNvPr id="3" name="Espaço Reservado para Conteúdo 2">
                <a:extLst>
                  <a:ext uri="{FF2B5EF4-FFF2-40B4-BE49-F238E27FC236}">
                    <a16:creationId xmlns:a16="http://schemas.microsoft.com/office/drawing/2014/main" id="{B65C9A46-AD88-7C29-34AF-E73A7729AC98}"/>
                  </a:ext>
                </a:extLst>
              </p:cNvPr>
              <p:cNvSpPr>
                <a:spLocks noGrp="1" noRot="1" noChangeAspect="1" noMove="1" noResize="1" noEditPoints="1" noAdjustHandles="1" noChangeArrowheads="1" noChangeShapeType="1" noTextEdit="1"/>
              </p:cNvSpPr>
              <p:nvPr>
                <p:ph idx="1"/>
              </p:nvPr>
            </p:nvSpPr>
            <p:spPr>
              <a:xfrm>
                <a:off x="838200" y="1825624"/>
                <a:ext cx="11196484" cy="5032375"/>
              </a:xfrm>
              <a:blipFill>
                <a:blip r:embed="rId3"/>
                <a:stretch>
                  <a:fillRect l="-1144" t="-1937"/>
                </a:stretch>
              </a:blipFill>
            </p:spPr>
            <p:txBody>
              <a:bodyPr/>
              <a:lstStyle/>
              <a:p>
                <a:r>
                  <a:rPr lang="pt-BR">
                    <a:noFill/>
                  </a:rPr>
                  <a:t> </a:t>
                </a:r>
              </a:p>
            </p:txBody>
          </p:sp>
        </mc:Fallback>
      </mc:AlternateContent>
      <p:sp>
        <p:nvSpPr>
          <p:cNvPr id="4" name="Retângulo 3">
            <a:extLst>
              <a:ext uri="{FF2B5EF4-FFF2-40B4-BE49-F238E27FC236}">
                <a16:creationId xmlns:a16="http://schemas.microsoft.com/office/drawing/2014/main" id="{0F38CF97-77B5-34C3-70DD-460ABC709C68}"/>
              </a:ext>
            </a:extLst>
          </p:cNvPr>
          <p:cNvSpPr/>
          <p:nvPr/>
        </p:nvSpPr>
        <p:spPr>
          <a:xfrm>
            <a:off x="8510154" y="2763982"/>
            <a:ext cx="1163782" cy="623455"/>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 name="CaixaDeTexto 4">
            <a:extLst>
              <a:ext uri="{FF2B5EF4-FFF2-40B4-BE49-F238E27FC236}">
                <a16:creationId xmlns:a16="http://schemas.microsoft.com/office/drawing/2014/main" id="{EE388632-B577-80F0-1496-7941484E016E}"/>
              </a:ext>
            </a:extLst>
          </p:cNvPr>
          <p:cNvSpPr txBox="1"/>
          <p:nvPr/>
        </p:nvSpPr>
        <p:spPr>
          <a:xfrm>
            <a:off x="9673936" y="2352047"/>
            <a:ext cx="1735282" cy="276999"/>
          </a:xfrm>
          <a:prstGeom prst="rect">
            <a:avLst/>
          </a:prstGeom>
          <a:noFill/>
        </p:spPr>
        <p:txBody>
          <a:bodyPr wrap="square" rtlCol="0">
            <a:spAutoFit/>
          </a:bodyPr>
          <a:lstStyle/>
          <a:p>
            <a:pPr algn="ctr"/>
            <a:r>
              <a:rPr lang="pt-BR" sz="1200" dirty="0"/>
              <a:t>Representação vetorial</a:t>
            </a:r>
          </a:p>
        </p:txBody>
      </p:sp>
      <p:cxnSp>
        <p:nvCxnSpPr>
          <p:cNvPr id="7" name="Conector de Seta Reta 6">
            <a:extLst>
              <a:ext uri="{FF2B5EF4-FFF2-40B4-BE49-F238E27FC236}">
                <a16:creationId xmlns:a16="http://schemas.microsoft.com/office/drawing/2014/main" id="{0FB75C2C-566D-5A76-479A-8937EF5EFCBD}"/>
              </a:ext>
            </a:extLst>
          </p:cNvPr>
          <p:cNvCxnSpPr/>
          <p:nvPr/>
        </p:nvCxnSpPr>
        <p:spPr>
          <a:xfrm flipH="1">
            <a:off x="9673936" y="2629046"/>
            <a:ext cx="883228" cy="44666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160001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Motivação</a:t>
            </a:r>
          </a:p>
        </p:txBody>
      </p:sp>
      <p:pic>
        <p:nvPicPr>
          <p:cNvPr id="6" name="Picture 5"/>
          <p:cNvPicPr>
            <a:picLocks noChangeAspect="1"/>
          </p:cNvPicPr>
          <p:nvPr/>
        </p:nvPicPr>
        <p:blipFill>
          <a:blip r:embed="rId3"/>
          <a:stretch>
            <a:fillRect/>
          </a:stretch>
        </p:blipFill>
        <p:spPr>
          <a:xfrm>
            <a:off x="1555520" y="2921704"/>
            <a:ext cx="2224946" cy="1481651"/>
          </a:xfrm>
          <a:prstGeom prst="rect">
            <a:avLst/>
          </a:prstGeom>
        </p:spPr>
      </p:pic>
      <p:pic>
        <p:nvPicPr>
          <p:cNvPr id="7" name="Picture 6"/>
          <p:cNvPicPr>
            <a:picLocks noChangeAspect="1"/>
          </p:cNvPicPr>
          <p:nvPr/>
        </p:nvPicPr>
        <p:blipFill>
          <a:blip r:embed="rId4"/>
          <a:stretch>
            <a:fillRect/>
          </a:stretch>
        </p:blipFill>
        <p:spPr>
          <a:xfrm>
            <a:off x="5114109" y="2920986"/>
            <a:ext cx="1965031" cy="1473773"/>
          </a:xfrm>
          <a:prstGeom prst="rect">
            <a:avLst/>
          </a:prstGeom>
        </p:spPr>
      </p:pic>
      <p:pic>
        <p:nvPicPr>
          <p:cNvPr id="8" name="Picture 7"/>
          <p:cNvPicPr>
            <a:picLocks noChangeAspect="1"/>
          </p:cNvPicPr>
          <p:nvPr/>
        </p:nvPicPr>
        <p:blipFill>
          <a:blip r:embed="rId5"/>
          <a:stretch>
            <a:fillRect/>
          </a:stretch>
        </p:blipFill>
        <p:spPr>
          <a:xfrm>
            <a:off x="8209597" y="2929582"/>
            <a:ext cx="2620040" cy="1473773"/>
          </a:xfrm>
          <a:prstGeom prst="rect">
            <a:avLst/>
          </a:prstGeom>
        </p:spPr>
      </p:pic>
      <p:sp>
        <p:nvSpPr>
          <p:cNvPr id="9" name="Content Placeholder 2"/>
          <p:cNvSpPr>
            <a:spLocks noGrp="1"/>
          </p:cNvSpPr>
          <p:nvPr>
            <p:ph idx="1"/>
          </p:nvPr>
        </p:nvSpPr>
        <p:spPr>
          <a:xfrm>
            <a:off x="627847" y="1654206"/>
            <a:ext cx="10515600" cy="1073439"/>
          </a:xfrm>
        </p:spPr>
        <p:txBody>
          <a:bodyPr>
            <a:normAutofit/>
          </a:bodyPr>
          <a:lstStyle/>
          <a:p>
            <a:r>
              <a:rPr lang="pt-BR" b="1" dirty="0"/>
              <a:t>Exemplo 1</a:t>
            </a:r>
            <a:r>
              <a:rPr lang="pt-BR" dirty="0"/>
              <a:t>: Estimar o preço de casas.</a:t>
            </a:r>
          </a:p>
        </p:txBody>
      </p:sp>
      <mc:AlternateContent xmlns:mc="http://schemas.openxmlformats.org/markup-compatibility/2006" xmlns:a14="http://schemas.microsoft.com/office/drawing/2010/main">
        <mc:Choice Requires="a14">
          <p:sp>
            <p:nvSpPr>
              <p:cNvPr id="10" name="Content Placeholder 2"/>
              <p:cNvSpPr txBox="1">
                <a:spLocks/>
              </p:cNvSpPr>
              <p:nvPr/>
            </p:nvSpPr>
            <p:spPr>
              <a:xfrm>
                <a:off x="734291" y="5122567"/>
                <a:ext cx="11185960" cy="173543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t-BR" dirty="0"/>
                  <a:t>Podemos usar </a:t>
                </a:r>
                <a:r>
                  <a:rPr lang="pt-BR" b="1" i="1" dirty="0"/>
                  <a:t>regressão</a:t>
                </a:r>
                <a:r>
                  <a:rPr lang="pt-BR" dirty="0"/>
                  <a:t> para encontrar uma relação matemática, </a:t>
                </a:r>
                <a14:m>
                  <m:oMath xmlns:m="http://schemas.openxmlformats.org/officeDocument/2006/math">
                    <m:r>
                      <a:rPr lang="pt-BR" b="0" i="1" smtClean="0">
                        <a:latin typeface="Cambria Math" panose="02040503050406030204" pitchFamily="18" charset="0"/>
                      </a:rPr>
                      <m:t>h</m:t>
                    </m:r>
                    <m:r>
                      <a:rPr lang="pt-BR" b="0" i="1" smtClean="0">
                        <a:latin typeface="Cambria Math" panose="02040503050406030204" pitchFamily="18" charset="0"/>
                      </a:rPr>
                      <m:t>(</m:t>
                    </m:r>
                    <m:r>
                      <a:rPr lang="pt-BR" b="1" i="1" smtClean="0">
                        <a:latin typeface="Cambria Math" panose="02040503050406030204" pitchFamily="18" charset="0"/>
                      </a:rPr>
                      <m:t>𝒙</m:t>
                    </m:r>
                    <m:r>
                      <a:rPr lang="pt-BR" b="0" i="1" smtClean="0">
                        <a:latin typeface="Cambria Math" panose="02040503050406030204" pitchFamily="18" charset="0"/>
                      </a:rPr>
                      <m:t>)</m:t>
                    </m:r>
                  </m:oMath>
                </a14:m>
                <a:r>
                  <a:rPr lang="pt-BR" dirty="0"/>
                  <a:t>, entre o n</a:t>
                </a:r>
                <a14:m>
                  <m:oMath xmlns:m="http://schemas.openxmlformats.org/officeDocument/2006/math">
                    <m:r>
                      <a:rPr lang="pt-BR" i="1">
                        <a:latin typeface="Cambria Math" panose="02040503050406030204" pitchFamily="18" charset="0"/>
                        <a:ea typeface="Cambria Math" panose="02040503050406030204" pitchFamily="18" charset="0"/>
                      </a:rPr>
                      <m:t>°</m:t>
                    </m:r>
                  </m:oMath>
                </a14:m>
                <a:r>
                  <a:rPr lang="pt-BR" dirty="0"/>
                  <a:t> de quartos, n</a:t>
                </a:r>
                <a14:m>
                  <m:oMath xmlns:m="http://schemas.openxmlformats.org/officeDocument/2006/math">
                    <m:r>
                      <a:rPr lang="pt-BR" i="1">
                        <a:latin typeface="Cambria Math" panose="02040503050406030204" pitchFamily="18" charset="0"/>
                        <a:ea typeface="Cambria Math" panose="02040503050406030204" pitchFamily="18" charset="0"/>
                      </a:rPr>
                      <m:t>° </m:t>
                    </m:r>
                  </m:oMath>
                </a14:m>
                <a:r>
                  <a:rPr lang="pt-BR" dirty="0"/>
                  <a:t>de vagas na garagem, piscina, localização, área, etc. de uma casa e seu valor.</a:t>
                </a:r>
              </a:p>
              <a:p>
                <a:r>
                  <a:rPr lang="pt-BR" b="1" dirty="0">
                    <a:solidFill>
                      <a:srgbClr val="00B050"/>
                    </a:solidFill>
                  </a:rPr>
                  <a:t>Objetivo</a:t>
                </a:r>
                <a:r>
                  <a:rPr lang="pt-BR" dirty="0"/>
                  <a:t>: agilizar o processo de avaliação de propriedades.</a:t>
                </a:r>
              </a:p>
            </p:txBody>
          </p:sp>
        </mc:Choice>
        <mc:Fallback xmlns="">
          <p:sp>
            <p:nvSpPr>
              <p:cNvPr id="10" name="Content Placeholder 2"/>
              <p:cNvSpPr txBox="1">
                <a:spLocks noRot="1" noChangeAspect="1" noMove="1" noResize="1" noEditPoints="1" noAdjustHandles="1" noChangeArrowheads="1" noChangeShapeType="1" noTextEdit="1"/>
              </p:cNvSpPr>
              <p:nvPr/>
            </p:nvSpPr>
            <p:spPr>
              <a:xfrm>
                <a:off x="734291" y="5122567"/>
                <a:ext cx="11185960" cy="1735434"/>
              </a:xfrm>
              <a:prstGeom prst="rect">
                <a:avLst/>
              </a:prstGeom>
              <a:blipFill>
                <a:blip r:embed="rId6"/>
                <a:stretch>
                  <a:fillRect l="-981" t="-7719" b="-1754"/>
                </a:stretch>
              </a:blipFill>
            </p:spPr>
            <p:txBody>
              <a:bodyPr/>
              <a:lstStyle/>
              <a:p>
                <a:r>
                  <a:rPr lang="pt-BR">
                    <a:noFill/>
                  </a:rPr>
                  <a:t> </a:t>
                </a:r>
              </a:p>
            </p:txBody>
          </p:sp>
        </mc:Fallback>
      </mc:AlternateContent>
      <p:sp>
        <p:nvSpPr>
          <p:cNvPr id="3" name="TextBox 2"/>
          <p:cNvSpPr txBox="1"/>
          <p:nvPr/>
        </p:nvSpPr>
        <p:spPr>
          <a:xfrm>
            <a:off x="1555520" y="4556041"/>
            <a:ext cx="2224946" cy="369332"/>
          </a:xfrm>
          <a:prstGeom prst="rect">
            <a:avLst/>
          </a:prstGeom>
          <a:noFill/>
        </p:spPr>
        <p:txBody>
          <a:bodyPr wrap="square" rtlCol="0">
            <a:spAutoFit/>
          </a:bodyPr>
          <a:lstStyle/>
          <a:p>
            <a:pPr algn="ctr"/>
            <a:r>
              <a:rPr lang="pt-BR" dirty="0"/>
              <a:t>R$ 1.000.000,00</a:t>
            </a:r>
          </a:p>
        </p:txBody>
      </p:sp>
      <p:sp>
        <p:nvSpPr>
          <p:cNvPr id="11" name="TextBox 10"/>
          <p:cNvSpPr txBox="1"/>
          <p:nvPr/>
        </p:nvSpPr>
        <p:spPr>
          <a:xfrm>
            <a:off x="5114109" y="4567526"/>
            <a:ext cx="2003045" cy="369332"/>
          </a:xfrm>
          <a:prstGeom prst="rect">
            <a:avLst/>
          </a:prstGeom>
          <a:noFill/>
        </p:spPr>
        <p:txBody>
          <a:bodyPr wrap="square" rtlCol="0">
            <a:spAutoFit/>
          </a:bodyPr>
          <a:lstStyle/>
          <a:p>
            <a:pPr algn="ctr"/>
            <a:r>
              <a:rPr lang="pt-BR" dirty="0"/>
              <a:t>R$ 200.000,00</a:t>
            </a:r>
          </a:p>
        </p:txBody>
      </p:sp>
      <p:sp>
        <p:nvSpPr>
          <p:cNvPr id="12" name="TextBox 11"/>
          <p:cNvSpPr txBox="1"/>
          <p:nvPr/>
        </p:nvSpPr>
        <p:spPr>
          <a:xfrm>
            <a:off x="8207147" y="4517680"/>
            <a:ext cx="2620041" cy="461665"/>
          </a:xfrm>
          <a:prstGeom prst="rect">
            <a:avLst/>
          </a:prstGeom>
          <a:noFill/>
        </p:spPr>
        <p:txBody>
          <a:bodyPr wrap="square" rtlCol="0">
            <a:spAutoFit/>
          </a:bodyPr>
          <a:lstStyle/>
          <a:p>
            <a:pPr algn="ctr"/>
            <a:r>
              <a:rPr lang="pt-BR" sz="2400" b="1" dirty="0">
                <a:solidFill>
                  <a:srgbClr val="FF0000"/>
                </a:solidFill>
              </a:rPr>
              <a:t>???</a:t>
            </a:r>
          </a:p>
        </p:txBody>
      </p:sp>
      <mc:AlternateContent xmlns:mc="http://schemas.openxmlformats.org/markup-compatibility/2006" xmlns:a14="http://schemas.microsoft.com/office/drawing/2010/main">
        <mc:Choice Requires="a14">
          <p:sp>
            <p:nvSpPr>
              <p:cNvPr id="4" name="TextBox 3"/>
              <p:cNvSpPr txBox="1"/>
              <p:nvPr/>
            </p:nvSpPr>
            <p:spPr>
              <a:xfrm>
                <a:off x="1260591" y="2308362"/>
                <a:ext cx="2923229" cy="590354"/>
              </a:xfrm>
              <a:prstGeom prst="rect">
                <a:avLst/>
              </a:prstGeom>
              <a:noFill/>
            </p:spPr>
            <p:txBody>
              <a:bodyPr wrap="square" rtlCol="0">
                <a:spAutoFit/>
              </a:bodyPr>
              <a:lstStyle/>
              <a:p>
                <a:pPr algn="ctr"/>
                <a:r>
                  <a:rPr lang="pt-BR" sz="1600" dirty="0"/>
                  <a:t>5 quartos, 3 vagas na garagem, 1 piscina, cond. de luxo, 500 </a:t>
                </a:r>
                <a14:m>
                  <m:oMath xmlns:m="http://schemas.openxmlformats.org/officeDocument/2006/math">
                    <m:sSup>
                      <m:sSupPr>
                        <m:ctrlPr>
                          <a:rPr lang="pt-BR" sz="1600" i="1" smtClean="0">
                            <a:latin typeface="Cambria Math" panose="02040503050406030204" pitchFamily="18" charset="0"/>
                          </a:rPr>
                        </m:ctrlPr>
                      </m:sSupPr>
                      <m:e>
                        <m:r>
                          <a:rPr lang="pt-BR" sz="1600" b="0" i="1" smtClean="0">
                            <a:latin typeface="Cambria Math" panose="02040503050406030204" pitchFamily="18" charset="0"/>
                          </a:rPr>
                          <m:t>𝑚</m:t>
                        </m:r>
                      </m:e>
                      <m:sup>
                        <m:r>
                          <a:rPr lang="pt-BR" sz="1600" b="0" i="1" smtClean="0">
                            <a:latin typeface="Cambria Math" panose="02040503050406030204" pitchFamily="18" charset="0"/>
                          </a:rPr>
                          <m:t>2</m:t>
                        </m:r>
                      </m:sup>
                    </m:sSup>
                  </m:oMath>
                </a14:m>
                <a:endParaRPr lang="pt-BR" sz="1600" dirty="0"/>
              </a:p>
            </p:txBody>
          </p:sp>
        </mc:Choice>
        <mc:Fallback xmlns="">
          <p:sp>
            <p:nvSpPr>
              <p:cNvPr id="4" name="TextBox 3"/>
              <p:cNvSpPr txBox="1">
                <a:spLocks noRot="1" noChangeAspect="1" noMove="1" noResize="1" noEditPoints="1" noAdjustHandles="1" noChangeArrowheads="1" noChangeShapeType="1" noTextEdit="1"/>
              </p:cNvSpPr>
              <p:nvPr/>
            </p:nvSpPr>
            <p:spPr>
              <a:xfrm>
                <a:off x="1260591" y="2308362"/>
                <a:ext cx="2923229" cy="590354"/>
              </a:xfrm>
              <a:prstGeom prst="rect">
                <a:avLst/>
              </a:prstGeom>
              <a:blipFill>
                <a:blip r:embed="rId7"/>
                <a:stretch>
                  <a:fillRect l="-418" t="-3093" r="-1879" b="-12371"/>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3" name="TextBox 12"/>
              <p:cNvSpPr txBox="1"/>
              <p:nvPr/>
            </p:nvSpPr>
            <p:spPr>
              <a:xfrm>
                <a:off x="4694503" y="2316101"/>
                <a:ext cx="2804242" cy="590354"/>
              </a:xfrm>
              <a:prstGeom prst="rect">
                <a:avLst/>
              </a:prstGeom>
              <a:noFill/>
            </p:spPr>
            <p:txBody>
              <a:bodyPr wrap="square" rtlCol="0">
                <a:spAutoFit/>
              </a:bodyPr>
              <a:lstStyle>
                <a:defPPr>
                  <a:defRPr lang="nl-BE"/>
                </a:defPPr>
                <a:lvl1pPr algn="ctr">
                  <a:defRPr sz="1600"/>
                </a:lvl1pPr>
              </a:lstStyle>
              <a:p>
                <a:r>
                  <a:rPr lang="pt-BR" dirty="0"/>
                  <a:t>1 quarto, sem vaga na garagem, bairro afastado, 70 </a:t>
                </a:r>
                <a14:m>
                  <m:oMath xmlns:m="http://schemas.openxmlformats.org/officeDocument/2006/math">
                    <m:sSup>
                      <m:sSupPr>
                        <m:ctrlPr>
                          <a:rPr lang="pt-BR" i="1">
                            <a:latin typeface="Cambria Math" panose="02040503050406030204" pitchFamily="18" charset="0"/>
                          </a:rPr>
                        </m:ctrlPr>
                      </m:sSupPr>
                      <m:e>
                        <m:r>
                          <a:rPr lang="pt-BR">
                            <a:latin typeface="Cambria Math" panose="02040503050406030204" pitchFamily="18" charset="0"/>
                          </a:rPr>
                          <m:t>𝑚</m:t>
                        </m:r>
                      </m:e>
                      <m:sup>
                        <m:r>
                          <a:rPr lang="pt-BR">
                            <a:latin typeface="Cambria Math" panose="02040503050406030204" pitchFamily="18" charset="0"/>
                          </a:rPr>
                          <m:t>2</m:t>
                        </m:r>
                      </m:sup>
                    </m:sSup>
                  </m:oMath>
                </a14:m>
                <a:endParaRPr lang="pt-BR" dirty="0"/>
              </a:p>
            </p:txBody>
          </p:sp>
        </mc:Choice>
        <mc:Fallback xmlns="">
          <p:sp>
            <p:nvSpPr>
              <p:cNvPr id="13" name="TextBox 12"/>
              <p:cNvSpPr txBox="1">
                <a:spLocks noRot="1" noChangeAspect="1" noMove="1" noResize="1" noEditPoints="1" noAdjustHandles="1" noChangeArrowheads="1" noChangeShapeType="1" noTextEdit="1"/>
              </p:cNvSpPr>
              <p:nvPr/>
            </p:nvSpPr>
            <p:spPr>
              <a:xfrm>
                <a:off x="4694503" y="2316101"/>
                <a:ext cx="2804242" cy="590354"/>
              </a:xfrm>
              <a:prstGeom prst="rect">
                <a:avLst/>
              </a:prstGeom>
              <a:blipFill>
                <a:blip r:embed="rId8"/>
                <a:stretch>
                  <a:fillRect l="-870" t="-3093" r="-3043" b="-12371"/>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4" name="TextBox 13"/>
              <p:cNvSpPr txBox="1"/>
              <p:nvPr/>
            </p:nvSpPr>
            <p:spPr>
              <a:xfrm>
                <a:off x="8207147" y="2361659"/>
                <a:ext cx="2622490" cy="590354"/>
              </a:xfrm>
              <a:prstGeom prst="rect">
                <a:avLst/>
              </a:prstGeom>
              <a:noFill/>
            </p:spPr>
            <p:txBody>
              <a:bodyPr wrap="square" rtlCol="0">
                <a:spAutoFit/>
              </a:bodyPr>
              <a:lstStyle>
                <a:defPPr>
                  <a:defRPr lang="nl-BE"/>
                </a:defPPr>
                <a:lvl1pPr algn="ctr">
                  <a:defRPr sz="1600"/>
                </a:lvl1pPr>
              </a:lstStyle>
              <a:p>
                <a:r>
                  <a:rPr lang="pt-BR" dirty="0"/>
                  <a:t>2 quartos, 1 vaga na garagem, centro, 200 </a:t>
                </a:r>
                <a14:m>
                  <m:oMath xmlns:m="http://schemas.openxmlformats.org/officeDocument/2006/math">
                    <m:sSup>
                      <m:sSupPr>
                        <m:ctrlPr>
                          <a:rPr lang="pt-BR" i="1">
                            <a:latin typeface="Cambria Math" panose="02040503050406030204" pitchFamily="18" charset="0"/>
                          </a:rPr>
                        </m:ctrlPr>
                      </m:sSupPr>
                      <m:e>
                        <m:r>
                          <a:rPr lang="pt-BR">
                            <a:latin typeface="Cambria Math" panose="02040503050406030204" pitchFamily="18" charset="0"/>
                          </a:rPr>
                          <m:t>𝑚</m:t>
                        </m:r>
                      </m:e>
                      <m:sup>
                        <m:r>
                          <a:rPr lang="pt-BR">
                            <a:latin typeface="Cambria Math" panose="02040503050406030204" pitchFamily="18" charset="0"/>
                          </a:rPr>
                          <m:t>2</m:t>
                        </m:r>
                      </m:sup>
                    </m:sSup>
                  </m:oMath>
                </a14:m>
                <a:endParaRPr lang="pt-BR" dirty="0"/>
              </a:p>
            </p:txBody>
          </p:sp>
        </mc:Choice>
        <mc:Fallback xmlns="">
          <p:sp>
            <p:nvSpPr>
              <p:cNvPr id="14" name="TextBox 13"/>
              <p:cNvSpPr txBox="1">
                <a:spLocks noRot="1" noChangeAspect="1" noMove="1" noResize="1" noEditPoints="1" noAdjustHandles="1" noChangeArrowheads="1" noChangeShapeType="1" noTextEdit="1"/>
              </p:cNvSpPr>
              <p:nvPr/>
            </p:nvSpPr>
            <p:spPr>
              <a:xfrm>
                <a:off x="8207147" y="2361659"/>
                <a:ext cx="2622490" cy="590354"/>
              </a:xfrm>
              <a:prstGeom prst="rect">
                <a:avLst/>
              </a:prstGeom>
              <a:blipFill>
                <a:blip r:embed="rId9"/>
                <a:stretch>
                  <a:fillRect t="-3093" b="-12371"/>
                </a:stretch>
              </a:blipFill>
            </p:spPr>
            <p:txBody>
              <a:bodyPr/>
              <a:lstStyle/>
              <a:p>
                <a:r>
                  <a:rPr lang="pt-BR">
                    <a:noFill/>
                  </a:rPr>
                  <a:t> </a:t>
                </a:r>
              </a:p>
            </p:txBody>
          </p:sp>
        </mc:Fallback>
      </mc:AlternateContent>
    </p:spTree>
    <p:extLst>
      <p:ext uri="{BB962C8B-B14F-4D97-AF65-F5344CB8AC3E}">
        <p14:creationId xmlns:p14="http://schemas.microsoft.com/office/powerpoint/2010/main" val="3018024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E4EE6D5-B143-C7FD-B9CF-66F4209E71D2}"/>
              </a:ext>
            </a:extLst>
          </p:cNvPr>
          <p:cNvSpPr>
            <a:spLocks noGrp="1"/>
          </p:cNvSpPr>
          <p:nvPr>
            <p:ph type="title"/>
          </p:nvPr>
        </p:nvSpPr>
        <p:spPr/>
        <p:txBody>
          <a:bodyPr/>
          <a:lstStyle/>
          <a:p>
            <a:r>
              <a:rPr lang="pt-BR" dirty="0"/>
              <a:t>Definição formal do problema</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500898A1-6B3C-25BC-A17A-B679B22B1330}"/>
                  </a:ext>
                </a:extLst>
              </p:cNvPr>
              <p:cNvSpPr>
                <a:spLocks noGrp="1"/>
              </p:cNvSpPr>
              <p:nvPr>
                <p:ph idx="1"/>
              </p:nvPr>
            </p:nvSpPr>
            <p:spPr>
              <a:xfrm>
                <a:off x="838200" y="1825624"/>
                <a:ext cx="11117826" cy="5032375"/>
              </a:xfrm>
            </p:spPr>
            <p:txBody>
              <a:bodyPr>
                <a:normAutofit/>
              </a:bodyPr>
              <a:lstStyle/>
              <a:p>
                <a:pPr marL="0" indent="0">
                  <a:buNone/>
                </a:pPr>
                <a:r>
                  <a:rPr lang="pt-BR" b="1" dirty="0">
                    <a:solidFill>
                      <a:schemeClr val="accent2"/>
                    </a:solidFill>
                  </a:rPr>
                  <a:t>Objetivo</a:t>
                </a:r>
                <a:endParaRPr lang="pt-BR" dirty="0">
                  <a:solidFill>
                    <a:schemeClr val="accent2"/>
                  </a:solidFill>
                </a:endParaRPr>
              </a:p>
              <a:p>
                <a:r>
                  <a:rPr lang="pt-BR" dirty="0"/>
                  <a:t>Encontrar o </a:t>
                </a:r>
                <a:r>
                  <a:rPr lang="pt-BR" b="1" i="1" dirty="0">
                    <a:solidFill>
                      <a:srgbClr val="0070C0"/>
                    </a:solidFill>
                  </a:rPr>
                  <a:t>vetor de pesos</a:t>
                </a:r>
                <a:r>
                  <a:rPr lang="pt-BR" dirty="0"/>
                  <a:t>, </a:t>
                </a:r>
                <a14:m>
                  <m:oMath xmlns:m="http://schemas.openxmlformats.org/officeDocument/2006/math">
                    <m:r>
                      <a:rPr lang="pt-BR" b="1" i="1">
                        <a:latin typeface="Cambria Math" panose="02040503050406030204" pitchFamily="18" charset="0"/>
                      </a:rPr>
                      <m:t>𝒂</m:t>
                    </m:r>
                  </m:oMath>
                </a14:m>
                <a:r>
                  <a:rPr lang="pt-BR" dirty="0"/>
                  <a:t>, que minimize o </a:t>
                </a:r>
                <a:r>
                  <a:rPr lang="pt-BR" b="1" i="1" dirty="0"/>
                  <a:t>erro</a:t>
                </a:r>
                <a:r>
                  <a:rPr lang="pt-BR" dirty="0"/>
                  <a:t>, dado por uma </a:t>
                </a:r>
                <a:r>
                  <a:rPr lang="pt-BR" b="1" i="1" dirty="0"/>
                  <a:t>função de erro</a:t>
                </a:r>
                <a:r>
                  <a:rPr lang="pt-BR" dirty="0"/>
                  <a:t>,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oMath>
                </a14:m>
                <a:r>
                  <a:rPr lang="pt-BR" dirty="0"/>
                  <a:t>, entre a aproximação, </a:t>
                </a:r>
                <a14:m>
                  <m:oMath xmlns:m="http://schemas.openxmlformats.org/officeDocument/2006/math">
                    <m:acc>
                      <m:accPr>
                        <m:chr m:val="̂"/>
                        <m:ctrlPr>
                          <a:rPr lang="pt-BR" i="1">
                            <a:latin typeface="Cambria Math" panose="02040503050406030204" pitchFamily="18" charset="0"/>
                          </a:rPr>
                        </m:ctrlPr>
                      </m:accPr>
                      <m:e>
                        <m:r>
                          <a:rPr lang="pt-BR" i="1">
                            <a:latin typeface="Cambria Math" panose="02040503050406030204" pitchFamily="18" charset="0"/>
                          </a:rPr>
                          <m:t>𝑦</m:t>
                        </m:r>
                      </m:e>
                    </m:acc>
                    <m:d>
                      <m:dPr>
                        <m:ctrlPr>
                          <a:rPr lang="pt-BR" i="1">
                            <a:latin typeface="Cambria Math" panose="02040503050406030204" pitchFamily="18" charset="0"/>
                          </a:rPr>
                        </m:ctrlPr>
                      </m:dPr>
                      <m:e>
                        <m:r>
                          <a:rPr lang="pt-BR" i="1">
                            <a:latin typeface="Cambria Math" panose="02040503050406030204" pitchFamily="18" charset="0"/>
                          </a:rPr>
                          <m:t>𝑖</m:t>
                        </m:r>
                      </m:e>
                    </m:d>
                  </m:oMath>
                </a14:m>
                <a:r>
                  <a:rPr lang="pt-BR" dirty="0"/>
                  <a:t>, e o valor esperado, </a:t>
                </a:r>
                <a14:m>
                  <m:oMath xmlns:m="http://schemas.openxmlformats.org/officeDocument/2006/math">
                    <m:r>
                      <a:rPr lang="pt-BR" i="1">
                        <a:latin typeface="Cambria Math" panose="02040503050406030204" pitchFamily="18" charset="0"/>
                      </a:rPr>
                      <m:t>𝑦</m:t>
                    </m:r>
                    <m:d>
                      <m:dPr>
                        <m:ctrlPr>
                          <a:rPr lang="pt-BR" i="1">
                            <a:latin typeface="Cambria Math" panose="02040503050406030204" pitchFamily="18" charset="0"/>
                          </a:rPr>
                        </m:ctrlPr>
                      </m:dPr>
                      <m:e>
                        <m:r>
                          <a:rPr lang="pt-BR" i="1">
                            <a:latin typeface="Cambria Math" panose="02040503050406030204" pitchFamily="18" charset="0"/>
                          </a:rPr>
                          <m:t>𝑖</m:t>
                        </m:r>
                      </m:e>
                    </m:d>
                  </m:oMath>
                </a14:m>
                <a:r>
                  <a:rPr lang="pt-BR" dirty="0"/>
                  <a:t>, para </a:t>
                </a:r>
                <a:r>
                  <a:rPr lang="pt-BR" b="1" i="1" dirty="0">
                    <a:solidFill>
                      <a:srgbClr val="0070C0"/>
                    </a:solidFill>
                  </a:rPr>
                  <a:t>todos os exemplos do conjunto de treinamento</a:t>
                </a:r>
                <a:r>
                  <a:rPr lang="pt-BR" dirty="0"/>
                  <a:t>.</a:t>
                </a:r>
              </a:p>
              <a:p>
                <a:r>
                  <a:rPr lang="pt-BR" dirty="0"/>
                  <a:t>Ou seja, o </a:t>
                </a:r>
                <a:r>
                  <a:rPr lang="pt-BR" b="1" i="1" dirty="0">
                    <a:solidFill>
                      <a:srgbClr val="7030A0"/>
                    </a:solidFill>
                  </a:rPr>
                  <a:t>treinamento</a:t>
                </a:r>
                <a:r>
                  <a:rPr lang="pt-BR" dirty="0"/>
                  <a:t> do modelo </a:t>
                </a:r>
                <a:r>
                  <a:rPr lang="pt-BR" b="1" i="1" dirty="0">
                    <a:solidFill>
                      <a:srgbClr val="0070C0"/>
                    </a:solidFill>
                  </a:rPr>
                  <a:t>envolve</a:t>
                </a:r>
                <a:r>
                  <a:rPr lang="pt-BR" dirty="0"/>
                  <a:t> a </a:t>
                </a:r>
                <a:r>
                  <a:rPr lang="pt-BR" b="1" i="1" dirty="0">
                    <a:solidFill>
                      <a:srgbClr val="0070C0"/>
                    </a:solidFill>
                  </a:rPr>
                  <a:t>minimização de uma função de erro</a:t>
                </a:r>
                <a:r>
                  <a:rPr lang="pt-BR" dirty="0"/>
                  <a:t>.</a:t>
                </a:r>
              </a:p>
              <a:p>
                <a:r>
                  <a:rPr lang="pt-BR" dirty="0"/>
                  <a:t>Isso pode ser escrito como um problema de otimização</a:t>
                </a:r>
              </a:p>
              <a:p>
                <a:pPr marL="0" indent="0" algn="ctr">
                  <a:buNone/>
                </a:pPr>
                <a14:m>
                  <m:oMath xmlns:m="http://schemas.openxmlformats.org/officeDocument/2006/math">
                    <m:func>
                      <m:funcPr>
                        <m:ctrlPr>
                          <a:rPr lang="pt-BR" i="1">
                            <a:latin typeface="Cambria Math" panose="02040503050406030204" pitchFamily="18" charset="0"/>
                          </a:rPr>
                        </m:ctrlPr>
                      </m:funcPr>
                      <m:fName>
                        <m:limLow>
                          <m:limLowPr>
                            <m:ctrlPr>
                              <a:rPr lang="pt-BR" i="1">
                                <a:latin typeface="Cambria Math" panose="02040503050406030204" pitchFamily="18" charset="0"/>
                              </a:rPr>
                            </m:ctrlPr>
                          </m:limLowPr>
                          <m:e>
                            <m:r>
                              <m:rPr>
                                <m:sty m:val="p"/>
                              </m:rPr>
                              <a:rPr lang="pt-BR">
                                <a:latin typeface="Cambria Math" panose="02040503050406030204" pitchFamily="18" charset="0"/>
                              </a:rPr>
                              <m:t>min</m:t>
                            </m:r>
                          </m:e>
                          <m:lim>
                            <m:r>
                              <a:rPr lang="pt-BR" b="1" i="1">
                                <a:latin typeface="Cambria Math" panose="02040503050406030204" pitchFamily="18" charset="0"/>
                              </a:rPr>
                              <m:t>𝒂</m:t>
                            </m:r>
                            <m:r>
                              <a:rPr lang="pt-BR" b="1" i="1" smtClean="0">
                                <a:latin typeface="Cambria Math" panose="02040503050406030204" pitchFamily="18" charset="0"/>
                              </a:rPr>
                              <m:t> </m:t>
                            </m:r>
                            <m:r>
                              <a:rPr lang="pt-BR" b="1" i="1">
                                <a:latin typeface="Cambria Math" panose="02040503050406030204" pitchFamily="18" charset="0"/>
                                <a:ea typeface="Cambria Math" panose="02040503050406030204" pitchFamily="18" charset="0"/>
                              </a:rPr>
                              <m:t>∈</m:t>
                            </m:r>
                            <m:sSup>
                              <m:sSupPr>
                                <m:ctrlPr>
                                  <a:rPr lang="pt-BR" b="1" i="1">
                                    <a:latin typeface="Cambria Math" panose="02040503050406030204" pitchFamily="18" charset="0"/>
                                    <a:ea typeface="Cambria Math" panose="02040503050406030204" pitchFamily="18" charset="0"/>
                                  </a:rPr>
                                </m:ctrlPr>
                              </m:sSupPr>
                              <m:e>
                                <m:r>
                                  <a:rPr lang="pt-BR" b="1" i="1">
                                    <a:latin typeface="Cambria Math" panose="02040503050406030204" pitchFamily="18" charset="0"/>
                                    <a:ea typeface="Cambria Math" panose="02040503050406030204" pitchFamily="18" charset="0"/>
                                  </a:rPr>
                                  <m:t> </m:t>
                                </m:r>
                                <m:r>
                                  <a:rPr lang="pt-BR" b="1" i="1">
                                    <a:latin typeface="Cambria Math" panose="02040503050406030204" pitchFamily="18" charset="0"/>
                                    <a:ea typeface="Cambria Math" panose="02040503050406030204" pitchFamily="18" charset="0"/>
                                  </a:rPr>
                                  <m:t>ℝ</m:t>
                                </m:r>
                              </m:e>
                              <m:sup>
                                <m:r>
                                  <a:rPr lang="pt-BR" i="1">
                                    <a:latin typeface="Cambria Math" panose="02040503050406030204" pitchFamily="18" charset="0"/>
                                    <a:ea typeface="Cambria Math" panose="02040503050406030204" pitchFamily="18" charset="0"/>
                                  </a:rPr>
                                  <m:t>𝐾</m:t>
                                </m:r>
                                <m:r>
                                  <a:rPr lang="pt-BR" i="1">
                                    <a:latin typeface="Cambria Math" panose="02040503050406030204" pitchFamily="18" charset="0"/>
                                    <a:ea typeface="Cambria Math" panose="02040503050406030204" pitchFamily="18" charset="0"/>
                                  </a:rPr>
                                  <m:t>+1×1</m:t>
                                </m:r>
                              </m:sup>
                            </m:sSup>
                          </m:lim>
                        </m:limLow>
                      </m:fName>
                      <m:e>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r>
                          <a:rPr lang="pt-BR" i="1">
                            <a:latin typeface="Cambria Math" panose="02040503050406030204" pitchFamily="18" charset="0"/>
                          </a:rPr>
                          <m:t>(</m:t>
                        </m:r>
                        <m:r>
                          <a:rPr lang="pt-BR" b="1" i="1">
                            <a:latin typeface="Cambria Math" panose="02040503050406030204" pitchFamily="18" charset="0"/>
                          </a:rPr>
                          <m:t>𝒂</m:t>
                        </m:r>
                        <m:r>
                          <a:rPr lang="pt-BR" i="1">
                            <a:latin typeface="Cambria Math" panose="02040503050406030204" pitchFamily="18" charset="0"/>
                          </a:rPr>
                          <m:t>)</m:t>
                        </m:r>
                      </m:e>
                    </m:func>
                  </m:oMath>
                </a14:m>
                <a:r>
                  <a:rPr lang="pt-BR" dirty="0"/>
                  <a:t>.</a:t>
                </a:r>
              </a:p>
              <a:p>
                <a:r>
                  <a:rPr lang="pt-BR" dirty="0"/>
                  <a:t>Portanto, para que consigamos treinar o modelo, precisamos </a:t>
                </a:r>
                <a:r>
                  <a:rPr lang="pt-BR" b="1" i="1" dirty="0">
                    <a:solidFill>
                      <a:srgbClr val="0070C0"/>
                    </a:solidFill>
                  </a:rPr>
                  <a:t>definir</a:t>
                </a:r>
                <a:r>
                  <a:rPr lang="pt-BR" dirty="0"/>
                  <a:t> uma </a:t>
                </a:r>
                <a:r>
                  <a:rPr lang="pt-BR" b="1" i="1" dirty="0">
                    <a:solidFill>
                      <a:srgbClr val="FF0000"/>
                    </a:solidFill>
                  </a:rPr>
                  <a:t>função de erro</a:t>
                </a:r>
                <a:r>
                  <a:rPr lang="pt-BR" dirty="0"/>
                  <a:t>.</a:t>
                </a:r>
              </a:p>
            </p:txBody>
          </p:sp>
        </mc:Choice>
        <mc:Fallback xmlns="">
          <p:sp>
            <p:nvSpPr>
              <p:cNvPr id="3" name="Espaço Reservado para Conteúdo 2">
                <a:extLst>
                  <a:ext uri="{FF2B5EF4-FFF2-40B4-BE49-F238E27FC236}">
                    <a16:creationId xmlns:a16="http://schemas.microsoft.com/office/drawing/2014/main" id="{500898A1-6B3C-25BC-A17A-B679B22B1330}"/>
                  </a:ext>
                </a:extLst>
              </p:cNvPr>
              <p:cNvSpPr>
                <a:spLocks noGrp="1" noRot="1" noChangeAspect="1" noMove="1" noResize="1" noEditPoints="1" noAdjustHandles="1" noChangeArrowheads="1" noChangeShapeType="1" noTextEdit="1"/>
              </p:cNvSpPr>
              <p:nvPr>
                <p:ph idx="1"/>
              </p:nvPr>
            </p:nvSpPr>
            <p:spPr>
              <a:xfrm>
                <a:off x="838200" y="1825624"/>
                <a:ext cx="11117826" cy="5032375"/>
              </a:xfrm>
              <a:blipFill>
                <a:blip r:embed="rId3"/>
                <a:stretch>
                  <a:fillRect l="-1152" t="-1937" r="-1591"/>
                </a:stretch>
              </a:blipFill>
            </p:spPr>
            <p:txBody>
              <a:bodyPr/>
              <a:lstStyle/>
              <a:p>
                <a:r>
                  <a:rPr lang="pt-BR">
                    <a:noFill/>
                  </a:rPr>
                  <a:t> </a:t>
                </a:r>
              </a:p>
            </p:txBody>
          </p:sp>
        </mc:Fallback>
      </mc:AlternateContent>
    </p:spTree>
    <p:extLst>
      <p:ext uri="{BB962C8B-B14F-4D97-AF65-F5344CB8AC3E}">
        <p14:creationId xmlns:p14="http://schemas.microsoft.com/office/powerpoint/2010/main" val="25022817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22F9E6F-04DB-ABA7-5277-8F56D03FB979}"/>
              </a:ext>
            </a:extLst>
          </p:cNvPr>
          <p:cNvSpPr>
            <a:spLocks noGrp="1"/>
          </p:cNvSpPr>
          <p:nvPr>
            <p:ph type="title"/>
          </p:nvPr>
        </p:nvSpPr>
        <p:spPr/>
        <p:txBody>
          <a:bodyPr/>
          <a:lstStyle/>
          <a:p>
            <a:r>
              <a:rPr lang="pt-BR" dirty="0"/>
              <a:t>Função de erro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843752C2-61B6-8E7E-17CE-7C009ECA9D67}"/>
                  </a:ext>
                </a:extLst>
              </p:cNvPr>
              <p:cNvSpPr>
                <a:spLocks noGrp="1"/>
              </p:cNvSpPr>
              <p:nvPr>
                <p:ph idx="1"/>
              </p:nvPr>
            </p:nvSpPr>
            <p:spPr>
              <a:xfrm>
                <a:off x="838200" y="1825624"/>
                <a:ext cx="11157155" cy="5032375"/>
              </a:xfrm>
            </p:spPr>
            <p:txBody>
              <a:bodyPr>
                <a:normAutofit fontScale="92500" lnSpcReduction="10000"/>
              </a:bodyPr>
              <a:lstStyle/>
              <a:p>
                <a:r>
                  <a:rPr lang="pt-BR" dirty="0"/>
                  <a:t>Existem várias possibilidades para se definir a </a:t>
                </a:r>
                <a:r>
                  <a:rPr lang="pt-BR" b="1" i="1" dirty="0"/>
                  <a:t>função de erro</a:t>
                </a:r>
                <a:r>
                  <a:rPr lang="pt-BR" dirty="0"/>
                  <a:t>.</a:t>
                </a:r>
              </a:p>
              <a:p>
                <a:r>
                  <a:rPr lang="pt-BR" dirty="0"/>
                  <a:t>Porém, em problemas de regressão, é comum utilizar-se o </a:t>
                </a:r>
                <a:r>
                  <a:rPr lang="pt-BR" b="1" i="1" dirty="0">
                    <a:solidFill>
                      <a:srgbClr val="00B050"/>
                    </a:solidFill>
                  </a:rPr>
                  <a:t>erro quadrático médio (EQM)</a:t>
                </a:r>
                <a:endParaRPr lang="pt-BR" dirty="0"/>
              </a:p>
              <a:p>
                <a:pPr marL="0" indent="0" algn="ctr">
                  <a:buNone/>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r>
                        <a:rPr lang="pt-BR" b="0" i="1" smtClean="0">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nary>
                        <m:naryPr>
                          <m:chr m:val="∑"/>
                          <m:ctrlPr>
                            <a:rPr lang="pt-BR" i="1">
                              <a:latin typeface="Cambria Math" panose="02040503050406030204" pitchFamily="18" charset="0"/>
                            </a:rPr>
                          </m:ctrlPr>
                        </m:naryPr>
                        <m:sub>
                          <m:r>
                            <m:rPr>
                              <m:brk m:alnAt="23"/>
                            </m:rPr>
                            <a:rPr lang="pt-BR" i="1">
                              <a:latin typeface="Cambria Math" panose="02040503050406030204" pitchFamily="18" charset="0"/>
                            </a:rPr>
                            <m:t>𝑖</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sSup>
                            <m:sSupPr>
                              <m:ctrlPr>
                                <a:rPr lang="pt-BR" i="1">
                                  <a:latin typeface="Cambria Math" panose="02040503050406030204" pitchFamily="18" charset="0"/>
                                </a:rPr>
                              </m:ctrlPr>
                            </m:sSupPr>
                            <m:e>
                              <m:d>
                                <m:dPr>
                                  <m:ctrlPr>
                                    <a:rPr lang="pt-BR" i="1" smtClean="0">
                                      <a:latin typeface="Cambria Math" panose="02040503050406030204" pitchFamily="18" charset="0"/>
                                    </a:rPr>
                                  </m:ctrlPr>
                                </m:dPr>
                                <m:e>
                                  <m:r>
                                    <a:rPr lang="pt-BR" i="1">
                                      <a:latin typeface="Cambria Math" panose="02040503050406030204" pitchFamily="18" charset="0"/>
                                    </a:rPr>
                                    <m:t>𝑦</m:t>
                                  </m:r>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acc>
                                    <m:accPr>
                                      <m:chr m:val="̂"/>
                                      <m:ctrlPr>
                                        <a:rPr lang="pt-BR" i="1" dirty="0" smtClean="0">
                                          <a:latin typeface="Cambria Math" panose="02040503050406030204" pitchFamily="18" charset="0"/>
                                        </a:rPr>
                                      </m:ctrlPr>
                                    </m:accPr>
                                    <m:e>
                                      <m:r>
                                        <a:rPr lang="pt-BR" b="0" i="1" dirty="0" smtClean="0">
                                          <a:latin typeface="Cambria Math" panose="02040503050406030204" pitchFamily="18" charset="0"/>
                                        </a:rPr>
                                        <m:t>𝑦</m:t>
                                      </m:r>
                                    </m:e>
                                  </m:acc>
                                  <m:r>
                                    <a:rPr lang="pt-BR" b="0" i="1" smtClean="0">
                                      <a:latin typeface="Cambria Math" panose="02040503050406030204" pitchFamily="18" charset="0"/>
                                    </a:rPr>
                                    <m:t>(</m:t>
                                  </m:r>
                                  <m:r>
                                    <a:rPr lang="pt-BR" b="0" i="1" smtClean="0">
                                      <a:latin typeface="Cambria Math" panose="02040503050406030204" pitchFamily="18" charset="0"/>
                                    </a:rPr>
                                    <m:t>𝑖</m:t>
                                  </m:r>
                                  <m:r>
                                    <a:rPr lang="pt-BR" b="0" i="1" smtClean="0">
                                      <a:latin typeface="Cambria Math" panose="02040503050406030204" pitchFamily="18" charset="0"/>
                                    </a:rPr>
                                    <m:t>)</m:t>
                                  </m:r>
                                </m:e>
                              </m:d>
                            </m:e>
                            <m:sup>
                              <m:r>
                                <a:rPr lang="pt-BR" i="1">
                                  <a:latin typeface="Cambria Math" panose="02040503050406030204" pitchFamily="18" charset="0"/>
                                </a:rPr>
                                <m:t>2</m:t>
                              </m:r>
                            </m:sup>
                          </m:sSup>
                        </m:e>
                      </m:nary>
                      <m:r>
                        <a:rPr lang="pt-BR" b="0" i="1" smtClean="0">
                          <a:latin typeface="Cambria Math" panose="02040503050406030204" pitchFamily="18" charset="0"/>
                        </a:rPr>
                        <m:t>=</m:t>
                      </m:r>
                      <m:f>
                        <m:fPr>
                          <m:ctrlPr>
                            <a:rPr lang="pt-BR"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𝑁</m:t>
                          </m:r>
                        </m:den>
                      </m:f>
                      <m:nary>
                        <m:naryPr>
                          <m:chr m:val="∑"/>
                          <m:ctrlPr>
                            <a:rPr lang="pt-BR" i="1" smtClean="0">
                              <a:latin typeface="Cambria Math" panose="02040503050406030204" pitchFamily="18" charset="0"/>
                            </a:rPr>
                          </m:ctrlPr>
                        </m:naryPr>
                        <m:sub>
                          <m:r>
                            <m:rPr>
                              <m:brk m:alnAt="23"/>
                            </m:rPr>
                            <a:rPr lang="pt-BR" b="0" i="1" smtClean="0">
                              <a:latin typeface="Cambria Math" panose="02040503050406030204" pitchFamily="18" charset="0"/>
                            </a:rPr>
                            <m:t>𝑖</m:t>
                          </m:r>
                          <m:r>
                            <a:rPr lang="pt-BR" b="0" i="1" smtClean="0">
                              <a:latin typeface="Cambria Math" panose="02040503050406030204" pitchFamily="18" charset="0"/>
                            </a:rPr>
                            <m:t>=0</m:t>
                          </m:r>
                        </m:sub>
                        <m:sup>
                          <m:r>
                            <a:rPr lang="pt-BR" b="0" i="1" smtClean="0">
                              <a:latin typeface="Cambria Math" panose="02040503050406030204" pitchFamily="18" charset="0"/>
                            </a:rPr>
                            <m:t>𝑁</m:t>
                          </m:r>
                          <m:r>
                            <a:rPr lang="pt-BR" b="0" i="1" smtClean="0">
                              <a:latin typeface="Cambria Math" panose="02040503050406030204" pitchFamily="18" charset="0"/>
                            </a:rPr>
                            <m:t>−1</m:t>
                          </m:r>
                        </m:sup>
                        <m:e>
                          <m:sSup>
                            <m:sSupPr>
                              <m:ctrlPr>
                                <a:rPr lang="pt-BR" i="1" smtClean="0">
                                  <a:latin typeface="Cambria Math" panose="02040503050406030204" pitchFamily="18" charset="0"/>
                                </a:rPr>
                              </m:ctrlPr>
                            </m:sSupPr>
                            <m:e>
                              <m:d>
                                <m:dPr>
                                  <m:ctrlPr>
                                    <a:rPr lang="pt-BR" i="1">
                                      <a:latin typeface="Cambria Math" panose="02040503050406030204" pitchFamily="18" charset="0"/>
                                    </a:rPr>
                                  </m:ctrlPr>
                                </m:dPr>
                                <m:e>
                                  <m:r>
                                    <a:rPr lang="pt-BR" i="1">
                                      <a:latin typeface="Cambria Math" panose="02040503050406030204" pitchFamily="18" charset="0"/>
                                    </a:rPr>
                                    <m:t>𝑦</m:t>
                                  </m:r>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r>
                                    <a:rPr lang="pt-BR" i="1">
                                      <a:latin typeface="Cambria Math" panose="02040503050406030204" pitchFamily="18" charset="0"/>
                                    </a:rPr>
                                    <m:t>h</m:t>
                                  </m:r>
                                  <m:d>
                                    <m:dPr>
                                      <m:ctrlPr>
                                        <a:rPr lang="pt-BR" b="1" i="1">
                                          <a:latin typeface="Cambria Math" panose="02040503050406030204" pitchFamily="18" charset="0"/>
                                        </a:rPr>
                                      </m:ctrlPr>
                                    </m:dPr>
                                    <m:e>
                                      <m:r>
                                        <a:rPr lang="pt-BR" b="1" i="1">
                                          <a:latin typeface="Cambria Math" panose="02040503050406030204" pitchFamily="18" charset="0"/>
                                        </a:rPr>
                                        <m:t>𝒙</m:t>
                                      </m:r>
                                      <m:r>
                                        <a:rPr lang="pt-BR" b="1" i="1" smtClean="0">
                                          <a:latin typeface="Cambria Math" panose="02040503050406030204" pitchFamily="18" charset="0"/>
                                        </a:rPr>
                                        <m:t>(</m:t>
                                      </m:r>
                                      <m:r>
                                        <a:rPr lang="pt-BR" b="0" i="1" smtClean="0">
                                          <a:latin typeface="Cambria Math" panose="02040503050406030204" pitchFamily="18" charset="0"/>
                                        </a:rPr>
                                        <m:t>𝑖</m:t>
                                      </m:r>
                                      <m:r>
                                        <a:rPr lang="pt-BR" b="1" i="1" smtClean="0">
                                          <a:latin typeface="Cambria Math" panose="02040503050406030204" pitchFamily="18" charset="0"/>
                                        </a:rPr>
                                        <m:t>)</m:t>
                                      </m:r>
                                      <m:r>
                                        <a:rPr lang="pt-BR" b="1" i="1">
                                          <a:latin typeface="Cambria Math" panose="02040503050406030204" pitchFamily="18" charset="0"/>
                                        </a:rPr>
                                        <m:t>,</m:t>
                                      </m:r>
                                      <m:r>
                                        <a:rPr lang="pt-BR" b="1" i="1">
                                          <a:latin typeface="Cambria Math" panose="02040503050406030204" pitchFamily="18" charset="0"/>
                                        </a:rPr>
                                        <m:t>𝒂</m:t>
                                      </m:r>
                                    </m:e>
                                  </m:d>
                                </m:e>
                              </m:d>
                            </m:e>
                            <m:sup>
                              <m:r>
                                <a:rPr lang="pt-BR" b="0" i="1" smtClean="0">
                                  <a:latin typeface="Cambria Math" panose="02040503050406030204" pitchFamily="18" charset="0"/>
                                </a:rPr>
                                <m:t>2</m:t>
                              </m:r>
                            </m:sup>
                          </m:sSup>
                        </m:e>
                      </m:nary>
                      <m:r>
                        <a:rPr lang="pt-BR" b="0" i="0" smtClean="0">
                          <a:latin typeface="Cambria Math" panose="02040503050406030204" pitchFamily="18" charset="0"/>
                        </a:rPr>
                        <m:t>,</m:t>
                      </m:r>
                    </m:oMath>
                  </m:oMathPara>
                </a14:m>
                <a:endParaRPr lang="pt-BR" dirty="0"/>
              </a:p>
              <a:p>
                <a:pPr marL="0" indent="0">
                  <a:buNone/>
                </a:pPr>
                <a:r>
                  <a:rPr lang="pt-BR" dirty="0"/>
                  <a:t>onde </a:t>
                </a:r>
                <a14:m>
                  <m:oMath xmlns:m="http://schemas.openxmlformats.org/officeDocument/2006/math">
                    <m:r>
                      <a:rPr lang="pt-BR" i="1" smtClean="0">
                        <a:latin typeface="Cambria Math" panose="02040503050406030204" pitchFamily="18" charset="0"/>
                      </a:rPr>
                      <m:t>𝑁</m:t>
                    </m:r>
                  </m:oMath>
                </a14:m>
                <a:r>
                  <a:rPr lang="pt-BR" dirty="0"/>
                  <a:t> é o número de exemplos ou observações.</a:t>
                </a:r>
              </a:p>
              <a:p>
                <a:r>
                  <a:rPr lang="pt-BR" dirty="0"/>
                  <a:t>O </a:t>
                </a:r>
                <a:r>
                  <a:rPr lang="pt-BR" b="1" i="1" dirty="0">
                    <a:solidFill>
                      <a:srgbClr val="00B050"/>
                    </a:solidFill>
                  </a:rPr>
                  <a:t>EQM</a:t>
                </a:r>
                <a:r>
                  <a:rPr lang="pt-BR" dirty="0"/>
                  <a:t> nada mais é do que a </a:t>
                </a:r>
                <a:r>
                  <a:rPr lang="pt-BR" b="1" i="1" dirty="0">
                    <a:solidFill>
                      <a:srgbClr val="00B050"/>
                    </a:solidFill>
                  </a:rPr>
                  <a:t>média aritmética do quadrado dos erros</a:t>
                </a:r>
                <a:r>
                  <a:rPr lang="pt-BR" dirty="0"/>
                  <a:t>.</a:t>
                </a:r>
              </a:p>
              <a:p>
                <a:r>
                  <a:rPr lang="pt-BR" dirty="0"/>
                  <a:t>Veremos mais adiante a razão pela qual o </a:t>
                </a:r>
                <a:r>
                  <a:rPr lang="pt-BR" b="1" i="1" dirty="0">
                    <a:solidFill>
                      <a:srgbClr val="00B050"/>
                    </a:solidFill>
                  </a:rPr>
                  <a:t>EQM</a:t>
                </a:r>
                <a:r>
                  <a:rPr lang="pt-BR" b="1" i="1" dirty="0"/>
                  <a:t> </a:t>
                </a:r>
                <a:r>
                  <a:rPr lang="pt-BR" dirty="0"/>
                  <a:t>é utilizado.</a:t>
                </a:r>
              </a:p>
              <a:p>
                <a:r>
                  <a:rPr lang="pt-BR" dirty="0"/>
                  <a:t>O vetor de pesos foi colocado em evidência na função hipótese para deixar claro que o </a:t>
                </a:r>
                <a:r>
                  <a:rPr lang="pt-BR" b="1" i="1" dirty="0">
                    <a:solidFill>
                      <a:srgbClr val="00B050"/>
                    </a:solidFill>
                  </a:rPr>
                  <a:t>erro varia com o valor dos pesos</a:t>
                </a:r>
                <a:r>
                  <a:rPr lang="pt-BR" dirty="0"/>
                  <a:t>.</a:t>
                </a:r>
              </a:p>
              <a:p>
                <a:pPr lvl="1">
                  <a:buFont typeface="Wingdings" panose="05000000000000000000" pitchFamily="2" charset="2"/>
                  <a:buChar char="§"/>
                </a:pPr>
                <a:r>
                  <a:rPr lang="pt-BR" dirty="0"/>
                  <a:t>Variando os pesos, ficamos mais próximos ou distantes da função hipótese que minimiza o erro, i.e., da </a:t>
                </a:r>
                <a:r>
                  <a:rPr lang="pt-BR" b="1" i="1" dirty="0">
                    <a:solidFill>
                      <a:srgbClr val="7030A0"/>
                    </a:solidFill>
                  </a:rPr>
                  <a:t>função hipótese ótima</a:t>
                </a:r>
                <a:r>
                  <a:rPr lang="pt-BR" dirty="0"/>
                  <a:t>. Estamos caminhando no espaço de hipóteses.</a:t>
                </a:r>
              </a:p>
            </p:txBody>
          </p:sp>
        </mc:Choice>
        <mc:Fallback xmlns="">
          <p:sp>
            <p:nvSpPr>
              <p:cNvPr id="3" name="Espaço Reservado para Conteúdo 2">
                <a:extLst>
                  <a:ext uri="{FF2B5EF4-FFF2-40B4-BE49-F238E27FC236}">
                    <a16:creationId xmlns:a16="http://schemas.microsoft.com/office/drawing/2014/main" id="{843752C2-61B6-8E7E-17CE-7C009ECA9D67}"/>
                  </a:ext>
                </a:extLst>
              </p:cNvPr>
              <p:cNvSpPr>
                <a:spLocks noGrp="1" noRot="1" noChangeAspect="1" noMove="1" noResize="1" noEditPoints="1" noAdjustHandles="1" noChangeArrowheads="1" noChangeShapeType="1" noTextEdit="1"/>
              </p:cNvSpPr>
              <p:nvPr>
                <p:ph idx="1"/>
              </p:nvPr>
            </p:nvSpPr>
            <p:spPr>
              <a:xfrm>
                <a:off x="838200" y="1825624"/>
                <a:ext cx="11157155" cy="5032375"/>
              </a:xfrm>
              <a:blipFill>
                <a:blip r:embed="rId3"/>
                <a:stretch>
                  <a:fillRect l="-984" t="-2421" r="-1585"/>
                </a:stretch>
              </a:blipFill>
            </p:spPr>
            <p:txBody>
              <a:bodyPr/>
              <a:lstStyle/>
              <a:p>
                <a:r>
                  <a:rPr lang="pt-BR">
                    <a:noFill/>
                  </a:rPr>
                  <a:t> </a:t>
                </a:r>
              </a:p>
            </p:txBody>
          </p:sp>
        </mc:Fallback>
      </mc:AlternateContent>
      <p:sp>
        <p:nvSpPr>
          <p:cNvPr id="4" name="TextBox 3">
            <a:extLst>
              <a:ext uri="{FF2B5EF4-FFF2-40B4-BE49-F238E27FC236}">
                <a16:creationId xmlns:a16="http://schemas.microsoft.com/office/drawing/2014/main" id="{DA1B5748-659A-1A33-A0BB-36FDFC0D922B}"/>
              </a:ext>
            </a:extLst>
          </p:cNvPr>
          <p:cNvSpPr txBox="1"/>
          <p:nvPr/>
        </p:nvSpPr>
        <p:spPr>
          <a:xfrm>
            <a:off x="10381305" y="2593398"/>
            <a:ext cx="1486232" cy="646331"/>
          </a:xfrm>
          <a:prstGeom prst="rect">
            <a:avLst/>
          </a:prstGeom>
          <a:noFill/>
        </p:spPr>
        <p:txBody>
          <a:bodyPr wrap="square" rtlCol="0">
            <a:spAutoFit/>
          </a:bodyPr>
          <a:lstStyle/>
          <a:p>
            <a:pPr algn="ctr"/>
            <a:r>
              <a:rPr lang="pt-BR" sz="1200" dirty="0"/>
              <a:t>Erro entre a saída esperada e a saída da função hipótese.</a:t>
            </a:r>
          </a:p>
        </p:txBody>
      </p:sp>
      <p:cxnSp>
        <p:nvCxnSpPr>
          <p:cNvPr id="5" name="Straight Arrow Connector 5">
            <a:extLst>
              <a:ext uri="{FF2B5EF4-FFF2-40B4-BE49-F238E27FC236}">
                <a16:creationId xmlns:a16="http://schemas.microsoft.com/office/drawing/2014/main" id="{533A37AF-2E19-6028-AE93-9CF06895589A}"/>
              </a:ext>
            </a:extLst>
          </p:cNvPr>
          <p:cNvCxnSpPr>
            <a:cxnSpLocks/>
            <a:stCxn id="4" idx="1"/>
          </p:cNvCxnSpPr>
          <p:nvPr/>
        </p:nvCxnSpPr>
        <p:spPr>
          <a:xfrm flipH="1">
            <a:off x="8436078" y="2916564"/>
            <a:ext cx="1945227" cy="43623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83349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22F9E6F-04DB-ABA7-5277-8F56D03FB979}"/>
              </a:ext>
            </a:extLst>
          </p:cNvPr>
          <p:cNvSpPr>
            <a:spLocks noGrp="1"/>
          </p:cNvSpPr>
          <p:nvPr>
            <p:ph type="title"/>
          </p:nvPr>
        </p:nvSpPr>
        <p:spPr/>
        <p:txBody>
          <a:bodyPr/>
          <a:lstStyle/>
          <a:p>
            <a:r>
              <a:rPr lang="pt-BR" dirty="0"/>
              <a:t>Função de erro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843752C2-61B6-8E7E-17CE-7C009ECA9D67}"/>
                  </a:ext>
                </a:extLst>
              </p:cNvPr>
              <p:cNvSpPr>
                <a:spLocks noGrp="1"/>
              </p:cNvSpPr>
              <p:nvPr>
                <p:ph idx="1"/>
              </p:nvPr>
            </p:nvSpPr>
            <p:spPr>
              <a:xfrm>
                <a:off x="838200" y="1825624"/>
                <a:ext cx="11206316" cy="5032375"/>
              </a:xfrm>
            </p:spPr>
            <p:txBody>
              <a:bodyPr>
                <a:normAutofit/>
              </a:bodyPr>
              <a:lstStyle/>
              <a:p>
                <a:r>
                  <a:rPr lang="pt-BR" dirty="0"/>
                  <a:t>A </a:t>
                </a:r>
                <a:r>
                  <a:rPr lang="pt-BR" b="1" i="1" dirty="0"/>
                  <a:t>função de erro</a:t>
                </a:r>
                <a:r>
                  <a:rPr lang="pt-BR" dirty="0"/>
                  <a:t> pode ser reescrita em </a:t>
                </a:r>
                <a:r>
                  <a:rPr lang="pt-BR" b="1" i="1" dirty="0"/>
                  <a:t>formato matricial </a:t>
                </a:r>
                <a:r>
                  <a:rPr lang="pt-BR" dirty="0"/>
                  <a:t>como</a:t>
                </a:r>
              </a:p>
              <a:p>
                <a:pPr marL="0" indent="0">
                  <a:buNone/>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sSup>
                        <m:sSupPr>
                          <m:ctrlPr>
                            <a:rPr lang="pt-BR" i="1" smtClean="0">
                              <a:latin typeface="Cambria Math" panose="02040503050406030204" pitchFamily="18" charset="0"/>
                            </a:rPr>
                          </m:ctrlPr>
                        </m:sSupPr>
                        <m:e>
                          <m:d>
                            <m:dPr>
                              <m:begChr m:val="‖"/>
                              <m:endChr m:val="‖"/>
                              <m:ctrlPr>
                                <a:rPr lang="pt-BR" i="1" smtClean="0">
                                  <a:latin typeface="Cambria Math" panose="02040503050406030204" pitchFamily="18" charset="0"/>
                                </a:rPr>
                              </m:ctrlPr>
                            </m:dPr>
                            <m:e>
                              <m:r>
                                <a:rPr lang="pt-BR" b="1" i="1" smtClean="0">
                                  <a:latin typeface="Cambria Math" panose="02040503050406030204" pitchFamily="18" charset="0"/>
                                </a:rPr>
                                <m:t>𝒚</m:t>
                              </m:r>
                              <m:r>
                                <a:rPr lang="pt-BR" b="0" i="1" smtClean="0">
                                  <a:latin typeface="Cambria Math" panose="02040503050406030204" pitchFamily="18" charset="0"/>
                                </a:rPr>
                                <m:t> −</m:t>
                              </m:r>
                              <m:r>
                                <a:rPr lang="pt-BR" b="1" i="1" smtClean="0">
                                  <a:latin typeface="Cambria Math" panose="02040503050406030204" pitchFamily="18" charset="0"/>
                                </a:rPr>
                                <m:t>𝑿𝒂</m:t>
                              </m:r>
                            </m:e>
                          </m:d>
                        </m:e>
                        <m:sup>
                          <m:r>
                            <a:rPr lang="pt-BR" b="0" i="1" smtClean="0">
                              <a:latin typeface="Cambria Math" panose="02040503050406030204" pitchFamily="18" charset="0"/>
                            </a:rPr>
                            <m:t>2</m:t>
                          </m:r>
                        </m:sup>
                      </m:sSup>
                      <m:r>
                        <a:rPr lang="pt-BR" b="0" i="1" smtClean="0">
                          <a:latin typeface="Cambria Math" panose="02040503050406030204" pitchFamily="18" charset="0"/>
                        </a:rPr>
                        <m:t>,</m:t>
                      </m:r>
                    </m:oMath>
                  </m:oMathPara>
                </a14:m>
                <a:endParaRPr lang="pt-BR" dirty="0"/>
              </a:p>
              <a:p>
                <a:pPr marL="0" indent="0">
                  <a:buNone/>
                </a:pPr>
                <a:r>
                  <a:rPr lang="pt-BR" dirty="0"/>
                  <a:t>onde </a:t>
                </a:r>
                <a14:m>
                  <m:oMath xmlns:m="http://schemas.openxmlformats.org/officeDocument/2006/math">
                    <m:r>
                      <a:rPr lang="pt-BR" b="1" i="1">
                        <a:latin typeface="Cambria Math" panose="02040503050406030204" pitchFamily="18" charset="0"/>
                      </a:rPr>
                      <m:t>𝒚</m:t>
                    </m:r>
                    <m:r>
                      <a:rPr lang="pt-BR" b="1" i="1" smtClean="0">
                        <a:latin typeface="Cambria Math" panose="02040503050406030204" pitchFamily="18" charset="0"/>
                      </a:rPr>
                      <m:t>=</m:t>
                    </m:r>
                    <m:sSup>
                      <m:sSupPr>
                        <m:ctrlPr>
                          <a:rPr lang="pt-BR" b="1" i="1">
                            <a:latin typeface="Cambria Math" panose="02040503050406030204" pitchFamily="18" charset="0"/>
                          </a:rPr>
                        </m:ctrlPr>
                      </m:sSupPr>
                      <m:e>
                        <m:r>
                          <a:rPr lang="pt-BR" b="1" i="1">
                            <a:latin typeface="Cambria Math" panose="02040503050406030204" pitchFamily="18" charset="0"/>
                          </a:rPr>
                          <m:t>[</m:t>
                        </m:r>
                        <m:r>
                          <a:rPr lang="pt-BR" b="0" i="1" smtClean="0">
                            <a:latin typeface="Cambria Math" panose="02040503050406030204" pitchFamily="18" charset="0"/>
                          </a:rPr>
                          <m:t>𝑦</m:t>
                        </m:r>
                        <m:r>
                          <a:rPr lang="pt-BR" b="0" i="1" smtClean="0">
                            <a:latin typeface="Cambria Math" panose="02040503050406030204" pitchFamily="18" charset="0"/>
                          </a:rPr>
                          <m:t>(0)</m:t>
                        </m:r>
                        <m:r>
                          <a:rPr lang="pt-BR" b="1" i="1">
                            <a:latin typeface="Cambria Math" panose="02040503050406030204" pitchFamily="18" charset="0"/>
                            <a:ea typeface="Cambria Math" panose="02040503050406030204" pitchFamily="18" charset="0"/>
                          </a:rPr>
                          <m:t>, …,</m:t>
                        </m:r>
                        <m:r>
                          <a:rPr lang="pt-BR" i="1">
                            <a:latin typeface="Cambria Math" panose="02040503050406030204" pitchFamily="18" charset="0"/>
                          </a:rPr>
                          <m:t>𝑦</m:t>
                        </m:r>
                        <m:r>
                          <a:rPr lang="pt-BR" i="1">
                            <a:latin typeface="Cambria Math" panose="02040503050406030204" pitchFamily="18" charset="0"/>
                          </a:rPr>
                          <m:t>(</m:t>
                        </m:r>
                        <m:r>
                          <a:rPr lang="pt-BR" b="0" i="1" smtClean="0">
                            <a:latin typeface="Cambria Math" panose="02040503050406030204" pitchFamily="18" charset="0"/>
                          </a:rPr>
                          <m:t>𝑁</m:t>
                        </m:r>
                        <m:r>
                          <a:rPr lang="pt-BR" b="0" i="1" smtClean="0">
                            <a:latin typeface="Cambria Math" panose="02040503050406030204" pitchFamily="18" charset="0"/>
                          </a:rPr>
                          <m:t>−1)</m:t>
                        </m:r>
                        <m:r>
                          <a:rPr lang="pt-BR" b="1" i="1">
                            <a:latin typeface="Cambria Math" panose="02040503050406030204" pitchFamily="18" charset="0"/>
                          </a:rPr>
                          <m:t>]</m:t>
                        </m:r>
                      </m:e>
                      <m:sup>
                        <m:r>
                          <a:rPr lang="pt-BR" b="0" i="1">
                            <a:latin typeface="Cambria Math" panose="02040503050406030204" pitchFamily="18" charset="0"/>
                          </a:rPr>
                          <m:t>𝑇</m:t>
                        </m:r>
                      </m:sup>
                    </m:sSup>
                  </m:oMath>
                </a14:m>
                <a:r>
                  <a:rPr lang="pt-BR" dirty="0"/>
                  <a:t>é um </a:t>
                </a:r>
                <a:r>
                  <a:rPr lang="pt-BR" b="1" i="1" dirty="0"/>
                  <a:t>vetor coluna </a:t>
                </a:r>
                <a:r>
                  <a:rPr lang="pt-BR" dirty="0"/>
                  <a:t>com dimensão </a:t>
                </a:r>
                <a14:m>
                  <m:oMath xmlns:m="http://schemas.openxmlformats.org/officeDocument/2006/math">
                    <m:r>
                      <a:rPr lang="pt-BR" i="1">
                        <a:latin typeface="Cambria Math" panose="02040503050406030204" pitchFamily="18" charset="0"/>
                      </a:rPr>
                      <m:t>(</m:t>
                    </m:r>
                    <m:r>
                      <a:rPr lang="pt-BR" i="1" smtClean="0">
                        <a:latin typeface="Cambria Math" panose="02040503050406030204" pitchFamily="18" charset="0"/>
                      </a:rPr>
                      <m:t>𝑁</m:t>
                    </m:r>
                    <m:r>
                      <a:rPr lang="pt-BR" i="1" smtClean="0">
                        <a:latin typeface="Cambria Math" panose="02040503050406030204" pitchFamily="18" charset="0"/>
                        <a:ea typeface="Cambria Math" panose="02040503050406030204" pitchFamily="18" charset="0"/>
                      </a:rPr>
                      <m:t>×</m:t>
                    </m:r>
                    <m:r>
                      <a:rPr lang="pt-BR" i="1">
                        <a:latin typeface="Cambria Math" panose="02040503050406030204" pitchFamily="18" charset="0"/>
                      </a:rPr>
                      <m:t>1)</m:t>
                    </m:r>
                  </m:oMath>
                </a14:m>
                <a:r>
                  <a:rPr lang="pt-BR" dirty="0"/>
                  <a:t> contendo todos os </a:t>
                </a:r>
                <a14:m>
                  <m:oMath xmlns:m="http://schemas.openxmlformats.org/officeDocument/2006/math">
                    <m:r>
                      <a:rPr lang="pt-BR" i="1">
                        <a:latin typeface="Cambria Math" panose="02040503050406030204" pitchFamily="18" charset="0"/>
                      </a:rPr>
                      <m:t>𝑁</m:t>
                    </m:r>
                    <m:r>
                      <a:rPr lang="pt-BR" i="1">
                        <a:latin typeface="Cambria Math" panose="02040503050406030204" pitchFamily="18" charset="0"/>
                      </a:rPr>
                      <m:t> </m:t>
                    </m:r>
                  </m:oMath>
                </a14:m>
                <a:r>
                  <a:rPr lang="pt-BR" dirty="0"/>
                  <a:t>valores esperados e </a:t>
                </a:r>
                <a14:m>
                  <m:oMath xmlns:m="http://schemas.openxmlformats.org/officeDocument/2006/math">
                    <m:r>
                      <a:rPr lang="pt-BR" b="1" i="1" smtClean="0">
                        <a:latin typeface="Cambria Math" panose="02040503050406030204" pitchFamily="18" charset="0"/>
                      </a:rPr>
                      <m:t>𝑿</m:t>
                    </m:r>
                    <m:r>
                      <a:rPr lang="pt-BR" b="1" i="1" smtClean="0">
                        <a:latin typeface="Cambria Math" panose="02040503050406030204" pitchFamily="18" charset="0"/>
                      </a:rPr>
                      <m:t>=</m:t>
                    </m:r>
                    <m:sSup>
                      <m:sSupPr>
                        <m:ctrlPr>
                          <a:rPr lang="pt-BR" b="1" i="1">
                            <a:latin typeface="Cambria Math" panose="02040503050406030204" pitchFamily="18" charset="0"/>
                          </a:rPr>
                        </m:ctrlPr>
                      </m:sSupPr>
                      <m:e>
                        <m:r>
                          <a:rPr lang="pt-BR" b="1" i="1">
                            <a:latin typeface="Cambria Math" panose="02040503050406030204" pitchFamily="18" charset="0"/>
                          </a:rPr>
                          <m:t>[</m:t>
                        </m:r>
                        <m:r>
                          <a:rPr lang="pt-BR" b="1" i="1" smtClean="0">
                            <a:latin typeface="Cambria Math" panose="02040503050406030204" pitchFamily="18" charset="0"/>
                          </a:rPr>
                          <m:t>𝒙</m:t>
                        </m:r>
                        <m:r>
                          <a:rPr lang="pt-BR" i="1">
                            <a:latin typeface="Cambria Math" panose="02040503050406030204" pitchFamily="18" charset="0"/>
                          </a:rPr>
                          <m:t>(</m:t>
                        </m:r>
                        <m:r>
                          <a:rPr lang="pt-BR" b="0" i="1" smtClean="0">
                            <a:latin typeface="Cambria Math" panose="02040503050406030204" pitchFamily="18" charset="0"/>
                          </a:rPr>
                          <m:t>0</m:t>
                        </m:r>
                        <m:r>
                          <a:rPr lang="pt-BR" i="1">
                            <a:latin typeface="Cambria Math" panose="02040503050406030204" pitchFamily="18" charset="0"/>
                          </a:rPr>
                          <m:t>)</m:t>
                        </m:r>
                        <m:r>
                          <a:rPr lang="pt-BR" b="1" i="1">
                            <a:latin typeface="Cambria Math" panose="02040503050406030204" pitchFamily="18" charset="0"/>
                            <a:ea typeface="Cambria Math" panose="02040503050406030204" pitchFamily="18" charset="0"/>
                          </a:rPr>
                          <m:t>, …,</m:t>
                        </m:r>
                        <m:r>
                          <a:rPr lang="pt-BR" b="1" i="1" smtClean="0">
                            <a:latin typeface="Cambria Math" panose="02040503050406030204" pitchFamily="18" charset="0"/>
                            <a:ea typeface="Cambria Math" panose="02040503050406030204" pitchFamily="18" charset="0"/>
                          </a:rPr>
                          <m:t>𝒙</m:t>
                        </m:r>
                        <m:r>
                          <a:rPr lang="pt-BR" i="1">
                            <a:latin typeface="Cambria Math" panose="02040503050406030204" pitchFamily="18" charset="0"/>
                          </a:rPr>
                          <m:t>(</m:t>
                        </m:r>
                        <m:r>
                          <a:rPr lang="pt-BR" i="1">
                            <a:latin typeface="Cambria Math" panose="02040503050406030204" pitchFamily="18" charset="0"/>
                          </a:rPr>
                          <m:t>𝑁</m:t>
                        </m:r>
                        <m:r>
                          <a:rPr lang="pt-BR" i="1">
                            <a:latin typeface="Cambria Math" panose="02040503050406030204" pitchFamily="18" charset="0"/>
                          </a:rPr>
                          <m:t>−1)</m:t>
                        </m:r>
                        <m:r>
                          <a:rPr lang="pt-BR" b="1" i="1">
                            <a:latin typeface="Cambria Math" panose="02040503050406030204" pitchFamily="18" charset="0"/>
                          </a:rPr>
                          <m:t>]</m:t>
                        </m:r>
                      </m:e>
                      <m:sup>
                        <m:r>
                          <a:rPr lang="pt-BR" b="0" i="1">
                            <a:latin typeface="Cambria Math" panose="02040503050406030204" pitchFamily="18" charset="0"/>
                          </a:rPr>
                          <m:t>𝑇</m:t>
                        </m:r>
                      </m:sup>
                    </m:sSup>
                  </m:oMath>
                </a14:m>
                <a:r>
                  <a:rPr lang="pt-BR" dirty="0"/>
                  <a:t> é uma </a:t>
                </a:r>
                <a:r>
                  <a:rPr lang="pt-BR" b="1" i="1" dirty="0"/>
                  <a:t>matriz</a:t>
                </a:r>
                <a:r>
                  <a:rPr lang="pt-BR" dirty="0"/>
                  <a:t> com dimensão </a:t>
                </a:r>
                <a14:m>
                  <m:oMath xmlns:m="http://schemas.openxmlformats.org/officeDocument/2006/math">
                    <m:r>
                      <a:rPr lang="pt-BR" i="1">
                        <a:latin typeface="Cambria Math" panose="02040503050406030204" pitchFamily="18" charset="0"/>
                      </a:rPr>
                      <m:t>(</m:t>
                    </m:r>
                    <m:r>
                      <a:rPr lang="pt-BR" i="1">
                        <a:latin typeface="Cambria Math" panose="02040503050406030204" pitchFamily="18" charset="0"/>
                      </a:rPr>
                      <m:t>𝑁</m:t>
                    </m:r>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rPr>
                      <m:t>𝐾</m:t>
                    </m:r>
                    <m:r>
                      <a:rPr lang="pt-BR" i="1">
                        <a:latin typeface="Cambria Math" panose="02040503050406030204" pitchFamily="18" charset="0"/>
                      </a:rPr>
                      <m:t>+1)</m:t>
                    </m:r>
                  </m:oMath>
                </a14:m>
                <a:r>
                  <a:rPr lang="pt-BR" dirty="0"/>
                  <a:t> contendo todos os vetores de atributo.</a:t>
                </a:r>
              </a:p>
              <a:p>
                <a:r>
                  <a:rPr lang="pt-BR" dirty="0"/>
                  <a:t>Então, para encontrarmos o </a:t>
                </a:r>
                <a:r>
                  <a:rPr lang="pt-BR" b="1" i="1" dirty="0"/>
                  <a:t>vetor de pesos</a:t>
                </a:r>
                <a:r>
                  <a:rPr lang="pt-BR" dirty="0"/>
                  <a:t>, </a:t>
                </a:r>
                <a14:m>
                  <m:oMath xmlns:m="http://schemas.openxmlformats.org/officeDocument/2006/math">
                    <m:r>
                      <a:rPr lang="pt-BR" b="1" i="1">
                        <a:latin typeface="Cambria Math" panose="02040503050406030204" pitchFamily="18" charset="0"/>
                      </a:rPr>
                      <m:t>𝒂</m:t>
                    </m:r>
                  </m:oMath>
                </a14:m>
                <a:r>
                  <a:rPr lang="pt-BR" dirty="0"/>
                  <a:t>, devemos </a:t>
                </a:r>
                <a:r>
                  <a:rPr lang="pt-BR" b="1" i="1" dirty="0">
                    <a:solidFill>
                      <a:srgbClr val="00B050"/>
                    </a:solidFill>
                  </a:rPr>
                  <a:t>minimizar a função de erro</a:t>
                </a:r>
                <a:endParaRPr lang="pt-BR" dirty="0"/>
              </a:p>
              <a:p>
                <a:pPr marL="0" indent="0">
                  <a:buNone/>
                </a:pPr>
                <a14:m>
                  <m:oMathPara xmlns:m="http://schemas.openxmlformats.org/officeDocument/2006/math">
                    <m:oMathParaPr>
                      <m:jc m:val="centerGroup"/>
                    </m:oMathParaPr>
                    <m:oMath xmlns:m="http://schemas.openxmlformats.org/officeDocument/2006/math">
                      <m:func>
                        <m:funcPr>
                          <m:ctrlPr>
                            <a:rPr lang="nl-BE" i="1">
                              <a:latin typeface="Cambria Math" panose="02040503050406030204" pitchFamily="18" charset="0"/>
                            </a:rPr>
                          </m:ctrlPr>
                        </m:funcPr>
                        <m:fName>
                          <m:limLow>
                            <m:limLowPr>
                              <m:ctrlPr>
                                <a:rPr lang="nl-BE" i="1" smtClean="0">
                                  <a:latin typeface="Cambria Math" panose="02040503050406030204" pitchFamily="18" charset="0"/>
                                </a:rPr>
                              </m:ctrlPr>
                            </m:limLowPr>
                            <m:e>
                              <m:r>
                                <m:rPr>
                                  <m:sty m:val="p"/>
                                </m:rPr>
                                <a:rPr lang="nl-BE">
                                  <a:latin typeface="Cambria Math" panose="02040503050406030204" pitchFamily="18" charset="0"/>
                                </a:rPr>
                                <m:t>min</m:t>
                              </m:r>
                            </m:e>
                            <m:lim>
                              <m:r>
                                <a:rPr lang="pt-BR" b="1" i="1">
                                  <a:latin typeface="Cambria Math" panose="02040503050406030204" pitchFamily="18" charset="0"/>
                                </a:rPr>
                                <m:t>𝒂</m:t>
                              </m:r>
                              <m:r>
                                <a:rPr lang="pt-BR" b="1" i="1" smtClean="0">
                                  <a:latin typeface="Cambria Math" panose="02040503050406030204" pitchFamily="18" charset="0"/>
                                </a:rPr>
                                <m:t> </m:t>
                              </m:r>
                              <m:r>
                                <a:rPr lang="pt-BR" b="1" i="1" smtClean="0">
                                  <a:latin typeface="Cambria Math" panose="02040503050406030204" pitchFamily="18" charset="0"/>
                                  <a:ea typeface="Cambria Math" panose="02040503050406030204" pitchFamily="18" charset="0"/>
                                </a:rPr>
                                <m:t>∈</m:t>
                              </m:r>
                              <m:sSup>
                                <m:sSupPr>
                                  <m:ctrlPr>
                                    <a:rPr lang="pt-BR" b="1" i="1" smtClean="0">
                                      <a:latin typeface="Cambria Math" panose="02040503050406030204" pitchFamily="18" charset="0"/>
                                      <a:ea typeface="Cambria Math" panose="02040503050406030204" pitchFamily="18" charset="0"/>
                                    </a:rPr>
                                  </m:ctrlPr>
                                </m:sSupPr>
                                <m:e>
                                  <m:r>
                                    <a:rPr lang="pt-BR" b="1" i="1" smtClean="0">
                                      <a:latin typeface="Cambria Math" panose="02040503050406030204" pitchFamily="18" charset="0"/>
                                      <a:ea typeface="Cambria Math" panose="02040503050406030204" pitchFamily="18" charset="0"/>
                                    </a:rPr>
                                    <m:t> </m:t>
                                  </m:r>
                                  <m:r>
                                    <a:rPr lang="pt-BR" b="1" i="1">
                                      <a:latin typeface="Cambria Math" panose="02040503050406030204" pitchFamily="18" charset="0"/>
                                      <a:ea typeface="Cambria Math" panose="02040503050406030204" pitchFamily="18" charset="0"/>
                                    </a:rPr>
                                    <m:t>ℝ</m:t>
                                  </m:r>
                                </m:e>
                                <m:sup>
                                  <m:r>
                                    <a:rPr lang="pt-BR" b="0" i="1" smtClean="0">
                                      <a:latin typeface="Cambria Math" panose="02040503050406030204" pitchFamily="18" charset="0"/>
                                      <a:ea typeface="Cambria Math" panose="02040503050406030204" pitchFamily="18" charset="0"/>
                                    </a:rPr>
                                    <m:t>𝐾</m:t>
                                  </m:r>
                                  <m:r>
                                    <a:rPr lang="pt-BR" b="0" i="1" smtClean="0">
                                      <a:latin typeface="Cambria Math" panose="02040503050406030204" pitchFamily="18" charset="0"/>
                                      <a:ea typeface="Cambria Math" panose="02040503050406030204" pitchFamily="18" charset="0"/>
                                    </a:rPr>
                                    <m:t>+1×1</m:t>
                                  </m:r>
                                </m:sup>
                              </m:sSup>
                              <m:r>
                                <a:rPr lang="pt-BR" b="1" i="1" smtClean="0">
                                  <a:latin typeface="Cambria Math" panose="02040503050406030204" pitchFamily="18" charset="0"/>
                                </a:rPr>
                                <m:t> </m:t>
                              </m:r>
                            </m:lim>
                          </m:limLow>
                        </m:fName>
                        <m:e>
                          <m:sSup>
                            <m:sSupPr>
                              <m:ctrlPr>
                                <a:rPr lang="pt-BR" i="1">
                                  <a:latin typeface="Cambria Math" panose="02040503050406030204" pitchFamily="18" charset="0"/>
                                </a:rPr>
                              </m:ctrlPr>
                            </m:sSupPr>
                            <m:e>
                              <m:d>
                                <m:dPr>
                                  <m:begChr m:val="‖"/>
                                  <m:endChr m:val="‖"/>
                                  <m:ctrlPr>
                                    <a:rPr lang="pt-BR" i="1">
                                      <a:latin typeface="Cambria Math" panose="02040503050406030204" pitchFamily="18" charset="0"/>
                                    </a:rPr>
                                  </m:ctrlPr>
                                </m:dPr>
                                <m:e>
                                  <m:r>
                                    <a:rPr lang="pt-BR" b="1" i="1">
                                      <a:latin typeface="Cambria Math" panose="02040503050406030204" pitchFamily="18" charset="0"/>
                                    </a:rPr>
                                    <m:t>𝒚</m:t>
                                  </m:r>
                                  <m:r>
                                    <a:rPr lang="pt-BR" i="1">
                                      <a:latin typeface="Cambria Math" panose="02040503050406030204" pitchFamily="18" charset="0"/>
                                    </a:rPr>
                                    <m:t> −</m:t>
                                  </m:r>
                                  <m:r>
                                    <a:rPr lang="pt-BR" b="1" i="1" smtClean="0">
                                      <a:latin typeface="Cambria Math" panose="02040503050406030204" pitchFamily="18" charset="0"/>
                                    </a:rPr>
                                    <m:t>𝑿</m:t>
                                  </m:r>
                                  <m:r>
                                    <a:rPr lang="pt-BR" b="1" i="1">
                                      <a:latin typeface="Cambria Math" panose="02040503050406030204" pitchFamily="18" charset="0"/>
                                    </a:rPr>
                                    <m:t>𝒂</m:t>
                                  </m:r>
                                </m:e>
                              </m:d>
                            </m:e>
                            <m:sup>
                              <m:r>
                                <a:rPr lang="pt-BR" i="1">
                                  <a:latin typeface="Cambria Math" panose="02040503050406030204" pitchFamily="18" charset="0"/>
                                </a:rPr>
                                <m:t>2</m:t>
                              </m:r>
                            </m:sup>
                          </m:sSup>
                        </m:e>
                      </m:func>
                      <m:r>
                        <a:rPr lang="pt-BR" b="0" i="0" smtClean="0">
                          <a:latin typeface="Cambria Math" panose="02040503050406030204" pitchFamily="18" charset="0"/>
                        </a:rPr>
                        <m:t>.</m:t>
                      </m:r>
                    </m:oMath>
                  </m:oMathPara>
                </a14:m>
                <a:endParaRPr lang="pt-BR" dirty="0"/>
              </a:p>
              <a:p>
                <a:pPr marL="0" indent="0">
                  <a:buNone/>
                </a:pPr>
                <a:r>
                  <a:rPr lang="pt-BR" sz="2800" b="1" dirty="0"/>
                  <a:t>OBS</a:t>
                </a:r>
                <a:r>
                  <a:rPr lang="pt-BR" sz="2800" dirty="0"/>
                  <a:t>.: Por ser constante, o termo 1/𝑁 não influencia na minimização e, portanto, pode ser omitido na equação acima.</a:t>
                </a:r>
              </a:p>
            </p:txBody>
          </p:sp>
        </mc:Choice>
        <mc:Fallback xmlns="">
          <p:sp>
            <p:nvSpPr>
              <p:cNvPr id="3" name="Espaço Reservado para Conteúdo 2">
                <a:extLst>
                  <a:ext uri="{FF2B5EF4-FFF2-40B4-BE49-F238E27FC236}">
                    <a16:creationId xmlns:a16="http://schemas.microsoft.com/office/drawing/2014/main" id="{843752C2-61B6-8E7E-17CE-7C009ECA9D67}"/>
                  </a:ext>
                </a:extLst>
              </p:cNvPr>
              <p:cNvSpPr>
                <a:spLocks noGrp="1" noRot="1" noChangeAspect="1" noMove="1" noResize="1" noEditPoints="1" noAdjustHandles="1" noChangeArrowheads="1" noChangeShapeType="1" noTextEdit="1"/>
              </p:cNvSpPr>
              <p:nvPr>
                <p:ph idx="1"/>
              </p:nvPr>
            </p:nvSpPr>
            <p:spPr>
              <a:xfrm>
                <a:off x="838200" y="1825624"/>
                <a:ext cx="11206316" cy="5032375"/>
              </a:xfrm>
              <a:blipFill>
                <a:blip r:embed="rId3"/>
                <a:stretch>
                  <a:fillRect l="-1143" t="-1937" r="-109"/>
                </a:stretch>
              </a:blipFill>
            </p:spPr>
            <p:txBody>
              <a:bodyPr/>
              <a:lstStyle/>
              <a:p>
                <a:r>
                  <a:rPr lang="pt-BR">
                    <a:noFill/>
                  </a:rPr>
                  <a:t> </a:t>
                </a:r>
              </a:p>
            </p:txBody>
          </p:sp>
        </mc:Fallback>
      </mc:AlternateContent>
    </p:spTree>
    <p:extLst>
      <p:ext uri="{BB962C8B-B14F-4D97-AF65-F5344CB8AC3E}">
        <p14:creationId xmlns:p14="http://schemas.microsoft.com/office/powerpoint/2010/main" val="28656650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5DC745-C86C-4971-B0AF-00EE88E914C9}"/>
              </a:ext>
            </a:extLst>
          </p:cNvPr>
          <p:cNvSpPr>
            <a:spLocks noGrp="1"/>
          </p:cNvSpPr>
          <p:nvPr>
            <p:ph type="title"/>
          </p:nvPr>
        </p:nvSpPr>
        <p:spPr>
          <a:xfrm>
            <a:off x="838200" y="365125"/>
            <a:ext cx="10515600" cy="952231"/>
          </a:xfrm>
        </p:spPr>
        <p:txBody>
          <a:bodyPr/>
          <a:lstStyle/>
          <a:p>
            <a:r>
              <a:rPr lang="pt-BR" dirty="0"/>
              <a:t>Resumo do problema da regressão</a:t>
            </a:r>
          </a:p>
        </p:txBody>
      </p:sp>
      <p:sp>
        <p:nvSpPr>
          <p:cNvPr id="3" name="Content Placeholder 2">
            <a:extLst>
              <a:ext uri="{FF2B5EF4-FFF2-40B4-BE49-F238E27FC236}">
                <a16:creationId xmlns:a16="http://schemas.microsoft.com/office/drawing/2014/main" id="{AF130550-3E6D-44FC-BB82-8D9766374925}"/>
              </a:ext>
            </a:extLst>
          </p:cNvPr>
          <p:cNvSpPr>
            <a:spLocks noGrp="1"/>
          </p:cNvSpPr>
          <p:nvPr>
            <p:ph idx="1"/>
          </p:nvPr>
        </p:nvSpPr>
        <p:spPr>
          <a:xfrm>
            <a:off x="5558841" y="1551214"/>
            <a:ext cx="6485675" cy="5306785"/>
          </a:xfrm>
        </p:spPr>
        <p:txBody>
          <a:bodyPr>
            <a:normAutofit/>
          </a:bodyPr>
          <a:lstStyle/>
          <a:p>
            <a:r>
              <a:rPr lang="pt-BR" dirty="0"/>
              <a:t>Portanto, resumindo, nosso objetivo é </a:t>
            </a:r>
            <a:r>
              <a:rPr lang="pt-BR" b="1" i="1" dirty="0">
                <a:solidFill>
                  <a:srgbClr val="00B050"/>
                </a:solidFill>
              </a:rPr>
              <a:t>treinar</a:t>
            </a:r>
            <a:r>
              <a:rPr lang="pt-BR" dirty="0"/>
              <a:t> um </a:t>
            </a:r>
            <a:r>
              <a:rPr lang="pt-BR" b="1" i="1" dirty="0">
                <a:solidFill>
                  <a:srgbClr val="00B050"/>
                </a:solidFill>
              </a:rPr>
              <a:t>modelo</a:t>
            </a:r>
            <a:r>
              <a:rPr lang="pt-BR" dirty="0"/>
              <a:t>, a partir de um </a:t>
            </a:r>
            <a:r>
              <a:rPr lang="pt-BR" b="1" i="1" dirty="0">
                <a:solidFill>
                  <a:srgbClr val="00B050"/>
                </a:solidFill>
              </a:rPr>
              <a:t>conjunto de treinamento</a:t>
            </a:r>
            <a:r>
              <a:rPr lang="pt-BR" dirty="0"/>
              <a:t>, que </a:t>
            </a:r>
            <a:r>
              <a:rPr lang="pt-BR" b="1" i="1" dirty="0">
                <a:solidFill>
                  <a:srgbClr val="00B050"/>
                </a:solidFill>
              </a:rPr>
              <a:t>minimize o erro de aproximação</a:t>
            </a:r>
            <a:r>
              <a:rPr lang="pt-BR" dirty="0"/>
              <a:t>.</a:t>
            </a:r>
          </a:p>
          <a:p>
            <a:r>
              <a:rPr lang="pt-BR" dirty="0"/>
              <a:t>Assim, para </a:t>
            </a:r>
            <a:r>
              <a:rPr lang="pt-BR" b="1" i="1" dirty="0">
                <a:solidFill>
                  <a:srgbClr val="00B050"/>
                </a:solidFill>
              </a:rPr>
              <a:t>treinar</a:t>
            </a:r>
            <a:r>
              <a:rPr lang="pt-BR" dirty="0"/>
              <a:t> o modelo, precisamos encontrar </a:t>
            </a:r>
            <a:r>
              <a:rPr lang="pt-BR" b="1" i="1" dirty="0">
                <a:solidFill>
                  <a:srgbClr val="7030A0"/>
                </a:solidFill>
              </a:rPr>
              <a:t>maneiras</a:t>
            </a:r>
            <a:r>
              <a:rPr lang="pt-BR" b="1" i="1" dirty="0">
                <a:solidFill>
                  <a:srgbClr val="00B050"/>
                </a:solidFill>
              </a:rPr>
              <a:t> </a:t>
            </a:r>
            <a:r>
              <a:rPr lang="pt-BR" dirty="0"/>
              <a:t>de </a:t>
            </a:r>
            <a:r>
              <a:rPr lang="pt-BR" b="1" i="1" dirty="0">
                <a:solidFill>
                  <a:srgbClr val="00B050"/>
                </a:solidFill>
              </a:rPr>
              <a:t>ajustar seus pesos </a:t>
            </a:r>
            <a:r>
              <a:rPr lang="pt-BR" dirty="0"/>
              <a:t>de forma que o erro seja minimizado.</a:t>
            </a:r>
          </a:p>
          <a:p>
            <a:r>
              <a:rPr lang="pt-BR" dirty="0"/>
              <a:t>Na sequência veremos duas formas de se encontrar o </a:t>
            </a:r>
            <a:r>
              <a:rPr lang="pt-BR" b="1" i="1" dirty="0">
                <a:solidFill>
                  <a:srgbClr val="00B050"/>
                </a:solidFill>
              </a:rPr>
              <a:t>conjunto de pesos ótimo </a:t>
            </a:r>
            <a:r>
              <a:rPr lang="pt-BR" dirty="0"/>
              <a:t>através da </a:t>
            </a:r>
            <a:r>
              <a:rPr lang="pt-BR" b="1" i="1" dirty="0">
                <a:solidFill>
                  <a:srgbClr val="7030A0"/>
                </a:solidFill>
              </a:rPr>
              <a:t>minimização da função de erro</a:t>
            </a:r>
            <a:r>
              <a:rPr lang="pt-BR" dirty="0"/>
              <a:t>.</a:t>
            </a:r>
          </a:p>
        </p:txBody>
      </p:sp>
      <p:grpSp>
        <p:nvGrpSpPr>
          <p:cNvPr id="7" name="Agrupar 6">
            <a:extLst>
              <a:ext uri="{FF2B5EF4-FFF2-40B4-BE49-F238E27FC236}">
                <a16:creationId xmlns:a16="http://schemas.microsoft.com/office/drawing/2014/main" id="{A9CFBE1F-E739-ECB1-A43E-891E3E546A8C}"/>
              </a:ext>
            </a:extLst>
          </p:cNvPr>
          <p:cNvGrpSpPr/>
          <p:nvPr/>
        </p:nvGrpSpPr>
        <p:grpSpPr>
          <a:xfrm>
            <a:off x="342900" y="2251139"/>
            <a:ext cx="4908940" cy="3031571"/>
            <a:chOff x="157187" y="2378075"/>
            <a:chExt cx="4908940" cy="3031571"/>
          </a:xfrm>
        </p:grpSpPr>
        <p:sp>
          <p:nvSpPr>
            <p:cNvPr id="20" name="Retângulo 19">
              <a:extLst>
                <a:ext uri="{FF2B5EF4-FFF2-40B4-BE49-F238E27FC236}">
                  <a16:creationId xmlns:a16="http://schemas.microsoft.com/office/drawing/2014/main" id="{C94DB9DA-6651-67B4-2FCB-6138D2059179}"/>
                </a:ext>
              </a:extLst>
            </p:cNvPr>
            <p:cNvSpPr/>
            <p:nvPr/>
          </p:nvSpPr>
          <p:spPr>
            <a:xfrm>
              <a:off x="425788" y="3029858"/>
              <a:ext cx="463575" cy="1935842"/>
            </a:xfrm>
            <a:prstGeom prst="rect">
              <a:avLst/>
            </a:prstGeom>
            <a:solidFill>
              <a:schemeClr val="accent1">
                <a:alpha val="41000"/>
              </a:schemeClr>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 name="Rectangle 12">
              <a:extLst>
                <a:ext uri="{FF2B5EF4-FFF2-40B4-BE49-F238E27FC236}">
                  <a16:creationId xmlns:a16="http://schemas.microsoft.com/office/drawing/2014/main" id="{5707A7FC-2643-5BF6-4ADB-DCD3B83DF68F}"/>
                </a:ext>
              </a:extLst>
            </p:cNvPr>
            <p:cNvSpPr/>
            <p:nvPr/>
          </p:nvSpPr>
          <p:spPr>
            <a:xfrm>
              <a:off x="1361788" y="3029857"/>
              <a:ext cx="1216819" cy="84908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Modelo de ML</a:t>
              </a:r>
            </a:p>
          </p:txBody>
        </p:sp>
        <p:cxnSp>
          <p:nvCxnSpPr>
            <p:cNvPr id="10" name="Straight Arrow Connector 14">
              <a:extLst>
                <a:ext uri="{FF2B5EF4-FFF2-40B4-BE49-F238E27FC236}">
                  <a16:creationId xmlns:a16="http://schemas.microsoft.com/office/drawing/2014/main" id="{71024B44-4FCA-AB48-FD6A-BC22BAF1FE30}"/>
                </a:ext>
              </a:extLst>
            </p:cNvPr>
            <p:cNvCxnSpPr>
              <a:cxnSpLocks/>
            </p:cNvCxnSpPr>
            <p:nvPr/>
          </p:nvCxnSpPr>
          <p:spPr>
            <a:xfrm>
              <a:off x="893787" y="3471233"/>
              <a:ext cx="4680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4">
              <a:extLst>
                <a:ext uri="{FF2B5EF4-FFF2-40B4-BE49-F238E27FC236}">
                  <a16:creationId xmlns:a16="http://schemas.microsoft.com/office/drawing/2014/main" id="{AFAD5EB5-BD73-1AA8-2DE8-86B253D42465}"/>
                </a:ext>
              </a:extLst>
            </p:cNvPr>
            <p:cNvCxnSpPr>
              <a:cxnSpLocks/>
              <a:stCxn id="8" idx="3"/>
              <a:endCxn id="12" idx="1"/>
            </p:cNvCxnSpPr>
            <p:nvPr/>
          </p:nvCxnSpPr>
          <p:spPr>
            <a:xfrm>
              <a:off x="2578607" y="3454400"/>
              <a:ext cx="840366"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2" name="Rectangle 12">
              <a:extLst>
                <a:ext uri="{FF2B5EF4-FFF2-40B4-BE49-F238E27FC236}">
                  <a16:creationId xmlns:a16="http://schemas.microsoft.com/office/drawing/2014/main" id="{70B31B89-FB10-2FE0-309F-D08BB4008A71}"/>
                </a:ext>
              </a:extLst>
            </p:cNvPr>
            <p:cNvSpPr/>
            <p:nvPr/>
          </p:nvSpPr>
          <p:spPr>
            <a:xfrm>
              <a:off x="3418973" y="3029857"/>
              <a:ext cx="1216818" cy="84908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Função de erro</a:t>
              </a:r>
            </a:p>
          </p:txBody>
        </p:sp>
        <mc:AlternateContent xmlns:mc="http://schemas.openxmlformats.org/markup-compatibility/2006" xmlns:a14="http://schemas.microsoft.com/office/drawing/2010/main">
          <mc:Choice Requires="a14">
            <p:sp>
              <p:nvSpPr>
                <p:cNvPr id="13" name="CaixaDeTexto 12">
                  <a:extLst>
                    <a:ext uri="{FF2B5EF4-FFF2-40B4-BE49-F238E27FC236}">
                      <a16:creationId xmlns:a16="http://schemas.microsoft.com/office/drawing/2014/main" id="{37A5E096-7B54-8ADE-2BF6-C2E99C2CDB16}"/>
                    </a:ext>
                  </a:extLst>
                </p:cNvPr>
                <p:cNvSpPr txBox="1"/>
                <p:nvPr/>
              </p:nvSpPr>
              <p:spPr>
                <a:xfrm flipH="1">
                  <a:off x="436587" y="3162012"/>
                  <a:ext cx="467999" cy="461665"/>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r>
                          <a:rPr lang="pt-BR" sz="2400" b="1" i="1" smtClean="0">
                            <a:latin typeface="Cambria Math" panose="02040503050406030204" pitchFamily="18" charset="0"/>
                          </a:rPr>
                          <m:t>𝑿</m:t>
                        </m:r>
                      </m:oMath>
                    </m:oMathPara>
                  </a14:m>
                  <a:endParaRPr lang="pt-BR" sz="2400" b="1" dirty="0"/>
                </a:p>
              </p:txBody>
            </p:sp>
          </mc:Choice>
          <mc:Fallback xmlns="">
            <p:sp>
              <p:nvSpPr>
                <p:cNvPr id="13" name="CaixaDeTexto 12">
                  <a:extLst>
                    <a:ext uri="{FF2B5EF4-FFF2-40B4-BE49-F238E27FC236}">
                      <a16:creationId xmlns:a16="http://schemas.microsoft.com/office/drawing/2014/main" id="{37A5E096-7B54-8ADE-2BF6-C2E99C2CDB16}"/>
                    </a:ext>
                  </a:extLst>
                </p:cNvPr>
                <p:cNvSpPr txBox="1">
                  <a:spLocks noRot="1" noChangeAspect="1" noMove="1" noResize="1" noEditPoints="1" noAdjustHandles="1" noChangeArrowheads="1" noChangeShapeType="1" noTextEdit="1"/>
                </p:cNvSpPr>
                <p:nvPr/>
              </p:nvSpPr>
              <p:spPr>
                <a:xfrm flipH="1">
                  <a:off x="436587" y="3162012"/>
                  <a:ext cx="467999" cy="461665"/>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4" name="CaixaDeTexto 13">
                  <a:extLst>
                    <a:ext uri="{FF2B5EF4-FFF2-40B4-BE49-F238E27FC236}">
                      <a16:creationId xmlns:a16="http://schemas.microsoft.com/office/drawing/2014/main" id="{6AFC799D-58CB-E1E2-0D69-3033A3F20565}"/>
                    </a:ext>
                  </a:extLst>
                </p:cNvPr>
                <p:cNvSpPr txBox="1"/>
                <p:nvPr/>
              </p:nvSpPr>
              <p:spPr>
                <a:xfrm flipH="1">
                  <a:off x="425788" y="4367212"/>
                  <a:ext cx="467999" cy="461665"/>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r>
                          <a:rPr lang="pt-BR" sz="2400" b="1" i="1" smtClean="0">
                            <a:latin typeface="Cambria Math" panose="02040503050406030204" pitchFamily="18" charset="0"/>
                          </a:rPr>
                          <m:t>𝒚</m:t>
                        </m:r>
                      </m:oMath>
                    </m:oMathPara>
                  </a14:m>
                  <a:endParaRPr lang="pt-BR" sz="2400" b="1" i="1" dirty="0"/>
                </a:p>
              </p:txBody>
            </p:sp>
          </mc:Choice>
          <mc:Fallback xmlns="">
            <p:sp>
              <p:nvSpPr>
                <p:cNvPr id="14" name="CaixaDeTexto 13">
                  <a:extLst>
                    <a:ext uri="{FF2B5EF4-FFF2-40B4-BE49-F238E27FC236}">
                      <a16:creationId xmlns:a16="http://schemas.microsoft.com/office/drawing/2014/main" id="{6AFC799D-58CB-E1E2-0D69-3033A3F20565}"/>
                    </a:ext>
                  </a:extLst>
                </p:cNvPr>
                <p:cNvSpPr txBox="1">
                  <a:spLocks noRot="1" noChangeAspect="1" noMove="1" noResize="1" noEditPoints="1" noAdjustHandles="1" noChangeArrowheads="1" noChangeShapeType="1" noTextEdit="1"/>
                </p:cNvSpPr>
                <p:nvPr/>
              </p:nvSpPr>
              <p:spPr>
                <a:xfrm flipH="1">
                  <a:off x="425788" y="4367212"/>
                  <a:ext cx="467999" cy="461665"/>
                </a:xfrm>
                <a:prstGeom prst="rect">
                  <a:avLst/>
                </a:prstGeom>
                <a:blipFill>
                  <a:blip r:embed="rId4"/>
                  <a:stretch>
                    <a:fillRect b="-12000"/>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5" name="CaixaDeTexto 14">
                  <a:extLst>
                    <a:ext uri="{FF2B5EF4-FFF2-40B4-BE49-F238E27FC236}">
                      <a16:creationId xmlns:a16="http://schemas.microsoft.com/office/drawing/2014/main" id="{50292170-E093-D561-BEDB-71584050F297}"/>
                    </a:ext>
                  </a:extLst>
                </p:cNvPr>
                <p:cNvSpPr txBox="1"/>
                <p:nvPr/>
              </p:nvSpPr>
              <p:spPr>
                <a:xfrm flipH="1">
                  <a:off x="2578604" y="2978956"/>
                  <a:ext cx="801039" cy="461665"/>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acc>
                          <m:accPr>
                            <m:chr m:val="̂"/>
                            <m:ctrlPr>
                              <a:rPr lang="pt-BR" sz="2400" b="0" i="1" smtClean="0">
                                <a:latin typeface="Cambria Math" panose="02040503050406030204" pitchFamily="18" charset="0"/>
                              </a:rPr>
                            </m:ctrlPr>
                          </m:accPr>
                          <m:e>
                            <m:r>
                              <a:rPr lang="pt-BR" sz="2400" b="0" i="1" smtClean="0">
                                <a:latin typeface="Cambria Math" panose="02040503050406030204" pitchFamily="18" charset="0"/>
                              </a:rPr>
                              <m:t>𝑦</m:t>
                            </m:r>
                          </m:e>
                        </m:acc>
                      </m:oMath>
                    </m:oMathPara>
                  </a14:m>
                  <a:endParaRPr lang="pt-BR" sz="2400" dirty="0"/>
                </a:p>
              </p:txBody>
            </p:sp>
          </mc:Choice>
          <mc:Fallback xmlns="">
            <p:sp>
              <p:nvSpPr>
                <p:cNvPr id="15" name="CaixaDeTexto 14">
                  <a:extLst>
                    <a:ext uri="{FF2B5EF4-FFF2-40B4-BE49-F238E27FC236}">
                      <a16:creationId xmlns:a16="http://schemas.microsoft.com/office/drawing/2014/main" id="{50292170-E093-D561-BEDB-71584050F297}"/>
                    </a:ext>
                  </a:extLst>
                </p:cNvPr>
                <p:cNvSpPr txBox="1">
                  <a:spLocks noRot="1" noChangeAspect="1" noMove="1" noResize="1" noEditPoints="1" noAdjustHandles="1" noChangeArrowheads="1" noChangeShapeType="1" noTextEdit="1"/>
                </p:cNvSpPr>
                <p:nvPr/>
              </p:nvSpPr>
              <p:spPr>
                <a:xfrm flipH="1">
                  <a:off x="2578604" y="2978956"/>
                  <a:ext cx="801039" cy="461665"/>
                </a:xfrm>
                <a:prstGeom prst="rect">
                  <a:avLst/>
                </a:prstGeom>
                <a:blipFill>
                  <a:blip r:embed="rId6"/>
                  <a:stretch>
                    <a:fillRect t="-3947" r="-21970" b="-10526"/>
                  </a:stretch>
                </a:blipFill>
              </p:spPr>
              <p:txBody>
                <a:bodyPr/>
                <a:lstStyle/>
                <a:p>
                  <a:r>
                    <a:rPr lang="pt-BR">
                      <a:noFill/>
                    </a:rPr>
                    <a:t> </a:t>
                  </a:r>
                </a:p>
              </p:txBody>
            </p:sp>
          </mc:Fallback>
        </mc:AlternateContent>
        <p:cxnSp>
          <p:nvCxnSpPr>
            <p:cNvPr id="16" name="Conector: Angulado 15">
              <a:extLst>
                <a:ext uri="{FF2B5EF4-FFF2-40B4-BE49-F238E27FC236}">
                  <a16:creationId xmlns:a16="http://schemas.microsoft.com/office/drawing/2014/main" id="{B009E62F-DEAF-CE49-8684-D2F3889690CD}"/>
                </a:ext>
              </a:extLst>
            </p:cNvPr>
            <p:cNvCxnSpPr>
              <a:cxnSpLocks/>
              <a:stCxn id="14" idx="1"/>
              <a:endCxn id="12" idx="2"/>
            </p:cNvCxnSpPr>
            <p:nvPr/>
          </p:nvCxnSpPr>
          <p:spPr>
            <a:xfrm flipV="1">
              <a:off x="893787" y="3878943"/>
              <a:ext cx="3133595" cy="719102"/>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Conector: Angulado 16">
              <a:extLst>
                <a:ext uri="{FF2B5EF4-FFF2-40B4-BE49-F238E27FC236}">
                  <a16:creationId xmlns:a16="http://schemas.microsoft.com/office/drawing/2014/main" id="{F90DC347-B7E4-3023-60C7-1C8283B3C88E}"/>
                </a:ext>
              </a:extLst>
            </p:cNvPr>
            <p:cNvCxnSpPr>
              <a:cxnSpLocks/>
              <a:stCxn id="12" idx="3"/>
            </p:cNvCxnSpPr>
            <p:nvPr/>
          </p:nvCxnSpPr>
          <p:spPr>
            <a:xfrm flipH="1" flipV="1">
              <a:off x="2662503" y="2378075"/>
              <a:ext cx="1973288" cy="1076325"/>
            </a:xfrm>
            <a:prstGeom prst="bentConnector3">
              <a:avLst>
                <a:gd name="adj1" fmla="val -11585"/>
              </a:avLst>
            </a:prstGeom>
            <a:ln>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Conector reto 17">
              <a:extLst>
                <a:ext uri="{FF2B5EF4-FFF2-40B4-BE49-F238E27FC236}">
                  <a16:creationId xmlns:a16="http://schemas.microsoft.com/office/drawing/2014/main" id="{29EF8501-71B8-2FB0-7ED2-028287A0A5BB}"/>
                </a:ext>
              </a:extLst>
            </p:cNvPr>
            <p:cNvCxnSpPr/>
            <p:nvPr/>
          </p:nvCxnSpPr>
          <p:spPr>
            <a:xfrm flipH="1">
              <a:off x="1450107" y="2378075"/>
              <a:ext cx="1212396" cy="1743075"/>
            </a:xfrm>
            <a:prstGeom prst="line">
              <a:avLst/>
            </a:prstGeom>
            <a:ln>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9" name="CaixaDeTexto 18">
              <a:extLst>
                <a:ext uri="{FF2B5EF4-FFF2-40B4-BE49-F238E27FC236}">
                  <a16:creationId xmlns:a16="http://schemas.microsoft.com/office/drawing/2014/main" id="{2B889678-B98C-9E1D-C61A-60F719853781}"/>
                </a:ext>
              </a:extLst>
            </p:cNvPr>
            <p:cNvSpPr txBox="1"/>
            <p:nvPr/>
          </p:nvSpPr>
          <p:spPr>
            <a:xfrm>
              <a:off x="893787" y="4074825"/>
              <a:ext cx="1309262" cy="276999"/>
            </a:xfrm>
            <a:prstGeom prst="rect">
              <a:avLst/>
            </a:prstGeom>
            <a:noFill/>
          </p:spPr>
          <p:txBody>
            <a:bodyPr wrap="square" rtlCol="0">
              <a:spAutoFit/>
            </a:bodyPr>
            <a:lstStyle/>
            <a:p>
              <a:pPr algn="ctr"/>
              <a:r>
                <a:rPr lang="pt-BR" sz="1200" dirty="0"/>
                <a:t>Ajuste do modelo</a:t>
              </a:r>
            </a:p>
          </p:txBody>
        </p:sp>
        <p:sp>
          <p:nvSpPr>
            <p:cNvPr id="21" name="CaixaDeTexto 20">
              <a:extLst>
                <a:ext uri="{FF2B5EF4-FFF2-40B4-BE49-F238E27FC236}">
                  <a16:creationId xmlns:a16="http://schemas.microsoft.com/office/drawing/2014/main" id="{D4DEEE4B-BFB7-7180-B620-019C107089CA}"/>
                </a:ext>
              </a:extLst>
            </p:cNvPr>
            <p:cNvSpPr txBox="1"/>
            <p:nvPr/>
          </p:nvSpPr>
          <p:spPr>
            <a:xfrm>
              <a:off x="157187" y="4947981"/>
              <a:ext cx="1047413" cy="461665"/>
            </a:xfrm>
            <a:prstGeom prst="rect">
              <a:avLst/>
            </a:prstGeom>
            <a:noFill/>
          </p:spPr>
          <p:txBody>
            <a:bodyPr wrap="square" rtlCol="0">
              <a:spAutoFit/>
            </a:bodyPr>
            <a:lstStyle/>
            <a:p>
              <a:pPr algn="ctr"/>
              <a:r>
                <a:rPr lang="pt-BR" sz="1200" dirty="0"/>
                <a:t>Conjunto de treinamento</a:t>
              </a:r>
            </a:p>
          </p:txBody>
        </p:sp>
        <p:sp>
          <p:nvSpPr>
            <p:cNvPr id="22" name="CaixaDeTexto 21">
              <a:extLst>
                <a:ext uri="{FF2B5EF4-FFF2-40B4-BE49-F238E27FC236}">
                  <a16:creationId xmlns:a16="http://schemas.microsoft.com/office/drawing/2014/main" id="{CB35AE44-A8A6-55E4-AF7C-6D1B1C22FD76}"/>
                </a:ext>
              </a:extLst>
            </p:cNvPr>
            <p:cNvSpPr txBox="1"/>
            <p:nvPr/>
          </p:nvSpPr>
          <p:spPr>
            <a:xfrm>
              <a:off x="2578607" y="3490140"/>
              <a:ext cx="840365" cy="276999"/>
            </a:xfrm>
            <a:prstGeom prst="rect">
              <a:avLst/>
            </a:prstGeom>
            <a:noFill/>
          </p:spPr>
          <p:txBody>
            <a:bodyPr wrap="square" rtlCol="0">
              <a:spAutoFit/>
            </a:bodyPr>
            <a:lstStyle/>
            <a:p>
              <a:pPr algn="ctr"/>
              <a:r>
                <a:rPr lang="pt-BR" sz="1200" dirty="0"/>
                <a:t>estimativa</a:t>
              </a:r>
            </a:p>
          </p:txBody>
        </p:sp>
        <p:sp>
          <p:nvSpPr>
            <p:cNvPr id="23" name="CaixaDeTexto 22">
              <a:extLst>
                <a:ext uri="{FF2B5EF4-FFF2-40B4-BE49-F238E27FC236}">
                  <a16:creationId xmlns:a16="http://schemas.microsoft.com/office/drawing/2014/main" id="{253F27F5-AE53-A49B-F8E5-AF810876A343}"/>
                </a:ext>
              </a:extLst>
            </p:cNvPr>
            <p:cNvSpPr txBox="1"/>
            <p:nvPr/>
          </p:nvSpPr>
          <p:spPr>
            <a:xfrm>
              <a:off x="4611210" y="3440621"/>
              <a:ext cx="454917" cy="276999"/>
            </a:xfrm>
            <a:prstGeom prst="rect">
              <a:avLst/>
            </a:prstGeom>
            <a:noFill/>
          </p:spPr>
          <p:txBody>
            <a:bodyPr wrap="square" rtlCol="0">
              <a:spAutoFit/>
            </a:bodyPr>
            <a:lstStyle/>
            <a:p>
              <a:pPr algn="ctr"/>
              <a:r>
                <a:rPr lang="pt-BR" sz="1200" dirty="0"/>
                <a:t>erro</a:t>
              </a:r>
            </a:p>
          </p:txBody>
        </p:sp>
      </p:grpSp>
      <p:sp>
        <p:nvSpPr>
          <p:cNvPr id="5" name="CaixaDeTexto 4">
            <a:extLst>
              <a:ext uri="{FF2B5EF4-FFF2-40B4-BE49-F238E27FC236}">
                <a16:creationId xmlns:a16="http://schemas.microsoft.com/office/drawing/2014/main" id="{C18E8975-8592-CC3B-612B-6E6728CAA35F}"/>
              </a:ext>
            </a:extLst>
          </p:cNvPr>
          <p:cNvSpPr txBox="1"/>
          <p:nvPr/>
        </p:nvSpPr>
        <p:spPr>
          <a:xfrm>
            <a:off x="2848216" y="1658935"/>
            <a:ext cx="2209559" cy="600164"/>
          </a:xfrm>
          <a:prstGeom prst="rect">
            <a:avLst/>
          </a:prstGeom>
          <a:noFill/>
        </p:spPr>
        <p:txBody>
          <a:bodyPr wrap="square" rtlCol="0">
            <a:spAutoFit/>
          </a:bodyPr>
          <a:lstStyle/>
          <a:p>
            <a:pPr algn="ctr"/>
            <a:r>
              <a:rPr lang="pt-BR" sz="1100" b="1" i="1" dirty="0">
                <a:solidFill>
                  <a:schemeClr val="accent2"/>
                </a:solidFill>
              </a:rPr>
              <a:t>Indicação para onde deve-se caminhar </a:t>
            </a:r>
            <a:r>
              <a:rPr lang="pt-BR" sz="1100" dirty="0"/>
              <a:t>no espaço de hipóteses para que o erro seja minimizado</a:t>
            </a:r>
          </a:p>
        </p:txBody>
      </p:sp>
    </p:spTree>
    <p:extLst>
      <p:ext uri="{BB962C8B-B14F-4D97-AF65-F5344CB8AC3E}">
        <p14:creationId xmlns:p14="http://schemas.microsoft.com/office/powerpoint/2010/main" val="16859138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1EADC87F-171C-C864-28AD-883D892C0441}"/>
              </a:ext>
            </a:extLst>
          </p:cNvPr>
          <p:cNvSpPr>
            <a:spLocks noGrp="1"/>
          </p:cNvSpPr>
          <p:nvPr>
            <p:ph idx="1"/>
          </p:nvPr>
        </p:nvSpPr>
        <p:spPr>
          <a:xfrm>
            <a:off x="752167" y="2690966"/>
            <a:ext cx="10687665" cy="1476068"/>
          </a:xfrm>
        </p:spPr>
        <p:txBody>
          <a:bodyPr>
            <a:normAutofit/>
          </a:bodyPr>
          <a:lstStyle/>
          <a:p>
            <a:pPr marL="0" indent="0" algn="ctr">
              <a:buNone/>
            </a:pPr>
            <a:r>
              <a:rPr lang="pt-BR" sz="4800" b="1" i="1" dirty="0"/>
              <a:t>Como encontramos os pesos que minimizam a função de erro?</a:t>
            </a:r>
          </a:p>
          <a:p>
            <a:pPr algn="ctr"/>
            <a:endParaRPr lang="pt-BR" sz="4800" i="1" dirty="0"/>
          </a:p>
        </p:txBody>
      </p:sp>
    </p:spTree>
    <p:extLst>
      <p:ext uri="{BB962C8B-B14F-4D97-AF65-F5344CB8AC3E}">
        <p14:creationId xmlns:p14="http://schemas.microsoft.com/office/powerpoint/2010/main" val="20694489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B8997FE-4FF7-78B0-BAE7-3473256F565D}"/>
              </a:ext>
            </a:extLst>
          </p:cNvPr>
          <p:cNvSpPr>
            <a:spLocks noGrp="1"/>
          </p:cNvSpPr>
          <p:nvPr>
            <p:ph type="title"/>
          </p:nvPr>
        </p:nvSpPr>
        <p:spPr/>
        <p:txBody>
          <a:bodyPr/>
          <a:lstStyle/>
          <a:p>
            <a:r>
              <a:rPr lang="pt-BR" dirty="0"/>
              <a:t>Como minimizar a função de erro?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EBED31F7-9ADB-CE3C-D522-F33C86E7B549}"/>
                  </a:ext>
                </a:extLst>
              </p:cNvPr>
              <p:cNvSpPr>
                <a:spLocks noGrp="1"/>
              </p:cNvSpPr>
              <p:nvPr>
                <p:ph idx="1"/>
              </p:nvPr>
            </p:nvSpPr>
            <p:spPr>
              <a:xfrm>
                <a:off x="5428648" y="1825624"/>
                <a:ext cx="6597739" cy="5032375"/>
              </a:xfrm>
            </p:spPr>
            <p:txBody>
              <a:bodyPr>
                <a:normAutofit/>
              </a:bodyPr>
              <a:lstStyle/>
              <a:p>
                <a:r>
                  <a:rPr lang="pt-BR" dirty="0"/>
                  <a:t>Da disciplina de cálculo, sabemos que derivando a </a:t>
                </a:r>
                <a:r>
                  <a:rPr lang="pt-BR" b="1" i="1" dirty="0"/>
                  <a:t>função de erro</a:t>
                </a:r>
                <a:r>
                  <a:rPr lang="pt-BR" dirty="0"/>
                  <a:t> em relação ao vetor </a:t>
                </a:r>
                <a14:m>
                  <m:oMath xmlns:m="http://schemas.openxmlformats.org/officeDocument/2006/math">
                    <m:r>
                      <a:rPr lang="pt-BR" b="1" i="1">
                        <a:latin typeface="Cambria Math" panose="02040503050406030204" pitchFamily="18" charset="0"/>
                      </a:rPr>
                      <m:t>𝒂</m:t>
                    </m:r>
                  </m:oMath>
                </a14:m>
                <a:r>
                  <a:rPr lang="pt-BR" dirty="0"/>
                  <a:t> e igualando a derivada à 0, nós encontrar o </a:t>
                </a:r>
                <a:r>
                  <a:rPr lang="pt-BR" b="1" i="1" dirty="0">
                    <a:solidFill>
                      <a:srgbClr val="7030A0"/>
                    </a:solidFill>
                  </a:rPr>
                  <a:t>ponto</a:t>
                </a:r>
                <a:r>
                  <a:rPr lang="pt-BR" dirty="0"/>
                  <a:t> (i.e., os valores dos pesos) onde a </a:t>
                </a:r>
                <a:r>
                  <a:rPr lang="pt-BR" b="1" i="1" dirty="0">
                    <a:solidFill>
                      <a:srgbClr val="00B050"/>
                    </a:solidFill>
                  </a:rPr>
                  <a:t>taxa de variação da função é nula</a:t>
                </a:r>
                <a:r>
                  <a:rPr lang="pt-BR" dirty="0"/>
                  <a:t> (i.e., não cresce ou decresce mais)</a:t>
                </a:r>
              </a:p>
              <a:p>
                <a:pPr marL="0" indent="0" algn="ctr">
                  <a:buNone/>
                </a:pPr>
                <a14:m>
                  <m:oMathPara xmlns:m="http://schemas.openxmlformats.org/officeDocument/2006/math">
                    <m:oMathParaPr>
                      <m:jc m:val="centerGroup"/>
                    </m:oMathParaPr>
                    <m:oMath xmlns:m="http://schemas.openxmlformats.org/officeDocument/2006/math">
                      <m:f>
                        <m:fPr>
                          <m:ctrlPr>
                            <a:rPr lang="pt-BR" i="1">
                              <a:latin typeface="Cambria Math" panose="02040503050406030204" pitchFamily="18" charset="0"/>
                            </a:rPr>
                          </m:ctrlPr>
                        </m:fPr>
                        <m:num>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num>
                        <m:den>
                          <m:r>
                            <a:rPr lang="pt-BR" i="1">
                              <a:latin typeface="Cambria Math" panose="02040503050406030204" pitchFamily="18" charset="0"/>
                            </a:rPr>
                            <m:t>𝜕</m:t>
                          </m:r>
                          <m:r>
                            <a:rPr lang="pt-BR" b="1" i="1">
                              <a:latin typeface="Cambria Math" panose="02040503050406030204" pitchFamily="18" charset="0"/>
                            </a:rPr>
                            <m:t>𝒂</m:t>
                          </m:r>
                        </m:den>
                      </m:f>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m:t>
                          </m:r>
                          <m:sSup>
                            <m:sSupPr>
                              <m:ctrlPr>
                                <a:rPr lang="pt-BR" i="1">
                                  <a:latin typeface="Cambria Math" panose="02040503050406030204" pitchFamily="18" charset="0"/>
                                </a:rPr>
                              </m:ctrlPr>
                            </m:sSupPr>
                            <m:e>
                              <m:d>
                                <m:dPr>
                                  <m:begChr m:val="‖"/>
                                  <m:endChr m:val="‖"/>
                                  <m:ctrlPr>
                                    <a:rPr lang="pt-BR" i="1">
                                      <a:latin typeface="Cambria Math" panose="02040503050406030204" pitchFamily="18" charset="0"/>
                                    </a:rPr>
                                  </m:ctrlPr>
                                </m:dPr>
                                <m:e>
                                  <m:r>
                                    <a:rPr lang="pt-BR" b="1" i="1">
                                      <a:latin typeface="Cambria Math" panose="02040503050406030204" pitchFamily="18" charset="0"/>
                                    </a:rPr>
                                    <m:t>𝒚</m:t>
                                  </m:r>
                                  <m:r>
                                    <a:rPr lang="pt-BR" i="1">
                                      <a:latin typeface="Cambria Math" panose="02040503050406030204" pitchFamily="18" charset="0"/>
                                    </a:rPr>
                                    <m:t> −</m:t>
                                  </m:r>
                                  <m:r>
                                    <a:rPr lang="pt-BR" b="1" i="1" smtClean="0">
                                      <a:latin typeface="Cambria Math" panose="02040503050406030204" pitchFamily="18" charset="0"/>
                                    </a:rPr>
                                    <m:t>𝑿</m:t>
                                  </m:r>
                                  <m:r>
                                    <a:rPr lang="pt-BR" b="1" i="1">
                                      <a:latin typeface="Cambria Math" panose="02040503050406030204" pitchFamily="18" charset="0"/>
                                    </a:rPr>
                                    <m:t>𝒂</m:t>
                                  </m:r>
                                </m:e>
                              </m:d>
                            </m:e>
                            <m:sup>
                              <m:r>
                                <a:rPr lang="pt-BR" i="1">
                                  <a:latin typeface="Cambria Math" panose="02040503050406030204" pitchFamily="18" charset="0"/>
                                </a:rPr>
                                <m:t>2</m:t>
                              </m:r>
                            </m:sup>
                          </m:sSup>
                        </m:num>
                        <m:den>
                          <m:r>
                            <a:rPr lang="pt-BR" i="1">
                              <a:latin typeface="Cambria Math" panose="02040503050406030204" pitchFamily="18" charset="0"/>
                            </a:rPr>
                            <m:t>𝜕</m:t>
                          </m:r>
                          <m:r>
                            <a:rPr lang="pt-BR" b="1" i="1">
                              <a:latin typeface="Cambria Math" panose="02040503050406030204" pitchFamily="18" charset="0"/>
                            </a:rPr>
                            <m:t>𝒂</m:t>
                          </m:r>
                        </m:den>
                      </m:f>
                      <m:r>
                        <a:rPr lang="pt-BR">
                          <a:latin typeface="Cambria Math" panose="02040503050406030204" pitchFamily="18" charset="0"/>
                        </a:rPr>
                        <m:t>=</m:t>
                      </m:r>
                      <m:r>
                        <a:rPr lang="pt-BR" b="0" i="0" smtClean="0">
                          <a:latin typeface="Cambria Math" panose="02040503050406030204" pitchFamily="18" charset="0"/>
                        </a:rPr>
                        <m:t>0.</m:t>
                      </m:r>
                    </m:oMath>
                  </m:oMathPara>
                </a14:m>
                <a:endParaRPr lang="pt-BR" dirty="0">
                  <a:latin typeface="Cambria Math" panose="02040503050406030204" pitchFamily="18" charset="0"/>
                </a:endParaRPr>
              </a:p>
            </p:txBody>
          </p:sp>
        </mc:Choice>
        <mc:Fallback xmlns="">
          <p:sp>
            <p:nvSpPr>
              <p:cNvPr id="3" name="Espaço Reservado para Conteúdo 2">
                <a:extLst>
                  <a:ext uri="{FF2B5EF4-FFF2-40B4-BE49-F238E27FC236}">
                    <a16:creationId xmlns:a16="http://schemas.microsoft.com/office/drawing/2014/main" id="{EBED31F7-9ADB-CE3C-D522-F33C86E7B549}"/>
                  </a:ext>
                </a:extLst>
              </p:cNvPr>
              <p:cNvSpPr>
                <a:spLocks noGrp="1" noRot="1" noChangeAspect="1" noMove="1" noResize="1" noEditPoints="1" noAdjustHandles="1" noChangeArrowheads="1" noChangeShapeType="1" noTextEdit="1"/>
              </p:cNvSpPr>
              <p:nvPr>
                <p:ph idx="1"/>
              </p:nvPr>
            </p:nvSpPr>
            <p:spPr>
              <a:xfrm>
                <a:off x="5428648" y="1825624"/>
                <a:ext cx="6597739" cy="5032375"/>
              </a:xfrm>
              <a:blipFill>
                <a:blip r:embed="rId3"/>
                <a:stretch>
                  <a:fillRect l="-1664" t="-1937" r="-1479"/>
                </a:stretch>
              </a:blipFill>
            </p:spPr>
            <p:txBody>
              <a:bodyPr/>
              <a:lstStyle/>
              <a:p>
                <a:r>
                  <a:rPr lang="pt-BR">
                    <a:noFill/>
                  </a:rPr>
                  <a:t> </a:t>
                </a:r>
              </a:p>
            </p:txBody>
          </p:sp>
        </mc:Fallback>
      </mc:AlternateContent>
      <p:sp>
        <p:nvSpPr>
          <p:cNvPr id="4" name="Rectangle 4">
            <a:extLst>
              <a:ext uri="{FF2B5EF4-FFF2-40B4-BE49-F238E27FC236}">
                <a16:creationId xmlns:a16="http://schemas.microsoft.com/office/drawing/2014/main" id="{4164D828-BFCD-4F04-7AC4-FF59D6A9DFEF}"/>
              </a:ext>
            </a:extLst>
          </p:cNvPr>
          <p:cNvSpPr/>
          <p:nvPr/>
        </p:nvSpPr>
        <p:spPr>
          <a:xfrm>
            <a:off x="569873" y="5191265"/>
            <a:ext cx="4169411" cy="738664"/>
          </a:xfrm>
          <a:prstGeom prst="rect">
            <a:avLst/>
          </a:prstGeom>
        </p:spPr>
        <p:txBody>
          <a:bodyPr wrap="square">
            <a:spAutoFit/>
          </a:bodyPr>
          <a:lstStyle/>
          <a:p>
            <a:pPr algn="ctr"/>
            <a:r>
              <a:rPr lang="pt-BR" sz="1400" dirty="0"/>
              <a:t>A reta vermelha é </a:t>
            </a:r>
            <a:r>
              <a:rPr lang="pt-BR" sz="1400" b="1" dirty="0"/>
              <a:t>tangente</a:t>
            </a:r>
            <a:r>
              <a:rPr lang="pt-BR" sz="1400" dirty="0"/>
              <a:t> à curva no ponto </a:t>
            </a:r>
            <a:r>
              <a:rPr lang="pt-BR" sz="1400" b="1" dirty="0"/>
              <a:t>P</a:t>
            </a:r>
            <a:r>
              <a:rPr lang="pt-BR" sz="1400" dirty="0"/>
              <a:t> (roxo). </a:t>
            </a:r>
          </a:p>
          <a:p>
            <a:pPr algn="ctr"/>
            <a:r>
              <a:rPr lang="pt-BR" sz="1400" dirty="0"/>
              <a:t>Sua </a:t>
            </a:r>
            <a:r>
              <a:rPr lang="pt-BR" sz="1400" b="1" dirty="0"/>
              <a:t>inclinação</a:t>
            </a:r>
            <a:r>
              <a:rPr lang="pt-BR" sz="1400" dirty="0"/>
              <a:t> é dada pela </a:t>
            </a:r>
            <a:r>
              <a:rPr lang="pt-BR" sz="1400" b="1" dirty="0"/>
              <a:t>derivada</a:t>
            </a:r>
            <a:r>
              <a:rPr lang="pt-BR" sz="1400" dirty="0"/>
              <a:t> </a:t>
            </a:r>
            <a:r>
              <a:rPr lang="pt-BR" sz="1400" b="1" dirty="0"/>
              <a:t>parcial</a:t>
            </a:r>
            <a:r>
              <a:rPr lang="pt-BR" sz="1400" dirty="0"/>
              <a:t> da função naquele ponto.</a:t>
            </a:r>
          </a:p>
        </p:txBody>
      </p:sp>
      <p:pic>
        <p:nvPicPr>
          <p:cNvPr id="9" name="Imagem 8">
            <a:extLst>
              <a:ext uri="{FF2B5EF4-FFF2-40B4-BE49-F238E27FC236}">
                <a16:creationId xmlns:a16="http://schemas.microsoft.com/office/drawing/2014/main" id="{19F669FD-DF98-440C-627F-AAA3BFD5DBB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9873" y="2346223"/>
            <a:ext cx="3978751" cy="2919874"/>
          </a:xfrm>
          <a:prstGeom prst="rect">
            <a:avLst/>
          </a:prstGeom>
        </p:spPr>
      </p:pic>
      <p:sp>
        <p:nvSpPr>
          <p:cNvPr id="5" name="Rectangle 4">
            <a:extLst>
              <a:ext uri="{FF2B5EF4-FFF2-40B4-BE49-F238E27FC236}">
                <a16:creationId xmlns:a16="http://schemas.microsoft.com/office/drawing/2014/main" id="{84D3356C-8206-8CEB-7355-803AD11A84F8}"/>
              </a:ext>
            </a:extLst>
          </p:cNvPr>
          <p:cNvSpPr/>
          <p:nvPr/>
        </p:nvSpPr>
        <p:spPr>
          <a:xfrm>
            <a:off x="1105300" y="1893113"/>
            <a:ext cx="3443324" cy="523220"/>
          </a:xfrm>
          <a:prstGeom prst="rect">
            <a:avLst/>
          </a:prstGeom>
        </p:spPr>
        <p:txBody>
          <a:bodyPr wrap="square">
            <a:spAutoFit/>
          </a:bodyPr>
          <a:lstStyle/>
          <a:p>
            <a:pPr algn="ctr"/>
            <a:r>
              <a:rPr lang="pt-BR" sz="1400" dirty="0"/>
              <a:t>Exemplo da variação da função de erro com apenas um peso.</a:t>
            </a:r>
          </a:p>
        </p:txBody>
      </p:sp>
    </p:spTree>
    <p:extLst>
      <p:ext uri="{BB962C8B-B14F-4D97-AF65-F5344CB8AC3E}">
        <p14:creationId xmlns:p14="http://schemas.microsoft.com/office/powerpoint/2010/main" val="38856675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B8997FE-4FF7-78B0-BAE7-3473256F565D}"/>
              </a:ext>
            </a:extLst>
          </p:cNvPr>
          <p:cNvSpPr>
            <a:spLocks noGrp="1"/>
          </p:cNvSpPr>
          <p:nvPr>
            <p:ph type="title"/>
          </p:nvPr>
        </p:nvSpPr>
        <p:spPr/>
        <p:txBody>
          <a:bodyPr/>
          <a:lstStyle/>
          <a:p>
            <a:r>
              <a:rPr lang="pt-BR" dirty="0"/>
              <a:t>Como minimizar a função de erro?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EBED31F7-9ADB-CE3C-D522-F33C86E7B549}"/>
                  </a:ext>
                </a:extLst>
              </p:cNvPr>
              <p:cNvSpPr>
                <a:spLocks noGrp="1"/>
              </p:cNvSpPr>
              <p:nvPr>
                <p:ph idx="1"/>
              </p:nvPr>
            </p:nvSpPr>
            <p:spPr>
              <a:xfrm>
                <a:off x="5322771" y="1825624"/>
                <a:ext cx="6703616" cy="5032375"/>
              </a:xfrm>
            </p:spPr>
            <p:txBody>
              <a:bodyPr>
                <a:normAutofit/>
              </a:bodyPr>
              <a:lstStyle/>
              <a:p>
                <a:r>
                  <a:rPr lang="pt-BR" b="0" i="0" dirty="0"/>
                  <a:t>A resolução da derivada também é interpretada como sendo o </a:t>
                </a:r>
                <a:r>
                  <a:rPr lang="pt-BR" b="1" i="1" dirty="0">
                    <a:solidFill>
                      <a:srgbClr val="7030A0"/>
                    </a:solidFill>
                  </a:rPr>
                  <a:t>ponto</a:t>
                </a:r>
                <a:r>
                  <a:rPr lang="pt-BR" b="0" i="0" dirty="0"/>
                  <a:t> onde a</a:t>
                </a:r>
                <a:r>
                  <a:rPr lang="pt-BR" dirty="0"/>
                  <a:t> </a:t>
                </a:r>
                <a:r>
                  <a:rPr lang="pt-BR" b="1" i="1" dirty="0">
                    <a:solidFill>
                      <a:srgbClr val="00B050"/>
                    </a:solidFill>
                  </a:rPr>
                  <a:t>inclinação de um hiperplano (e.g., reta na figura ao lado) tangente à função de erro é nula</a:t>
                </a:r>
                <a:r>
                  <a:rPr lang="pt-BR" b="0" i="0" dirty="0"/>
                  <a:t>.</a:t>
                </a:r>
              </a:p>
              <a:p>
                <a:pPr marL="0" indent="0">
                  <a:buNone/>
                </a:pPr>
                <a14:m>
                  <m:oMathPara xmlns:m="http://schemas.openxmlformats.org/officeDocument/2006/math">
                    <m:oMathParaPr>
                      <m:jc m:val="centerGroup"/>
                    </m:oMathParaPr>
                    <m:oMath xmlns:m="http://schemas.openxmlformats.org/officeDocument/2006/math">
                      <m:f>
                        <m:fPr>
                          <m:ctrlPr>
                            <a:rPr lang="pt-BR" i="1" smtClean="0">
                              <a:latin typeface="Cambria Math" panose="02040503050406030204" pitchFamily="18" charset="0"/>
                            </a:rPr>
                          </m:ctrlPr>
                        </m:fPr>
                        <m:num>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num>
                        <m:den>
                          <m:r>
                            <a:rPr lang="pt-BR" i="1">
                              <a:latin typeface="Cambria Math" panose="02040503050406030204" pitchFamily="18" charset="0"/>
                            </a:rPr>
                            <m:t>𝜕</m:t>
                          </m:r>
                          <m:r>
                            <a:rPr lang="pt-BR" b="1" i="1">
                              <a:latin typeface="Cambria Math" panose="02040503050406030204" pitchFamily="18" charset="0"/>
                            </a:rPr>
                            <m:t>𝒂</m:t>
                          </m:r>
                        </m:den>
                      </m:f>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m:t>
                          </m:r>
                          <m:sSup>
                            <m:sSupPr>
                              <m:ctrlPr>
                                <a:rPr lang="pt-BR" i="1">
                                  <a:latin typeface="Cambria Math" panose="02040503050406030204" pitchFamily="18" charset="0"/>
                                </a:rPr>
                              </m:ctrlPr>
                            </m:sSupPr>
                            <m:e>
                              <m:d>
                                <m:dPr>
                                  <m:begChr m:val="‖"/>
                                  <m:endChr m:val="‖"/>
                                  <m:ctrlPr>
                                    <a:rPr lang="pt-BR" i="1">
                                      <a:latin typeface="Cambria Math" panose="02040503050406030204" pitchFamily="18" charset="0"/>
                                    </a:rPr>
                                  </m:ctrlPr>
                                </m:dPr>
                                <m:e>
                                  <m:r>
                                    <a:rPr lang="pt-BR" b="1" i="1">
                                      <a:latin typeface="Cambria Math" panose="02040503050406030204" pitchFamily="18" charset="0"/>
                                    </a:rPr>
                                    <m:t>𝒚</m:t>
                                  </m:r>
                                  <m:r>
                                    <a:rPr lang="pt-BR" i="1">
                                      <a:latin typeface="Cambria Math" panose="02040503050406030204" pitchFamily="18" charset="0"/>
                                    </a:rPr>
                                    <m:t> −</m:t>
                                  </m:r>
                                  <m:r>
                                    <a:rPr lang="pt-BR" b="1" i="1" smtClean="0">
                                      <a:latin typeface="Cambria Math" panose="02040503050406030204" pitchFamily="18" charset="0"/>
                                    </a:rPr>
                                    <m:t>𝑿</m:t>
                                  </m:r>
                                  <m:r>
                                    <a:rPr lang="pt-BR" b="1" i="1">
                                      <a:latin typeface="Cambria Math" panose="02040503050406030204" pitchFamily="18" charset="0"/>
                                    </a:rPr>
                                    <m:t>𝒂</m:t>
                                  </m:r>
                                </m:e>
                              </m:d>
                            </m:e>
                            <m:sup>
                              <m:r>
                                <a:rPr lang="pt-BR" i="1">
                                  <a:latin typeface="Cambria Math" panose="02040503050406030204" pitchFamily="18" charset="0"/>
                                </a:rPr>
                                <m:t>2</m:t>
                              </m:r>
                            </m:sup>
                          </m:sSup>
                        </m:num>
                        <m:den>
                          <m:r>
                            <a:rPr lang="pt-BR" i="1">
                              <a:latin typeface="Cambria Math" panose="02040503050406030204" pitchFamily="18" charset="0"/>
                            </a:rPr>
                            <m:t>𝜕</m:t>
                          </m:r>
                          <m:r>
                            <a:rPr lang="pt-BR" b="1" i="1">
                              <a:latin typeface="Cambria Math" panose="02040503050406030204" pitchFamily="18" charset="0"/>
                            </a:rPr>
                            <m:t>𝒂</m:t>
                          </m:r>
                        </m:den>
                      </m:f>
                      <m:r>
                        <a:rPr lang="pt-BR">
                          <a:latin typeface="Cambria Math" panose="02040503050406030204" pitchFamily="18" charset="0"/>
                        </a:rPr>
                        <m:t>=</m:t>
                      </m:r>
                      <m:r>
                        <a:rPr lang="pt-BR" b="0" i="0" smtClean="0">
                          <a:latin typeface="Cambria Math" panose="02040503050406030204" pitchFamily="18" charset="0"/>
                        </a:rPr>
                        <m:t>0.</m:t>
                      </m:r>
                    </m:oMath>
                  </m:oMathPara>
                </a14:m>
                <a:endParaRPr lang="pt-BR" b="0" i="0" dirty="0"/>
              </a:p>
              <a:p>
                <a:r>
                  <a:rPr lang="pt-BR" b="0" i="0" dirty="0"/>
                  <a:t>Após aplicarmos a derivada parcial, ch</a:t>
                </a:r>
                <a:r>
                  <a:rPr lang="pt-BR" dirty="0"/>
                  <a:t>egamos à seguinte equação</a:t>
                </a:r>
                <a:endParaRPr lang="pt-BR" b="0" i="0" dirty="0"/>
              </a:p>
              <a:p>
                <a:pPr marL="0" indent="0" algn="ctr">
                  <a:buNone/>
                </a:pPr>
                <a14:m>
                  <m:oMathPara xmlns:m="http://schemas.openxmlformats.org/officeDocument/2006/math">
                    <m:oMathParaPr>
                      <m:jc m:val="centerGroup"/>
                    </m:oMathParaPr>
                    <m:oMath xmlns:m="http://schemas.openxmlformats.org/officeDocument/2006/math">
                      <m:r>
                        <a:rPr lang="pt-BR">
                          <a:latin typeface="Cambria Math" panose="02040503050406030204" pitchFamily="18" charset="0"/>
                        </a:rPr>
                        <m:t>2</m:t>
                      </m:r>
                      <m:sSup>
                        <m:sSupPr>
                          <m:ctrlPr>
                            <a:rPr lang="pt-BR" i="1">
                              <a:latin typeface="Cambria Math" panose="02040503050406030204" pitchFamily="18" charset="0"/>
                            </a:rPr>
                          </m:ctrlPr>
                        </m:sSupPr>
                        <m:e>
                          <m:r>
                            <a:rPr lang="pt-BR" b="1" i="1">
                              <a:latin typeface="Cambria Math" panose="02040503050406030204" pitchFamily="18" charset="0"/>
                            </a:rPr>
                            <m:t>𝒂</m:t>
                          </m:r>
                        </m:e>
                        <m:sup>
                          <m:r>
                            <a:rPr lang="pt-BR" i="1">
                              <a:latin typeface="Cambria Math" panose="02040503050406030204" pitchFamily="18" charset="0"/>
                            </a:rPr>
                            <m:t>𝑇</m:t>
                          </m:r>
                        </m:sup>
                      </m:sSup>
                      <m:sSup>
                        <m:sSupPr>
                          <m:ctrlPr>
                            <a:rPr lang="pt-BR" i="1">
                              <a:latin typeface="Cambria Math" panose="02040503050406030204" pitchFamily="18" charset="0"/>
                            </a:rPr>
                          </m:ctrlPr>
                        </m:sSupPr>
                        <m:e>
                          <m:r>
                            <a:rPr lang="pt-BR" b="1" i="1" smtClean="0">
                              <a:latin typeface="Cambria Math" panose="02040503050406030204" pitchFamily="18" charset="0"/>
                            </a:rPr>
                            <m:t>𝑿</m:t>
                          </m:r>
                        </m:e>
                        <m:sup>
                          <m:r>
                            <a:rPr lang="pt-BR" i="1">
                              <a:latin typeface="Cambria Math" panose="02040503050406030204" pitchFamily="18" charset="0"/>
                            </a:rPr>
                            <m:t>𝑇</m:t>
                          </m:r>
                        </m:sup>
                      </m:sSup>
                      <m:r>
                        <a:rPr lang="pt-BR" b="1" i="1" smtClean="0">
                          <a:latin typeface="Cambria Math" panose="02040503050406030204" pitchFamily="18" charset="0"/>
                        </a:rPr>
                        <m:t>𝑿</m:t>
                      </m:r>
                      <m:r>
                        <a:rPr lang="pt-BR">
                          <a:latin typeface="Cambria Math" panose="02040503050406030204" pitchFamily="18" charset="0"/>
                        </a:rPr>
                        <m:t>−2</m:t>
                      </m:r>
                      <m:sSup>
                        <m:sSupPr>
                          <m:ctrlPr>
                            <a:rPr lang="pt-BR" b="1" i="1">
                              <a:latin typeface="Cambria Math" panose="02040503050406030204" pitchFamily="18" charset="0"/>
                            </a:rPr>
                          </m:ctrlPr>
                        </m:sSupPr>
                        <m:e>
                          <m:r>
                            <a:rPr lang="pt-BR" b="1" i="1">
                              <a:latin typeface="Cambria Math" panose="02040503050406030204" pitchFamily="18" charset="0"/>
                            </a:rPr>
                            <m:t>𝒚</m:t>
                          </m:r>
                        </m:e>
                        <m:sup>
                          <m:r>
                            <a:rPr lang="pt-BR" i="1">
                              <a:latin typeface="Cambria Math" panose="02040503050406030204" pitchFamily="18" charset="0"/>
                            </a:rPr>
                            <m:t>𝑇</m:t>
                          </m:r>
                        </m:sup>
                      </m:sSup>
                      <m:r>
                        <a:rPr lang="pt-BR" b="1" i="1" smtClean="0">
                          <a:latin typeface="Cambria Math" panose="02040503050406030204" pitchFamily="18" charset="0"/>
                        </a:rPr>
                        <m:t>𝑿</m:t>
                      </m:r>
                      <m:r>
                        <a:rPr lang="pt-BR" b="1" i="1">
                          <a:latin typeface="Cambria Math" panose="02040503050406030204" pitchFamily="18" charset="0"/>
                        </a:rPr>
                        <m:t>=</m:t>
                      </m:r>
                      <m:r>
                        <a:rPr lang="pt-BR" i="1">
                          <a:latin typeface="Cambria Math" panose="02040503050406030204" pitchFamily="18" charset="0"/>
                        </a:rPr>
                        <m:t>0</m:t>
                      </m:r>
                      <m:r>
                        <a:rPr lang="pt-BR" b="0" i="0" smtClean="0">
                          <a:latin typeface="Cambria Math" panose="02040503050406030204" pitchFamily="18" charset="0"/>
                        </a:rPr>
                        <m:t>.</m:t>
                      </m:r>
                    </m:oMath>
                  </m:oMathPara>
                </a14:m>
                <a:endParaRPr lang="pt-BR" dirty="0"/>
              </a:p>
            </p:txBody>
          </p:sp>
        </mc:Choice>
        <mc:Fallback xmlns="">
          <p:sp>
            <p:nvSpPr>
              <p:cNvPr id="3" name="Espaço Reservado para Conteúdo 2">
                <a:extLst>
                  <a:ext uri="{FF2B5EF4-FFF2-40B4-BE49-F238E27FC236}">
                    <a16:creationId xmlns:a16="http://schemas.microsoft.com/office/drawing/2014/main" id="{EBED31F7-9ADB-CE3C-D522-F33C86E7B549}"/>
                  </a:ext>
                </a:extLst>
              </p:cNvPr>
              <p:cNvSpPr>
                <a:spLocks noGrp="1" noRot="1" noChangeAspect="1" noMove="1" noResize="1" noEditPoints="1" noAdjustHandles="1" noChangeArrowheads="1" noChangeShapeType="1" noTextEdit="1"/>
              </p:cNvSpPr>
              <p:nvPr>
                <p:ph idx="1"/>
              </p:nvPr>
            </p:nvSpPr>
            <p:spPr>
              <a:xfrm>
                <a:off x="5322771" y="1825624"/>
                <a:ext cx="6703616" cy="5032375"/>
              </a:xfrm>
              <a:blipFill>
                <a:blip r:embed="rId3"/>
                <a:stretch>
                  <a:fillRect l="-1636" t="-1937" r="-909"/>
                </a:stretch>
              </a:blipFill>
            </p:spPr>
            <p:txBody>
              <a:bodyPr/>
              <a:lstStyle/>
              <a:p>
                <a:r>
                  <a:rPr lang="pt-BR">
                    <a:noFill/>
                  </a:rPr>
                  <a:t> </a:t>
                </a:r>
              </a:p>
            </p:txBody>
          </p:sp>
        </mc:Fallback>
      </mc:AlternateContent>
      <p:sp>
        <p:nvSpPr>
          <p:cNvPr id="4" name="Rectangle 4">
            <a:extLst>
              <a:ext uri="{FF2B5EF4-FFF2-40B4-BE49-F238E27FC236}">
                <a16:creationId xmlns:a16="http://schemas.microsoft.com/office/drawing/2014/main" id="{4164D828-BFCD-4F04-7AC4-FF59D6A9DFEF}"/>
              </a:ext>
            </a:extLst>
          </p:cNvPr>
          <p:cNvSpPr/>
          <p:nvPr/>
        </p:nvSpPr>
        <p:spPr>
          <a:xfrm>
            <a:off x="579498" y="5191265"/>
            <a:ext cx="4169411" cy="738664"/>
          </a:xfrm>
          <a:prstGeom prst="rect">
            <a:avLst/>
          </a:prstGeom>
        </p:spPr>
        <p:txBody>
          <a:bodyPr wrap="square">
            <a:spAutoFit/>
          </a:bodyPr>
          <a:lstStyle/>
          <a:p>
            <a:pPr algn="ctr"/>
            <a:r>
              <a:rPr lang="pt-BR" sz="1400" dirty="0"/>
              <a:t>A reta vermelha é </a:t>
            </a:r>
            <a:r>
              <a:rPr lang="pt-BR" sz="1400" b="1" dirty="0"/>
              <a:t>tangente</a:t>
            </a:r>
            <a:r>
              <a:rPr lang="pt-BR" sz="1400" dirty="0"/>
              <a:t> à curva no ponto </a:t>
            </a:r>
            <a:r>
              <a:rPr lang="pt-BR" sz="1400" b="1" dirty="0"/>
              <a:t>P</a:t>
            </a:r>
            <a:r>
              <a:rPr lang="pt-BR" sz="1400" dirty="0"/>
              <a:t> (roxo). </a:t>
            </a:r>
          </a:p>
          <a:p>
            <a:pPr algn="ctr"/>
            <a:r>
              <a:rPr lang="pt-BR" sz="1400" dirty="0"/>
              <a:t>Sua </a:t>
            </a:r>
            <a:r>
              <a:rPr lang="pt-BR" sz="1400" b="1" dirty="0"/>
              <a:t>inclinação</a:t>
            </a:r>
            <a:r>
              <a:rPr lang="pt-BR" sz="1400" dirty="0"/>
              <a:t> é dada pela </a:t>
            </a:r>
            <a:r>
              <a:rPr lang="pt-BR" sz="1400" b="1" dirty="0"/>
              <a:t>derivada</a:t>
            </a:r>
            <a:r>
              <a:rPr lang="pt-BR" sz="1400" dirty="0"/>
              <a:t> </a:t>
            </a:r>
            <a:r>
              <a:rPr lang="pt-BR" sz="1400" b="1" dirty="0"/>
              <a:t>parcial</a:t>
            </a:r>
            <a:r>
              <a:rPr lang="pt-BR" sz="1400" dirty="0"/>
              <a:t> da função naquele ponto.</a:t>
            </a:r>
          </a:p>
        </p:txBody>
      </p:sp>
      <p:pic>
        <p:nvPicPr>
          <p:cNvPr id="9" name="Imagem 8">
            <a:extLst>
              <a:ext uri="{FF2B5EF4-FFF2-40B4-BE49-F238E27FC236}">
                <a16:creationId xmlns:a16="http://schemas.microsoft.com/office/drawing/2014/main" id="{19F669FD-DF98-440C-627F-AAA3BFD5DBB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9498" y="2346223"/>
            <a:ext cx="3978751" cy="2919874"/>
          </a:xfrm>
          <a:prstGeom prst="rect">
            <a:avLst/>
          </a:prstGeom>
        </p:spPr>
      </p:pic>
      <p:sp>
        <p:nvSpPr>
          <p:cNvPr id="5" name="Rectangle 4">
            <a:extLst>
              <a:ext uri="{FF2B5EF4-FFF2-40B4-BE49-F238E27FC236}">
                <a16:creationId xmlns:a16="http://schemas.microsoft.com/office/drawing/2014/main" id="{84D3356C-8206-8CEB-7355-803AD11A84F8}"/>
              </a:ext>
            </a:extLst>
          </p:cNvPr>
          <p:cNvSpPr/>
          <p:nvPr/>
        </p:nvSpPr>
        <p:spPr>
          <a:xfrm>
            <a:off x="1114925" y="1893113"/>
            <a:ext cx="3443324" cy="523220"/>
          </a:xfrm>
          <a:prstGeom prst="rect">
            <a:avLst/>
          </a:prstGeom>
        </p:spPr>
        <p:txBody>
          <a:bodyPr wrap="square">
            <a:spAutoFit/>
          </a:bodyPr>
          <a:lstStyle/>
          <a:p>
            <a:pPr algn="ctr"/>
            <a:r>
              <a:rPr lang="pt-BR" sz="1400" dirty="0"/>
              <a:t>Exemplo da variação da função de erro com apenas um peso.</a:t>
            </a:r>
          </a:p>
        </p:txBody>
      </p:sp>
    </p:spTree>
    <p:extLst>
      <p:ext uri="{BB962C8B-B14F-4D97-AF65-F5344CB8AC3E}">
        <p14:creationId xmlns:p14="http://schemas.microsoft.com/office/powerpoint/2010/main" val="26793359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B8997FE-4FF7-78B0-BAE7-3473256F565D}"/>
              </a:ext>
            </a:extLst>
          </p:cNvPr>
          <p:cNvSpPr>
            <a:spLocks noGrp="1"/>
          </p:cNvSpPr>
          <p:nvPr>
            <p:ph type="title"/>
          </p:nvPr>
        </p:nvSpPr>
        <p:spPr/>
        <p:txBody>
          <a:bodyPr/>
          <a:lstStyle/>
          <a:p>
            <a:r>
              <a:rPr lang="pt-BR" dirty="0"/>
              <a:t>Como minimizar a função de erro?</a:t>
            </a:r>
          </a:p>
        </p:txBody>
      </p:sp>
      <p:sp>
        <p:nvSpPr>
          <p:cNvPr id="3" name="Espaço Reservado para Conteúdo 2">
            <a:extLst>
              <a:ext uri="{FF2B5EF4-FFF2-40B4-BE49-F238E27FC236}">
                <a16:creationId xmlns:a16="http://schemas.microsoft.com/office/drawing/2014/main" id="{EBED31F7-9ADB-CE3C-D522-F33C86E7B549}"/>
              </a:ext>
            </a:extLst>
          </p:cNvPr>
          <p:cNvSpPr>
            <a:spLocks noGrp="1"/>
          </p:cNvSpPr>
          <p:nvPr>
            <p:ph idx="1"/>
          </p:nvPr>
        </p:nvSpPr>
        <p:spPr>
          <a:xfrm>
            <a:off x="5384799" y="1825624"/>
            <a:ext cx="6629401" cy="5032375"/>
          </a:xfrm>
        </p:spPr>
        <p:txBody>
          <a:bodyPr>
            <a:normAutofit/>
          </a:bodyPr>
          <a:lstStyle/>
          <a:p>
            <a:r>
              <a:rPr lang="pt-BR" dirty="0"/>
              <a:t>Porém, o </a:t>
            </a:r>
            <a:r>
              <a:rPr lang="pt-BR" b="1" i="1" dirty="0">
                <a:solidFill>
                  <a:srgbClr val="7030A0"/>
                </a:solidFill>
              </a:rPr>
              <a:t>ponto</a:t>
            </a:r>
            <a:r>
              <a:rPr lang="pt-BR" dirty="0"/>
              <a:t> onde a </a:t>
            </a:r>
            <a:r>
              <a:rPr lang="pt-BR" b="1" i="1" dirty="0">
                <a:solidFill>
                  <a:schemeClr val="accent2"/>
                </a:solidFill>
              </a:rPr>
              <a:t>taxa de variação da função de erro é nula</a:t>
            </a:r>
            <a:r>
              <a:rPr lang="pt-BR" dirty="0"/>
              <a:t> pode ocorrer tanto em um </a:t>
            </a:r>
            <a:r>
              <a:rPr lang="pt-BR" b="1" i="1" dirty="0">
                <a:solidFill>
                  <a:srgbClr val="7030A0"/>
                </a:solidFill>
              </a:rPr>
              <a:t>mínimo</a:t>
            </a:r>
            <a:r>
              <a:rPr lang="pt-BR" dirty="0"/>
              <a:t> quanto em um </a:t>
            </a:r>
            <a:r>
              <a:rPr lang="pt-BR" b="1" i="1" dirty="0">
                <a:solidFill>
                  <a:srgbClr val="7030A0"/>
                </a:solidFill>
              </a:rPr>
              <a:t>máximo</a:t>
            </a:r>
            <a:r>
              <a:rPr lang="pt-BR" dirty="0"/>
              <a:t> da </a:t>
            </a:r>
            <a:r>
              <a:rPr lang="pt-BR" b="1" i="1" dirty="0"/>
              <a:t>função</a:t>
            </a:r>
            <a:r>
              <a:rPr lang="pt-BR" dirty="0"/>
              <a:t>,</a:t>
            </a:r>
            <a:r>
              <a:rPr lang="pt-BR" b="1" i="1" dirty="0"/>
              <a:t> </a:t>
            </a:r>
            <a:r>
              <a:rPr lang="pt-BR" dirty="0"/>
              <a:t>pois a inclinação da reta tangente é nula em ambos os casos.</a:t>
            </a:r>
          </a:p>
          <a:p>
            <a:r>
              <a:rPr lang="pt-BR" dirty="0"/>
              <a:t>Entretanto, no nosso caso, estamos interessados no </a:t>
            </a:r>
            <a:r>
              <a:rPr lang="pt-BR" b="1" i="1" dirty="0">
                <a:solidFill>
                  <a:srgbClr val="7030A0"/>
                </a:solidFill>
              </a:rPr>
              <a:t>ponto</a:t>
            </a:r>
            <a:r>
              <a:rPr lang="pt-BR" dirty="0"/>
              <a:t> onde a </a:t>
            </a:r>
            <a:r>
              <a:rPr lang="pt-BR" b="1" i="1" dirty="0">
                <a:solidFill>
                  <a:srgbClr val="00B050"/>
                </a:solidFill>
              </a:rPr>
              <a:t>função de erro tem o seu </a:t>
            </a:r>
            <a:r>
              <a:rPr lang="pt-BR" b="1" i="1" dirty="0">
                <a:solidFill>
                  <a:srgbClr val="00B0F0"/>
                </a:solidFill>
              </a:rPr>
              <a:t>menor</a:t>
            </a:r>
            <a:r>
              <a:rPr lang="pt-BR" b="1" i="1" dirty="0">
                <a:solidFill>
                  <a:srgbClr val="00B050"/>
                </a:solidFill>
              </a:rPr>
              <a:t> valor</a:t>
            </a:r>
            <a:r>
              <a:rPr lang="pt-BR" dirty="0"/>
              <a:t>.</a:t>
            </a:r>
          </a:p>
          <a:p>
            <a:pPr lvl="1">
              <a:buFont typeface="Wingdings" panose="05000000000000000000" pitchFamily="2" charset="2"/>
              <a:buChar char="§"/>
            </a:pPr>
            <a:r>
              <a:rPr lang="pt-BR" dirty="0"/>
              <a:t>Ponto de mínimo.</a:t>
            </a:r>
          </a:p>
          <a:p>
            <a:r>
              <a:rPr lang="pt-BR" dirty="0"/>
              <a:t>É nesse ponto que encontramos os pesos que nos dão a </a:t>
            </a:r>
            <a:r>
              <a:rPr lang="pt-BR" b="1" i="1" dirty="0">
                <a:solidFill>
                  <a:srgbClr val="00B0F0"/>
                </a:solidFill>
              </a:rPr>
              <a:t>função hipótese ótima</a:t>
            </a:r>
            <a:r>
              <a:rPr lang="pt-BR" dirty="0"/>
              <a:t>.</a:t>
            </a:r>
          </a:p>
        </p:txBody>
      </p:sp>
      <p:pic>
        <p:nvPicPr>
          <p:cNvPr id="9" name="Imagem 8">
            <a:extLst>
              <a:ext uri="{FF2B5EF4-FFF2-40B4-BE49-F238E27FC236}">
                <a16:creationId xmlns:a16="http://schemas.microsoft.com/office/drawing/2014/main" id="{4C5955AF-0027-56C7-1FBD-30E34C129D4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3412" y="2371622"/>
            <a:ext cx="4673087" cy="3431141"/>
          </a:xfrm>
          <a:prstGeom prst="rect">
            <a:avLst/>
          </a:prstGeom>
        </p:spPr>
      </p:pic>
      <p:sp>
        <p:nvSpPr>
          <p:cNvPr id="4" name="CaixaDeTexto 3">
            <a:extLst>
              <a:ext uri="{FF2B5EF4-FFF2-40B4-BE49-F238E27FC236}">
                <a16:creationId xmlns:a16="http://schemas.microsoft.com/office/drawing/2014/main" id="{0E4C71D1-50EA-A2EC-9A23-91169617C043}"/>
              </a:ext>
            </a:extLst>
          </p:cNvPr>
          <p:cNvSpPr txBox="1"/>
          <p:nvPr/>
        </p:nvSpPr>
        <p:spPr>
          <a:xfrm>
            <a:off x="3299972" y="5892711"/>
            <a:ext cx="1170428" cy="600164"/>
          </a:xfrm>
          <a:prstGeom prst="rect">
            <a:avLst/>
          </a:prstGeom>
          <a:noFill/>
        </p:spPr>
        <p:txBody>
          <a:bodyPr wrap="square" rtlCol="0">
            <a:spAutoFit/>
          </a:bodyPr>
          <a:lstStyle/>
          <a:p>
            <a:pPr algn="ctr"/>
            <a:r>
              <a:rPr lang="pt-BR" sz="1100" dirty="0"/>
              <a:t>Peso ótimo, i.e., que minimiza a função de erro</a:t>
            </a:r>
          </a:p>
        </p:txBody>
      </p:sp>
      <p:cxnSp>
        <p:nvCxnSpPr>
          <p:cNvPr id="6" name="Conector de Seta Reta 5">
            <a:extLst>
              <a:ext uri="{FF2B5EF4-FFF2-40B4-BE49-F238E27FC236}">
                <a16:creationId xmlns:a16="http://schemas.microsoft.com/office/drawing/2014/main" id="{47EF2106-10D5-9DFC-30FB-16D95F71A5FB}"/>
              </a:ext>
            </a:extLst>
          </p:cNvPr>
          <p:cNvCxnSpPr>
            <a:cxnSpLocks/>
            <a:stCxn id="4" idx="0"/>
          </p:cNvCxnSpPr>
          <p:nvPr/>
        </p:nvCxnSpPr>
        <p:spPr>
          <a:xfrm flipV="1">
            <a:off x="3885186" y="5344160"/>
            <a:ext cx="0" cy="548551"/>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281734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1EADC87F-171C-C864-28AD-883D892C0441}"/>
              </a:ext>
            </a:extLst>
          </p:cNvPr>
          <p:cNvSpPr>
            <a:spLocks noGrp="1"/>
          </p:cNvSpPr>
          <p:nvPr>
            <p:ph idx="1"/>
          </p:nvPr>
        </p:nvSpPr>
        <p:spPr>
          <a:xfrm>
            <a:off x="752167" y="2392516"/>
            <a:ext cx="10687665" cy="2072968"/>
          </a:xfrm>
        </p:spPr>
        <p:txBody>
          <a:bodyPr>
            <a:normAutofit/>
          </a:bodyPr>
          <a:lstStyle/>
          <a:p>
            <a:pPr marL="0" indent="0" algn="ctr">
              <a:buNone/>
            </a:pPr>
            <a:r>
              <a:rPr lang="pt-BR" sz="4800" b="1" i="1" dirty="0"/>
              <a:t>Então, como sabemos se o ponto encontrado é um mínimo ou um máximo da função?</a:t>
            </a:r>
          </a:p>
          <a:p>
            <a:pPr algn="ctr"/>
            <a:endParaRPr lang="pt-BR" sz="4800" i="1" dirty="0"/>
          </a:p>
        </p:txBody>
      </p:sp>
    </p:spTree>
    <p:extLst>
      <p:ext uri="{BB962C8B-B14F-4D97-AF65-F5344CB8AC3E}">
        <p14:creationId xmlns:p14="http://schemas.microsoft.com/office/powerpoint/2010/main" val="23647150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76D07DB-5322-938F-5498-3A147D4DDA53}"/>
              </a:ext>
            </a:extLst>
          </p:cNvPr>
          <p:cNvSpPr>
            <a:spLocks noGrp="1"/>
          </p:cNvSpPr>
          <p:nvPr>
            <p:ph type="title"/>
          </p:nvPr>
        </p:nvSpPr>
        <p:spPr/>
        <p:txBody>
          <a:bodyPr/>
          <a:lstStyle/>
          <a:p>
            <a:r>
              <a:rPr lang="pt-BR" dirty="0"/>
              <a:t>Como minimizar a função de erro?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8FDF1E8A-A9D9-E4F1-F63A-53C2060F1C00}"/>
                  </a:ext>
                </a:extLst>
              </p:cNvPr>
              <p:cNvSpPr>
                <a:spLocks noGrp="1"/>
              </p:cNvSpPr>
              <p:nvPr>
                <p:ph idx="1"/>
              </p:nvPr>
            </p:nvSpPr>
            <p:spPr>
              <a:xfrm>
                <a:off x="838200" y="1825624"/>
                <a:ext cx="11176000" cy="5032375"/>
              </a:xfrm>
            </p:spPr>
            <p:txBody>
              <a:bodyPr>
                <a:normAutofit/>
              </a:bodyPr>
              <a:lstStyle/>
              <a:p>
                <a:r>
                  <a:rPr lang="pt-BR" dirty="0"/>
                  <a:t>Se a </a:t>
                </a:r>
                <a:r>
                  <a:rPr lang="pt-BR" b="1" i="1" dirty="0"/>
                  <a:t>inclinação da reta tangente é </a:t>
                </a:r>
                <a:r>
                  <a:rPr lang="pt-BR" b="1" i="1" dirty="0">
                    <a:solidFill>
                      <a:srgbClr val="0070C0"/>
                    </a:solidFill>
                  </a:rPr>
                  <a:t>nula</a:t>
                </a:r>
                <a:r>
                  <a:rPr lang="pt-BR" b="1" i="1" dirty="0"/>
                  <a:t> </a:t>
                </a:r>
                <a:r>
                  <a:rPr lang="pt-BR" b="1" i="1" dirty="0">
                    <a:solidFill>
                      <a:srgbClr val="00B050"/>
                    </a:solidFill>
                  </a:rPr>
                  <a:t>E</a:t>
                </a:r>
                <a:r>
                  <a:rPr lang="pt-BR" b="1" dirty="0">
                    <a:solidFill>
                      <a:srgbClr val="00B050"/>
                    </a:solidFill>
                  </a:rPr>
                  <a:t> </a:t>
                </a:r>
                <a:r>
                  <a:rPr lang="pt-BR" dirty="0"/>
                  <a:t>a </a:t>
                </a:r>
                <a:r>
                  <a:rPr lang="pt-BR" b="1" i="1" dirty="0"/>
                  <a:t>derivada parcial de segunda ordem</a:t>
                </a:r>
                <a:r>
                  <a:rPr lang="pt-BR" dirty="0"/>
                  <a:t> da função de erro for </a:t>
                </a:r>
                <a:r>
                  <a:rPr lang="pt-BR" b="1" i="1" dirty="0">
                    <a:solidFill>
                      <a:srgbClr val="0070C0"/>
                    </a:solidFill>
                  </a:rPr>
                  <a:t>positiva</a:t>
                </a:r>
                <a:r>
                  <a:rPr lang="pt-BR" dirty="0"/>
                  <a:t>, então o </a:t>
                </a:r>
                <a:r>
                  <a:rPr lang="pt-BR" b="1" i="1" dirty="0">
                    <a:solidFill>
                      <a:srgbClr val="7030A0"/>
                    </a:solidFill>
                  </a:rPr>
                  <a:t>ponto</a:t>
                </a:r>
                <a:r>
                  <a:rPr lang="pt-BR" dirty="0"/>
                  <a:t> nos dá o mínimo da função,</a:t>
                </a:r>
              </a:p>
              <a:p>
                <a:pPr marL="0" indent="0" algn="ctr">
                  <a:buNone/>
                </a:pPr>
                <a14:m>
                  <m:oMathPara xmlns:m="http://schemas.openxmlformats.org/officeDocument/2006/math">
                    <m:oMathParaPr>
                      <m:jc m:val="centerGroup"/>
                    </m:oMathParaPr>
                    <m:oMath xmlns:m="http://schemas.openxmlformats.org/officeDocument/2006/math">
                      <m:f>
                        <m:fPr>
                          <m:ctrlPr>
                            <a:rPr lang="pt-BR" i="1">
                              <a:latin typeface="Cambria Math" panose="02040503050406030204" pitchFamily="18" charset="0"/>
                            </a:rPr>
                          </m:ctrlPr>
                        </m:fPr>
                        <m:num>
                          <m:sSup>
                            <m:sSupPr>
                              <m:ctrlPr>
                                <a:rPr lang="pt-BR" i="1">
                                  <a:latin typeface="Cambria Math" panose="02040503050406030204" pitchFamily="18" charset="0"/>
                                </a:rPr>
                              </m:ctrlPr>
                            </m:sSupPr>
                            <m:e>
                              <m:r>
                                <a:rPr lang="pt-BR" i="1">
                                  <a:latin typeface="Cambria Math" panose="02040503050406030204" pitchFamily="18" charset="0"/>
                                </a:rPr>
                                <m:t>𝜕</m:t>
                              </m:r>
                            </m:e>
                            <m:sup>
                              <m:r>
                                <a:rPr lang="pt-BR" i="1">
                                  <a:latin typeface="Cambria Math" panose="02040503050406030204" pitchFamily="18" charset="0"/>
                                </a:rPr>
                                <m:t>2</m:t>
                              </m:r>
                            </m:sup>
                          </m:sSup>
                          <m:sSup>
                            <m:sSupPr>
                              <m:ctrlPr>
                                <a:rPr lang="pt-BR" i="1">
                                  <a:latin typeface="Cambria Math" panose="02040503050406030204" pitchFamily="18" charset="0"/>
                                </a:rPr>
                              </m:ctrlPr>
                            </m:sSupPr>
                            <m:e>
                              <m:d>
                                <m:dPr>
                                  <m:begChr m:val="‖"/>
                                  <m:endChr m:val="‖"/>
                                  <m:ctrlPr>
                                    <a:rPr lang="pt-BR" i="1">
                                      <a:latin typeface="Cambria Math" panose="02040503050406030204" pitchFamily="18" charset="0"/>
                                    </a:rPr>
                                  </m:ctrlPr>
                                </m:dPr>
                                <m:e>
                                  <m:r>
                                    <a:rPr lang="pt-BR" b="1" i="1">
                                      <a:latin typeface="Cambria Math" panose="02040503050406030204" pitchFamily="18" charset="0"/>
                                    </a:rPr>
                                    <m:t>𝒚</m:t>
                                  </m:r>
                                  <m:r>
                                    <a:rPr lang="pt-BR" i="1">
                                      <a:latin typeface="Cambria Math" panose="02040503050406030204" pitchFamily="18" charset="0"/>
                                    </a:rPr>
                                    <m:t> −</m:t>
                                  </m:r>
                                  <m:r>
                                    <a:rPr lang="pt-BR" b="1" i="1" smtClean="0">
                                      <a:latin typeface="Cambria Math" panose="02040503050406030204" pitchFamily="18" charset="0"/>
                                    </a:rPr>
                                    <m:t>𝑿</m:t>
                                  </m:r>
                                  <m:r>
                                    <a:rPr lang="pt-BR" b="1" i="1">
                                      <a:latin typeface="Cambria Math" panose="02040503050406030204" pitchFamily="18" charset="0"/>
                                    </a:rPr>
                                    <m:t>𝒂</m:t>
                                  </m:r>
                                </m:e>
                              </m:d>
                            </m:e>
                            <m:sup>
                              <m:r>
                                <a:rPr lang="pt-BR" i="1">
                                  <a:latin typeface="Cambria Math" panose="02040503050406030204" pitchFamily="18" charset="0"/>
                                </a:rPr>
                                <m:t>2</m:t>
                              </m:r>
                            </m:sup>
                          </m:sSup>
                        </m:num>
                        <m:den>
                          <m:sSup>
                            <m:sSupPr>
                              <m:ctrlPr>
                                <a:rPr lang="pt-BR" i="1">
                                  <a:latin typeface="Cambria Math" panose="02040503050406030204" pitchFamily="18" charset="0"/>
                                </a:rPr>
                              </m:ctrlPr>
                            </m:sSupPr>
                            <m:e>
                              <m:r>
                                <a:rPr lang="pt-BR" i="1">
                                  <a:latin typeface="Cambria Math" panose="02040503050406030204" pitchFamily="18" charset="0"/>
                                </a:rPr>
                                <m:t>𝜕</m:t>
                              </m:r>
                            </m:e>
                            <m:sup>
                              <m:r>
                                <a:rPr lang="pt-BR" i="1">
                                  <a:latin typeface="Cambria Math" panose="02040503050406030204" pitchFamily="18" charset="0"/>
                                </a:rPr>
                                <m:t>2</m:t>
                              </m:r>
                            </m:sup>
                          </m:sSup>
                          <m:r>
                            <a:rPr lang="pt-BR" b="1" i="1">
                              <a:latin typeface="Cambria Math" panose="02040503050406030204" pitchFamily="18" charset="0"/>
                            </a:rPr>
                            <m:t>𝒂</m:t>
                          </m:r>
                        </m:den>
                      </m:f>
                      <m:r>
                        <a:rPr lang="pt-BR">
                          <a:latin typeface="Cambria Math" panose="02040503050406030204" pitchFamily="18" charset="0"/>
                        </a:rPr>
                        <m:t>=2</m:t>
                      </m:r>
                      <m:sSup>
                        <m:sSupPr>
                          <m:ctrlPr>
                            <a:rPr lang="pt-BR" i="1">
                              <a:latin typeface="Cambria Math" panose="02040503050406030204" pitchFamily="18" charset="0"/>
                            </a:rPr>
                          </m:ctrlPr>
                        </m:sSupPr>
                        <m:e>
                          <m:r>
                            <a:rPr lang="pt-BR" b="1" i="1" smtClean="0">
                              <a:latin typeface="Cambria Math" panose="02040503050406030204" pitchFamily="18" charset="0"/>
                            </a:rPr>
                            <m:t>𝑿</m:t>
                          </m:r>
                        </m:e>
                        <m:sup>
                          <m:r>
                            <a:rPr lang="pt-BR" i="1">
                              <a:latin typeface="Cambria Math" panose="02040503050406030204" pitchFamily="18" charset="0"/>
                            </a:rPr>
                            <m:t>𝑇</m:t>
                          </m:r>
                        </m:sup>
                      </m:sSup>
                      <m:r>
                        <a:rPr lang="pt-BR" b="1" i="1" smtClean="0">
                          <a:latin typeface="Cambria Math" panose="02040503050406030204" pitchFamily="18" charset="0"/>
                        </a:rPr>
                        <m:t>𝑿</m:t>
                      </m:r>
                      <m:r>
                        <a:rPr lang="pt-BR">
                          <a:latin typeface="Cambria Math" panose="02040503050406030204" pitchFamily="18" charset="0"/>
                        </a:rPr>
                        <m:t>.</m:t>
                      </m:r>
                    </m:oMath>
                  </m:oMathPara>
                </a14:m>
                <a:endParaRPr lang="pt-BR" dirty="0"/>
              </a:p>
              <a:p>
                <a:r>
                  <a:rPr lang="pt-BR" dirty="0"/>
                  <a:t>Se a </a:t>
                </a:r>
                <a:r>
                  <a:rPr lang="pt-BR" b="1" i="1" dirty="0">
                    <a:solidFill>
                      <a:srgbClr val="00B050"/>
                    </a:solidFill>
                  </a:rPr>
                  <a:t>matriz de atributos</a:t>
                </a:r>
                <a:r>
                  <a:rPr lang="pt-BR" dirty="0"/>
                  <a:t>, </a:t>
                </a:r>
                <a14:m>
                  <m:oMath xmlns:m="http://schemas.openxmlformats.org/officeDocument/2006/math">
                    <m:r>
                      <a:rPr lang="pt-BR" b="1" i="1" smtClean="0">
                        <a:latin typeface="Cambria Math" panose="02040503050406030204" pitchFamily="18" charset="0"/>
                      </a:rPr>
                      <m:t>𝑿</m:t>
                    </m:r>
                  </m:oMath>
                </a14:m>
                <a:r>
                  <a:rPr lang="pt-BR" dirty="0"/>
                  <a:t>, tiver </a:t>
                </a:r>
                <a:r>
                  <a:rPr lang="pt-BR" b="1" i="1" dirty="0"/>
                  <a:t>posto</a:t>
                </a:r>
                <a:r>
                  <a:rPr lang="pt-BR" dirty="0"/>
                  <a:t> igual a </a:t>
                </a:r>
                <a14:m>
                  <m:oMath xmlns:m="http://schemas.openxmlformats.org/officeDocument/2006/math">
                    <m:r>
                      <a:rPr lang="pt-BR" i="1">
                        <a:latin typeface="Cambria Math" panose="02040503050406030204" pitchFamily="18" charset="0"/>
                      </a:rPr>
                      <m:t>𝐾</m:t>
                    </m:r>
                    <m:r>
                      <a:rPr lang="pt-BR" i="1">
                        <a:latin typeface="Cambria Math" panose="02040503050406030204" pitchFamily="18" charset="0"/>
                      </a:rPr>
                      <m:t>+1</m:t>
                    </m:r>
                  </m:oMath>
                </a14:m>
                <a:r>
                  <a:rPr lang="pt-BR" dirty="0"/>
                  <a:t>, então a matriz </a:t>
                </a:r>
                <a14:m>
                  <m:oMath xmlns:m="http://schemas.openxmlformats.org/officeDocument/2006/math">
                    <m:sSup>
                      <m:sSupPr>
                        <m:ctrlPr>
                          <a:rPr lang="pt-BR" i="1">
                            <a:latin typeface="Cambria Math" panose="02040503050406030204" pitchFamily="18" charset="0"/>
                          </a:rPr>
                        </m:ctrlPr>
                      </m:sSupPr>
                      <m:e>
                        <m:r>
                          <a:rPr lang="pt-BR" b="1" i="1" smtClean="0">
                            <a:latin typeface="Cambria Math" panose="02040503050406030204" pitchFamily="18" charset="0"/>
                          </a:rPr>
                          <m:t>𝑿</m:t>
                        </m:r>
                      </m:e>
                      <m:sup>
                        <m:r>
                          <a:rPr lang="pt-BR" i="1">
                            <a:latin typeface="Cambria Math" panose="02040503050406030204" pitchFamily="18" charset="0"/>
                          </a:rPr>
                          <m:t>𝑇</m:t>
                        </m:r>
                      </m:sup>
                    </m:sSup>
                    <m:r>
                      <a:rPr lang="pt-BR" b="1" i="1" smtClean="0">
                        <a:latin typeface="Cambria Math" panose="02040503050406030204" pitchFamily="18" charset="0"/>
                      </a:rPr>
                      <m:t>𝑿</m:t>
                    </m:r>
                  </m:oMath>
                </a14:m>
                <a:r>
                  <a:rPr lang="pt-BR" dirty="0"/>
                  <a:t> é </a:t>
                </a:r>
                <a:r>
                  <a:rPr lang="pt-BR" b="1" i="1" dirty="0"/>
                  <a:t>positiva semi-definida</a:t>
                </a:r>
                <a:r>
                  <a:rPr lang="pt-BR" dirty="0"/>
                  <a:t> e, portanto, o </a:t>
                </a:r>
                <a:r>
                  <a:rPr lang="pt-BR" b="1" i="1" dirty="0">
                    <a:solidFill>
                      <a:srgbClr val="7030A0"/>
                    </a:solidFill>
                  </a:rPr>
                  <a:t>ponto</a:t>
                </a:r>
                <a:r>
                  <a:rPr lang="pt-BR" dirty="0"/>
                  <a:t> encontrado acima é </a:t>
                </a:r>
                <a:r>
                  <a:rPr lang="pt-BR" b="1" i="1" dirty="0">
                    <a:solidFill>
                      <a:srgbClr val="00B050"/>
                    </a:solidFill>
                  </a:rPr>
                  <a:t>realmente o ponto de mínimo</a:t>
                </a:r>
                <a:r>
                  <a:rPr lang="pt-BR" dirty="0"/>
                  <a:t> da </a:t>
                </a:r>
                <a:r>
                  <a:rPr lang="pt-BR" b="1" i="1" dirty="0"/>
                  <a:t>função de erro</a:t>
                </a:r>
                <a:r>
                  <a:rPr lang="pt-BR" dirty="0"/>
                  <a:t>.</a:t>
                </a:r>
              </a:p>
              <a:p>
                <a:pPr lvl="1">
                  <a:buFont typeface="Wingdings" panose="05000000000000000000" pitchFamily="2" charset="2"/>
                  <a:buChar char="§"/>
                </a:pPr>
                <a:r>
                  <a:rPr lang="pt-BR" b="1" dirty="0"/>
                  <a:t>Posto de uma matriz</a:t>
                </a:r>
                <a:r>
                  <a:rPr lang="pt-BR" dirty="0"/>
                  <a:t>: é o número de linhas ou colunas linearmente independentes da matriz.</a:t>
                </a:r>
              </a:p>
              <a:p>
                <a:pPr lvl="1">
                  <a:buFont typeface="Wingdings" panose="05000000000000000000" pitchFamily="2" charset="2"/>
                  <a:buChar char="§"/>
                </a:pPr>
                <a:r>
                  <a:rPr lang="pt-BR" dirty="0"/>
                  <a:t>Uma matriz quadrada </a:t>
                </a:r>
                <a14:m>
                  <m:oMath xmlns:m="http://schemas.openxmlformats.org/officeDocument/2006/math">
                    <m:sSup>
                      <m:sSupPr>
                        <m:ctrlPr>
                          <a:rPr lang="pt-BR" i="1">
                            <a:latin typeface="Cambria Math" panose="02040503050406030204" pitchFamily="18" charset="0"/>
                          </a:rPr>
                        </m:ctrlPr>
                      </m:sSupPr>
                      <m:e>
                        <m:r>
                          <a:rPr lang="pt-BR" b="1" i="1" smtClean="0">
                            <a:latin typeface="Cambria Math" panose="02040503050406030204" pitchFamily="18" charset="0"/>
                          </a:rPr>
                          <m:t>𝑿</m:t>
                        </m:r>
                      </m:e>
                      <m:sup>
                        <m:r>
                          <a:rPr lang="pt-BR" i="1">
                            <a:latin typeface="Cambria Math" panose="02040503050406030204" pitchFamily="18" charset="0"/>
                          </a:rPr>
                          <m:t>𝑇</m:t>
                        </m:r>
                      </m:sup>
                    </m:sSup>
                    <m:r>
                      <a:rPr lang="pt-BR" b="1" i="1" smtClean="0">
                        <a:latin typeface="Cambria Math" panose="02040503050406030204" pitchFamily="18" charset="0"/>
                      </a:rPr>
                      <m:t>𝑿</m:t>
                    </m:r>
                  </m:oMath>
                </a14:m>
                <a:r>
                  <a:rPr lang="pt-BR" dirty="0"/>
                  <a:t> é </a:t>
                </a:r>
                <a:r>
                  <a:rPr lang="pt-BR" b="1" i="1" dirty="0"/>
                  <a:t>positiva </a:t>
                </a:r>
                <a:r>
                  <a:rPr lang="pt-BR" b="1" i="1" dirty="0" err="1"/>
                  <a:t>semi-definida</a:t>
                </a:r>
                <a:r>
                  <a:rPr lang="pt-BR" b="1" i="1" dirty="0"/>
                  <a:t> </a:t>
                </a:r>
                <a:r>
                  <a:rPr lang="pt-BR" dirty="0"/>
                  <a:t>se </a:t>
                </a:r>
                <a14:m>
                  <m:oMath xmlns:m="http://schemas.openxmlformats.org/officeDocument/2006/math">
                    <m:sSup>
                      <m:sSupPr>
                        <m:ctrlPr>
                          <a:rPr lang="pt-BR" i="1">
                            <a:latin typeface="Cambria Math" panose="02040503050406030204" pitchFamily="18" charset="0"/>
                          </a:rPr>
                        </m:ctrlPr>
                      </m:sSupPr>
                      <m:e>
                        <m:sSup>
                          <m:sSupPr>
                            <m:ctrlPr>
                              <a:rPr lang="pt-BR" i="1">
                                <a:latin typeface="Cambria Math" panose="02040503050406030204" pitchFamily="18" charset="0"/>
                              </a:rPr>
                            </m:ctrlPr>
                          </m:sSupPr>
                          <m:e>
                            <m:r>
                              <a:rPr lang="pt-BR" b="1" i="1" smtClean="0">
                                <a:latin typeface="Cambria Math" panose="02040503050406030204" pitchFamily="18" charset="0"/>
                              </a:rPr>
                              <m:t>𝒛</m:t>
                            </m:r>
                          </m:e>
                          <m:sup>
                            <m:r>
                              <a:rPr lang="pt-BR" i="1">
                                <a:latin typeface="Cambria Math" panose="02040503050406030204" pitchFamily="18" charset="0"/>
                              </a:rPr>
                              <m:t>𝑇</m:t>
                            </m:r>
                          </m:sup>
                        </m:sSup>
                        <m:r>
                          <a:rPr lang="pt-BR" b="1" i="1" smtClean="0">
                            <a:latin typeface="Cambria Math" panose="02040503050406030204" pitchFamily="18" charset="0"/>
                          </a:rPr>
                          <m:t>𝑿</m:t>
                        </m:r>
                      </m:e>
                      <m:sup>
                        <m:r>
                          <a:rPr lang="pt-BR" i="1">
                            <a:latin typeface="Cambria Math" panose="02040503050406030204" pitchFamily="18" charset="0"/>
                          </a:rPr>
                          <m:t>𝑇</m:t>
                        </m:r>
                      </m:sup>
                    </m:sSup>
                    <m:r>
                      <a:rPr lang="pt-BR" b="1" i="1" smtClean="0">
                        <a:latin typeface="Cambria Math" panose="02040503050406030204" pitchFamily="18" charset="0"/>
                      </a:rPr>
                      <m:t>𝑿𝒛</m:t>
                    </m:r>
                    <m:r>
                      <a:rPr lang="pt-BR">
                        <a:latin typeface="Cambria Math" panose="02040503050406030204" pitchFamily="18" charset="0"/>
                      </a:rPr>
                      <m:t>=</m:t>
                    </m:r>
                    <m:sSubSup>
                      <m:sSubSupPr>
                        <m:ctrlPr>
                          <a:rPr lang="pt-BR" i="1" dirty="0">
                            <a:latin typeface="Cambria Math" panose="02040503050406030204" pitchFamily="18" charset="0"/>
                          </a:rPr>
                        </m:ctrlPr>
                      </m:sSubSupPr>
                      <m:e>
                        <m:d>
                          <m:dPr>
                            <m:begChr m:val="‖"/>
                            <m:endChr m:val="‖"/>
                            <m:ctrlPr>
                              <a:rPr lang="pt-BR" i="1" dirty="0">
                                <a:latin typeface="Cambria Math" panose="02040503050406030204" pitchFamily="18" charset="0"/>
                              </a:rPr>
                            </m:ctrlPr>
                          </m:dPr>
                          <m:e>
                            <m:r>
                              <a:rPr lang="pt-BR" b="1" i="1" smtClean="0">
                                <a:latin typeface="Cambria Math" panose="02040503050406030204" pitchFamily="18" charset="0"/>
                              </a:rPr>
                              <m:t>𝑿𝒛</m:t>
                            </m:r>
                          </m:e>
                        </m:d>
                      </m:e>
                      <m:sub>
                        <m:r>
                          <a:rPr lang="pt-BR" i="1" dirty="0">
                            <a:latin typeface="Cambria Math" panose="02040503050406030204" pitchFamily="18" charset="0"/>
                          </a:rPr>
                          <m:t>2</m:t>
                        </m:r>
                      </m:sub>
                      <m:sup>
                        <m:r>
                          <a:rPr lang="pt-BR" i="1" dirty="0">
                            <a:latin typeface="Cambria Math" panose="02040503050406030204" pitchFamily="18" charset="0"/>
                          </a:rPr>
                          <m:t>2</m:t>
                        </m:r>
                      </m:sup>
                    </m:sSubSup>
                    <m:r>
                      <a:rPr lang="pt-BR" i="1">
                        <a:latin typeface="Cambria Math" panose="02040503050406030204" pitchFamily="18" charset="0"/>
                        <a:ea typeface="Cambria Math" panose="02040503050406030204" pitchFamily="18" charset="0"/>
                      </a:rPr>
                      <m:t>≥0, ∀</m:t>
                    </m:r>
                    <m:r>
                      <a:rPr lang="pt-BR" b="1" i="1" smtClean="0">
                        <a:latin typeface="Cambria Math" panose="02040503050406030204" pitchFamily="18" charset="0"/>
                        <a:ea typeface="Cambria Math" panose="02040503050406030204" pitchFamily="18" charset="0"/>
                      </a:rPr>
                      <m:t>𝒛</m:t>
                    </m:r>
                    <m:r>
                      <a:rPr lang="pt-BR"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𝟎</m:t>
                    </m:r>
                  </m:oMath>
                </a14:m>
                <a:r>
                  <a:rPr lang="pt-BR" dirty="0"/>
                  <a:t>.</a:t>
                </a:r>
              </a:p>
            </p:txBody>
          </p:sp>
        </mc:Choice>
        <mc:Fallback xmlns="">
          <p:sp>
            <p:nvSpPr>
              <p:cNvPr id="3" name="Espaço Reservado para Conteúdo 2">
                <a:extLst>
                  <a:ext uri="{FF2B5EF4-FFF2-40B4-BE49-F238E27FC236}">
                    <a16:creationId xmlns:a16="http://schemas.microsoft.com/office/drawing/2014/main" id="{8FDF1E8A-A9D9-E4F1-F63A-53C2060F1C00}"/>
                  </a:ext>
                </a:extLst>
              </p:cNvPr>
              <p:cNvSpPr>
                <a:spLocks noGrp="1" noRot="1" noChangeAspect="1" noMove="1" noResize="1" noEditPoints="1" noAdjustHandles="1" noChangeArrowheads="1" noChangeShapeType="1" noTextEdit="1"/>
              </p:cNvSpPr>
              <p:nvPr>
                <p:ph idx="1"/>
              </p:nvPr>
            </p:nvSpPr>
            <p:spPr>
              <a:xfrm>
                <a:off x="838200" y="1825624"/>
                <a:ext cx="11176000" cy="5032375"/>
              </a:xfrm>
              <a:blipFill>
                <a:blip r:embed="rId3"/>
                <a:stretch>
                  <a:fillRect l="-982" t="-1937" r="-927"/>
                </a:stretch>
              </a:blipFill>
            </p:spPr>
            <p:txBody>
              <a:bodyPr/>
              <a:lstStyle/>
              <a:p>
                <a:r>
                  <a:rPr lang="pt-BR">
                    <a:noFill/>
                  </a:rPr>
                  <a:t> </a:t>
                </a:r>
              </a:p>
            </p:txBody>
          </p:sp>
        </mc:Fallback>
      </mc:AlternateContent>
    </p:spTree>
    <p:extLst>
      <p:ext uri="{BB962C8B-B14F-4D97-AF65-F5344CB8AC3E}">
        <p14:creationId xmlns:p14="http://schemas.microsoft.com/office/powerpoint/2010/main" val="15471093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Motivação</a:t>
            </a:r>
          </a:p>
        </p:txBody>
      </p:sp>
      <p:sp>
        <p:nvSpPr>
          <p:cNvPr id="9" name="Content Placeholder 2"/>
          <p:cNvSpPr>
            <a:spLocks noGrp="1"/>
          </p:cNvSpPr>
          <p:nvPr>
            <p:ph idx="1"/>
          </p:nvPr>
        </p:nvSpPr>
        <p:spPr>
          <a:xfrm>
            <a:off x="627847" y="1654207"/>
            <a:ext cx="10515600" cy="604252"/>
          </a:xfrm>
        </p:spPr>
        <p:txBody>
          <a:bodyPr>
            <a:normAutofit/>
          </a:bodyPr>
          <a:lstStyle/>
          <a:p>
            <a:r>
              <a:rPr lang="pt-BR" b="1" dirty="0"/>
              <a:t>Exemplo 2</a:t>
            </a:r>
            <a:r>
              <a:rPr lang="pt-BR" dirty="0"/>
              <a:t>: Estimar as vendas de picolés.</a:t>
            </a:r>
          </a:p>
        </p:txBody>
      </p:sp>
      <mc:AlternateContent xmlns:mc="http://schemas.openxmlformats.org/markup-compatibility/2006" xmlns:a14="http://schemas.microsoft.com/office/drawing/2010/main">
        <mc:Choice Requires="a14">
          <p:sp>
            <p:nvSpPr>
              <p:cNvPr id="10" name="Content Placeholder 2"/>
              <p:cNvSpPr txBox="1">
                <a:spLocks/>
              </p:cNvSpPr>
              <p:nvPr/>
            </p:nvSpPr>
            <p:spPr>
              <a:xfrm>
                <a:off x="734290" y="5532439"/>
                <a:ext cx="11230027" cy="1325562"/>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t-BR" dirty="0"/>
                  <a:t>Podemos usar regressão para encontrar um mapeamento, </a:t>
                </a:r>
                <a14:m>
                  <m:oMath xmlns:m="http://schemas.openxmlformats.org/officeDocument/2006/math">
                    <m:r>
                      <a:rPr lang="pt-BR" b="0" i="1" smtClean="0">
                        <a:latin typeface="Cambria Math" panose="02040503050406030204" pitchFamily="18" charset="0"/>
                      </a:rPr>
                      <m:t>h</m:t>
                    </m:r>
                    <m:r>
                      <a:rPr lang="pt-BR" b="0" i="1" smtClean="0">
                        <a:latin typeface="Cambria Math" panose="02040503050406030204" pitchFamily="18" charset="0"/>
                      </a:rPr>
                      <m:t>(</m:t>
                    </m:r>
                    <m:r>
                      <a:rPr lang="pt-BR" b="1" i="1" smtClean="0">
                        <a:latin typeface="Cambria Math" panose="02040503050406030204" pitchFamily="18" charset="0"/>
                      </a:rPr>
                      <m:t>𝒙</m:t>
                    </m:r>
                    <m:r>
                      <a:rPr lang="pt-BR" b="0" i="1" smtClean="0">
                        <a:latin typeface="Cambria Math" panose="02040503050406030204" pitchFamily="18" charset="0"/>
                      </a:rPr>
                      <m:t>)</m:t>
                    </m:r>
                  </m:oMath>
                </a14:m>
                <a:r>
                  <a:rPr lang="pt-BR" dirty="0"/>
                  <a:t>, entre a temperatura média de um dia e a quantidade de picolés vendidos.</a:t>
                </a:r>
              </a:p>
              <a:p>
                <a:r>
                  <a:rPr lang="pt-BR" b="1" dirty="0">
                    <a:solidFill>
                      <a:srgbClr val="00B050"/>
                    </a:solidFill>
                  </a:rPr>
                  <a:t>Objetivo</a:t>
                </a:r>
                <a:r>
                  <a:rPr lang="pt-BR" dirty="0"/>
                  <a:t>: reduzir o desperdício e aumentar os lucros.</a:t>
                </a:r>
              </a:p>
            </p:txBody>
          </p:sp>
        </mc:Choice>
        <mc:Fallback xmlns="">
          <p:sp>
            <p:nvSpPr>
              <p:cNvPr id="10" name="Content Placeholder 2"/>
              <p:cNvSpPr txBox="1">
                <a:spLocks noRot="1" noChangeAspect="1" noMove="1" noResize="1" noEditPoints="1" noAdjustHandles="1" noChangeArrowheads="1" noChangeShapeType="1" noTextEdit="1"/>
              </p:cNvSpPr>
              <p:nvPr/>
            </p:nvSpPr>
            <p:spPr>
              <a:xfrm>
                <a:off x="734290" y="5532439"/>
                <a:ext cx="11230027" cy="1325562"/>
              </a:xfrm>
              <a:prstGeom prst="rect">
                <a:avLst/>
              </a:prstGeom>
              <a:blipFill>
                <a:blip r:embed="rId3"/>
                <a:stretch>
                  <a:fillRect l="-977" t="-10599" b="-7834"/>
                </a:stretch>
              </a:blipFill>
            </p:spPr>
            <p:txBody>
              <a:bodyPr/>
              <a:lstStyle/>
              <a:p>
                <a:r>
                  <a:rPr lang="pt-BR">
                    <a:noFill/>
                  </a:rPr>
                  <a:t> </a:t>
                </a:r>
              </a:p>
            </p:txBody>
          </p:sp>
        </mc:Fallback>
      </mc:AlternateContent>
      <p:pic>
        <p:nvPicPr>
          <p:cNvPr id="5" name="Imagem 4">
            <a:extLst>
              <a:ext uri="{FF2B5EF4-FFF2-40B4-BE49-F238E27FC236}">
                <a16:creationId xmlns:a16="http://schemas.microsoft.com/office/drawing/2014/main" id="{D3B9ED84-5245-7889-8D8D-F74C85EB5B65}"/>
              </a:ext>
            </a:extLst>
          </p:cNvPr>
          <p:cNvPicPr>
            <a:picLocks noChangeAspect="1"/>
          </p:cNvPicPr>
          <p:nvPr/>
        </p:nvPicPr>
        <p:blipFill rotWithShape="1">
          <a:blip r:embed="rId4"/>
          <a:srcRect l="3762" t="9838" r="8646"/>
          <a:stretch/>
        </p:blipFill>
        <p:spPr>
          <a:xfrm>
            <a:off x="3811838" y="2364559"/>
            <a:ext cx="3800818" cy="2934238"/>
          </a:xfrm>
          <a:prstGeom prst="rect">
            <a:avLst/>
          </a:prstGeom>
        </p:spPr>
      </p:pic>
      <p:pic>
        <p:nvPicPr>
          <p:cNvPr id="15" name="Picture 2" descr="Picolé Electron – Sorvete Itália">
            <a:extLst>
              <a:ext uri="{FF2B5EF4-FFF2-40B4-BE49-F238E27FC236}">
                <a16:creationId xmlns:a16="http://schemas.microsoft.com/office/drawing/2014/main" id="{673E1C42-10C3-AF6F-1FF0-110BD135CF8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326446" y="3547541"/>
            <a:ext cx="1075397" cy="10753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67771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004D122-26EB-041D-538F-2CF655AB7E67}"/>
              </a:ext>
            </a:extLst>
          </p:cNvPr>
          <p:cNvSpPr>
            <a:spLocks noGrp="1"/>
          </p:cNvSpPr>
          <p:nvPr>
            <p:ph type="title"/>
          </p:nvPr>
        </p:nvSpPr>
        <p:spPr/>
        <p:txBody>
          <a:bodyPr/>
          <a:lstStyle/>
          <a:p>
            <a:r>
              <a:rPr lang="pt-BR" dirty="0"/>
              <a:t>Equação normal</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4F0825DE-5806-6672-5690-89FC1812F15E}"/>
                  </a:ext>
                </a:extLst>
              </p:cNvPr>
              <p:cNvSpPr>
                <a:spLocks noGrp="1"/>
              </p:cNvSpPr>
              <p:nvPr>
                <p:ph idx="1"/>
              </p:nvPr>
            </p:nvSpPr>
            <p:spPr>
              <a:xfrm>
                <a:off x="838200" y="1825624"/>
                <a:ext cx="11176000" cy="5032375"/>
              </a:xfrm>
            </p:spPr>
            <p:txBody>
              <a:bodyPr>
                <a:normAutofit lnSpcReduction="10000"/>
              </a:bodyPr>
              <a:lstStyle/>
              <a:p>
                <a:r>
                  <a:rPr lang="pt-BR" dirty="0"/>
                  <a:t>Agora que sabemos que se a matriz de atributos, </a:t>
                </a:r>
                <a14:m>
                  <m:oMath xmlns:m="http://schemas.openxmlformats.org/officeDocument/2006/math">
                    <m:r>
                      <a:rPr lang="pt-BR" b="1" i="1">
                        <a:latin typeface="Cambria Math" panose="02040503050406030204" pitchFamily="18" charset="0"/>
                      </a:rPr>
                      <m:t>𝑿</m:t>
                    </m:r>
                  </m:oMath>
                </a14:m>
                <a:r>
                  <a:rPr lang="pt-BR" dirty="0"/>
                  <a:t>, tiver </a:t>
                </a:r>
                <a14:m>
                  <m:oMath xmlns:m="http://schemas.openxmlformats.org/officeDocument/2006/math">
                    <m:r>
                      <a:rPr lang="pt-BR" i="1" smtClean="0">
                        <a:latin typeface="Cambria Math" panose="02040503050406030204" pitchFamily="18" charset="0"/>
                      </a:rPr>
                      <m:t>𝐾</m:t>
                    </m:r>
                    <m:r>
                      <a:rPr lang="pt-BR" i="1" smtClean="0">
                        <a:latin typeface="Cambria Math" panose="02040503050406030204" pitchFamily="18" charset="0"/>
                      </a:rPr>
                      <m:t>+1</m:t>
                    </m:r>
                  </m:oMath>
                </a14:m>
                <a:r>
                  <a:rPr lang="pt-BR" dirty="0"/>
                  <a:t> </a:t>
                </a:r>
                <a:r>
                  <a:rPr lang="pt-BR" b="1" i="1" dirty="0">
                    <a:solidFill>
                      <a:srgbClr val="00B050"/>
                    </a:solidFill>
                  </a:rPr>
                  <a:t>colunas linearmente independentes</a:t>
                </a:r>
                <a:r>
                  <a:rPr lang="pt-BR" dirty="0"/>
                  <a:t> encontramos o </a:t>
                </a:r>
                <a:r>
                  <a:rPr lang="pt-BR" b="1" i="1" dirty="0">
                    <a:solidFill>
                      <a:srgbClr val="00B050"/>
                    </a:solidFill>
                  </a:rPr>
                  <a:t>ponto de mínimo da função </a:t>
                </a:r>
                <a:r>
                  <a:rPr lang="pt-BR" dirty="0"/>
                  <a:t>através da sua </a:t>
                </a:r>
                <a:r>
                  <a:rPr lang="pt-BR" b="1" i="1" dirty="0">
                    <a:solidFill>
                      <a:srgbClr val="00B050"/>
                    </a:solidFill>
                  </a:rPr>
                  <a:t>derivada parcial</a:t>
                </a:r>
                <a:r>
                  <a:rPr lang="pt-BR" dirty="0"/>
                  <a:t>,</a:t>
                </a:r>
                <a:r>
                  <a:rPr lang="pt-BR" b="1" i="1" dirty="0">
                    <a:solidFill>
                      <a:srgbClr val="00B050"/>
                    </a:solidFill>
                  </a:rPr>
                  <a:t> </a:t>
                </a:r>
                <a:r>
                  <a:rPr lang="pt-BR" dirty="0"/>
                  <a:t>nós podemos resolver a equação da derivada parcial e encontrar o vetor de pesos ótimo.</a:t>
                </a:r>
              </a:p>
              <a:p>
                <a:r>
                  <a:rPr lang="pt-BR" dirty="0"/>
                  <a:t>Assim, resolvendo a equação em função de </a:t>
                </a:r>
                <a14:m>
                  <m:oMath xmlns:m="http://schemas.openxmlformats.org/officeDocument/2006/math">
                    <m:r>
                      <a:rPr lang="pt-BR" b="1" i="1">
                        <a:latin typeface="Cambria Math" panose="02040503050406030204" pitchFamily="18" charset="0"/>
                      </a:rPr>
                      <m:t>𝒂</m:t>
                    </m:r>
                  </m:oMath>
                </a14:m>
                <a:r>
                  <a:rPr lang="pt-BR" dirty="0"/>
                  <a:t>, temos</a:t>
                </a:r>
              </a:p>
              <a:p>
                <a:pPr marL="0" indent="0" algn="ctr">
                  <a:buNone/>
                </a:pPr>
                <a14:m>
                  <m:oMathPara xmlns:m="http://schemas.openxmlformats.org/officeDocument/2006/math">
                    <m:oMathParaPr>
                      <m:jc m:val="centerGroup"/>
                    </m:oMathParaPr>
                    <m:oMath xmlns:m="http://schemas.openxmlformats.org/officeDocument/2006/math">
                      <m:r>
                        <a:rPr lang="pt-BR" smtClean="0">
                          <a:latin typeface="Cambria Math" panose="02040503050406030204" pitchFamily="18" charset="0"/>
                        </a:rPr>
                        <m:t>2</m:t>
                      </m:r>
                      <m:sSup>
                        <m:sSupPr>
                          <m:ctrlPr>
                            <a:rPr lang="pt-BR" i="1">
                              <a:latin typeface="Cambria Math" panose="02040503050406030204" pitchFamily="18" charset="0"/>
                            </a:rPr>
                          </m:ctrlPr>
                        </m:sSupPr>
                        <m:e>
                          <m:r>
                            <a:rPr lang="pt-BR" b="1" i="1">
                              <a:latin typeface="Cambria Math" panose="02040503050406030204" pitchFamily="18" charset="0"/>
                            </a:rPr>
                            <m:t>𝒂</m:t>
                          </m:r>
                        </m:e>
                        <m:sup>
                          <m:r>
                            <a:rPr lang="pt-BR" i="1">
                              <a:latin typeface="Cambria Math" panose="02040503050406030204" pitchFamily="18" charset="0"/>
                            </a:rPr>
                            <m:t>𝑇</m:t>
                          </m:r>
                        </m:sup>
                      </m:sSup>
                      <m:sSup>
                        <m:sSupPr>
                          <m:ctrlPr>
                            <a:rPr lang="pt-BR" i="1">
                              <a:latin typeface="Cambria Math" panose="02040503050406030204" pitchFamily="18" charset="0"/>
                            </a:rPr>
                          </m:ctrlPr>
                        </m:sSupPr>
                        <m:e>
                          <m:r>
                            <a:rPr lang="pt-BR" b="1" i="1" smtClean="0">
                              <a:latin typeface="Cambria Math" panose="02040503050406030204" pitchFamily="18" charset="0"/>
                            </a:rPr>
                            <m:t>𝑿</m:t>
                          </m:r>
                        </m:e>
                        <m:sup>
                          <m:r>
                            <a:rPr lang="pt-BR" i="1">
                              <a:latin typeface="Cambria Math" panose="02040503050406030204" pitchFamily="18" charset="0"/>
                            </a:rPr>
                            <m:t>𝑇</m:t>
                          </m:r>
                        </m:sup>
                      </m:sSup>
                      <m:r>
                        <a:rPr lang="pt-BR" b="1" i="1" smtClean="0">
                          <a:latin typeface="Cambria Math" panose="02040503050406030204" pitchFamily="18" charset="0"/>
                        </a:rPr>
                        <m:t>𝑿</m:t>
                      </m:r>
                      <m:r>
                        <a:rPr lang="pt-BR">
                          <a:latin typeface="Cambria Math" panose="02040503050406030204" pitchFamily="18" charset="0"/>
                        </a:rPr>
                        <m:t>−2</m:t>
                      </m:r>
                      <m:sSup>
                        <m:sSupPr>
                          <m:ctrlPr>
                            <a:rPr lang="pt-BR" b="1" i="1">
                              <a:latin typeface="Cambria Math" panose="02040503050406030204" pitchFamily="18" charset="0"/>
                            </a:rPr>
                          </m:ctrlPr>
                        </m:sSupPr>
                        <m:e>
                          <m:r>
                            <a:rPr lang="pt-BR" b="1" i="1">
                              <a:latin typeface="Cambria Math" panose="02040503050406030204" pitchFamily="18" charset="0"/>
                            </a:rPr>
                            <m:t>𝒚</m:t>
                          </m:r>
                        </m:e>
                        <m:sup>
                          <m:r>
                            <a:rPr lang="pt-BR" i="1">
                              <a:latin typeface="Cambria Math" panose="02040503050406030204" pitchFamily="18" charset="0"/>
                            </a:rPr>
                            <m:t>𝑇</m:t>
                          </m:r>
                        </m:sup>
                      </m:sSup>
                      <m:r>
                        <a:rPr lang="pt-BR" b="1" i="1" smtClean="0">
                          <a:latin typeface="Cambria Math" panose="02040503050406030204" pitchFamily="18" charset="0"/>
                        </a:rPr>
                        <m:t>𝑿</m:t>
                      </m:r>
                      <m:r>
                        <a:rPr lang="pt-BR" b="1" i="1">
                          <a:latin typeface="Cambria Math" panose="02040503050406030204" pitchFamily="18" charset="0"/>
                        </a:rPr>
                        <m:t>=</m:t>
                      </m:r>
                      <m:r>
                        <a:rPr lang="pt-BR" i="1">
                          <a:latin typeface="Cambria Math" panose="02040503050406030204" pitchFamily="18" charset="0"/>
                        </a:rPr>
                        <m:t>0</m:t>
                      </m:r>
                      <m:r>
                        <a:rPr lang="pt-BR" b="0" i="0" smtClean="0">
                          <a:latin typeface="Cambria Math" panose="02040503050406030204" pitchFamily="18" charset="0"/>
                        </a:rPr>
                        <m:t>,</m:t>
                      </m:r>
                    </m:oMath>
                  </m:oMathPara>
                </a14:m>
                <a:endParaRPr lang="pt-BR" i="1" dirty="0">
                  <a:latin typeface="Cambria Math" panose="02040503050406030204" pitchFamily="18" charset="0"/>
                </a:endParaRPr>
              </a:p>
              <a:p>
                <a:pPr marL="0" indent="0" algn="ctr">
                  <a:buNone/>
                </a:pPr>
                <a14:m>
                  <m:oMath xmlns:m="http://schemas.openxmlformats.org/officeDocument/2006/math">
                    <m:sSub>
                      <m:sSubPr>
                        <m:ctrlPr>
                          <a:rPr lang="pt-BR" b="1" i="1" smtClean="0">
                            <a:latin typeface="Cambria Math" panose="02040503050406030204" pitchFamily="18" charset="0"/>
                          </a:rPr>
                        </m:ctrlPr>
                      </m:sSubPr>
                      <m:e>
                        <m:r>
                          <a:rPr lang="pt-BR" b="1" i="1">
                            <a:latin typeface="Cambria Math" panose="02040503050406030204" pitchFamily="18" charset="0"/>
                          </a:rPr>
                          <m:t>𝒂</m:t>
                        </m:r>
                      </m:e>
                      <m:sub>
                        <m:r>
                          <m:rPr>
                            <m:sty m:val="p"/>
                          </m:rPr>
                          <a:rPr lang="pt-BR" b="0" i="0" smtClean="0">
                            <a:latin typeface="Cambria Math" panose="02040503050406030204" pitchFamily="18" charset="0"/>
                          </a:rPr>
                          <m:t>opt</m:t>
                        </m:r>
                      </m:sub>
                    </m:sSub>
                    <m:r>
                      <a:rPr lang="pt-BR" b="1" i="1">
                        <a:latin typeface="Cambria Math" panose="02040503050406030204" pitchFamily="18" charset="0"/>
                      </a:rPr>
                      <m:t> </m:t>
                    </m:r>
                    <m:r>
                      <a:rPr lang="pt-BR">
                        <a:latin typeface="Cambria Math" panose="02040503050406030204" pitchFamily="18" charset="0"/>
                      </a:rPr>
                      <m:t>=</m:t>
                    </m:r>
                    <m:sSup>
                      <m:sSupPr>
                        <m:ctrlPr>
                          <a:rPr lang="pt-BR" i="1" smtClean="0">
                            <a:latin typeface="Cambria Math" panose="02040503050406030204" pitchFamily="18" charset="0"/>
                          </a:rPr>
                        </m:ctrlPr>
                      </m:sSupPr>
                      <m:e>
                        <m:d>
                          <m:dPr>
                            <m:ctrlPr>
                              <a:rPr lang="pt-BR" i="1">
                                <a:latin typeface="Cambria Math" panose="02040503050406030204" pitchFamily="18" charset="0"/>
                              </a:rPr>
                            </m:ctrlPr>
                          </m:dPr>
                          <m:e>
                            <m:sSup>
                              <m:sSupPr>
                                <m:ctrlPr>
                                  <a:rPr lang="pt-BR" i="1">
                                    <a:latin typeface="Cambria Math" panose="02040503050406030204" pitchFamily="18" charset="0"/>
                                  </a:rPr>
                                </m:ctrlPr>
                              </m:sSupPr>
                              <m:e>
                                <m:r>
                                  <a:rPr lang="pt-BR" b="1" i="1" smtClean="0">
                                    <a:latin typeface="Cambria Math" panose="02040503050406030204" pitchFamily="18" charset="0"/>
                                  </a:rPr>
                                  <m:t>𝑿</m:t>
                                </m:r>
                              </m:e>
                              <m:sup>
                                <m:r>
                                  <a:rPr lang="pt-BR" i="1">
                                    <a:latin typeface="Cambria Math" panose="02040503050406030204" pitchFamily="18" charset="0"/>
                                  </a:rPr>
                                  <m:t>𝑇</m:t>
                                </m:r>
                              </m:sup>
                            </m:sSup>
                            <m:r>
                              <a:rPr lang="pt-BR" b="1" i="1" smtClean="0">
                                <a:latin typeface="Cambria Math" panose="02040503050406030204" pitchFamily="18" charset="0"/>
                              </a:rPr>
                              <m:t>𝑿</m:t>
                            </m:r>
                          </m:e>
                        </m:d>
                      </m:e>
                      <m:sup>
                        <m:r>
                          <a:rPr lang="pt-BR" b="0" i="1" smtClean="0">
                            <a:latin typeface="Cambria Math" panose="02040503050406030204" pitchFamily="18" charset="0"/>
                          </a:rPr>
                          <m:t>−1</m:t>
                        </m:r>
                      </m:sup>
                    </m:sSup>
                    <m:sSup>
                      <m:sSupPr>
                        <m:ctrlPr>
                          <a:rPr lang="pt-BR" i="1" smtClean="0">
                            <a:latin typeface="Cambria Math" panose="02040503050406030204" pitchFamily="18" charset="0"/>
                          </a:rPr>
                        </m:ctrlPr>
                      </m:sSupPr>
                      <m:e>
                        <m:r>
                          <a:rPr lang="pt-BR" b="0" i="1" smtClean="0">
                            <a:latin typeface="Cambria Math" panose="02040503050406030204" pitchFamily="18" charset="0"/>
                          </a:rPr>
                          <m:t> </m:t>
                        </m:r>
                        <m:r>
                          <a:rPr lang="pt-BR" b="1" i="1" smtClean="0">
                            <a:latin typeface="Cambria Math" panose="02040503050406030204" pitchFamily="18" charset="0"/>
                          </a:rPr>
                          <m:t>𝑿</m:t>
                        </m:r>
                      </m:e>
                      <m:sup>
                        <m:r>
                          <a:rPr lang="pt-BR" i="1">
                            <a:latin typeface="Cambria Math" panose="02040503050406030204" pitchFamily="18" charset="0"/>
                          </a:rPr>
                          <m:t>𝑇</m:t>
                        </m:r>
                      </m:sup>
                    </m:sSup>
                    <m:r>
                      <a:rPr lang="pt-BR" b="1" i="1">
                        <a:latin typeface="Cambria Math" panose="02040503050406030204" pitchFamily="18" charset="0"/>
                      </a:rPr>
                      <m:t>𝒚</m:t>
                    </m:r>
                  </m:oMath>
                </a14:m>
                <a:r>
                  <a:rPr lang="pt-BR" dirty="0"/>
                  <a:t>.</a:t>
                </a:r>
              </a:p>
              <a:p>
                <a:r>
                  <a:rPr lang="pt-BR" dirty="0"/>
                  <a:t>Essa equação é conhecida como </a:t>
                </a:r>
                <a:r>
                  <a:rPr lang="pt-BR" b="1" i="1" dirty="0">
                    <a:solidFill>
                      <a:srgbClr val="7030A0"/>
                    </a:solidFill>
                  </a:rPr>
                  <a:t>equação normal</a:t>
                </a:r>
                <a:r>
                  <a:rPr lang="pt-BR" dirty="0">
                    <a:solidFill>
                      <a:srgbClr val="7030A0"/>
                    </a:solidFill>
                  </a:rPr>
                  <a:t> </a:t>
                </a:r>
                <a:r>
                  <a:rPr lang="pt-BR" dirty="0"/>
                  <a:t>e nos dá a </a:t>
                </a:r>
                <a:r>
                  <a:rPr lang="pt-BR" b="1" i="1" dirty="0">
                    <a:solidFill>
                      <a:srgbClr val="00B0F0"/>
                    </a:solidFill>
                  </a:rPr>
                  <a:t>solução ótima </a:t>
                </a:r>
                <a:r>
                  <a:rPr lang="pt-BR" dirty="0"/>
                  <a:t>em relação a minimização do </a:t>
                </a:r>
                <a:r>
                  <a:rPr lang="pt-BR" b="1" i="1" dirty="0"/>
                  <a:t>erro quadrático médio </a:t>
                </a:r>
                <a:r>
                  <a:rPr lang="pt-BR" dirty="0"/>
                  <a:t>para esse </a:t>
                </a:r>
                <a:r>
                  <a:rPr lang="pt-BR" b="1" i="1" dirty="0"/>
                  <a:t>sistema de equações lineares</a:t>
                </a:r>
                <a:r>
                  <a:rPr lang="pt-BR" dirty="0"/>
                  <a:t>.</a:t>
                </a:r>
              </a:p>
              <a:p>
                <a:r>
                  <a:rPr lang="pt-BR" dirty="0"/>
                  <a:t>Notem que só precisamos do conjunto de amostras coletadas (i.e., de treinamento), </a:t>
                </a:r>
                <a14:m>
                  <m:oMath xmlns:m="http://schemas.openxmlformats.org/officeDocument/2006/math">
                    <m:r>
                      <a:rPr lang="pt-BR" b="1" i="1" smtClean="0">
                        <a:latin typeface="Cambria Math" panose="02040503050406030204" pitchFamily="18" charset="0"/>
                      </a:rPr>
                      <m:t>𝑿</m:t>
                    </m:r>
                  </m:oMath>
                </a14:m>
                <a:r>
                  <a:rPr lang="pt-BR" dirty="0"/>
                  <a:t> e </a:t>
                </a:r>
                <a14:m>
                  <m:oMath xmlns:m="http://schemas.openxmlformats.org/officeDocument/2006/math">
                    <m:r>
                      <a:rPr lang="pt-BR" b="1" i="1">
                        <a:latin typeface="Cambria Math" panose="02040503050406030204" pitchFamily="18" charset="0"/>
                      </a:rPr>
                      <m:t>𝒚</m:t>
                    </m:r>
                  </m:oMath>
                </a14:m>
                <a:r>
                  <a:rPr lang="pt-BR" dirty="0"/>
                  <a:t>, para encontrar o </a:t>
                </a:r>
                <a:r>
                  <a:rPr lang="pt-BR" b="1" i="1" dirty="0">
                    <a:solidFill>
                      <a:srgbClr val="7030A0"/>
                    </a:solidFill>
                  </a:rPr>
                  <a:t>vetor de pesos ótimo</a:t>
                </a:r>
                <a:r>
                  <a:rPr lang="pt-BR" dirty="0"/>
                  <a:t>, </a:t>
                </a:r>
                <a14:m>
                  <m:oMath xmlns:m="http://schemas.openxmlformats.org/officeDocument/2006/math">
                    <m:sSub>
                      <m:sSubPr>
                        <m:ctrlPr>
                          <a:rPr lang="pt-BR" b="1" i="1">
                            <a:latin typeface="Cambria Math" panose="02040503050406030204" pitchFamily="18" charset="0"/>
                          </a:rPr>
                        </m:ctrlPr>
                      </m:sSubPr>
                      <m:e>
                        <m:r>
                          <a:rPr lang="pt-BR" b="1" i="1">
                            <a:latin typeface="Cambria Math" panose="02040503050406030204" pitchFamily="18" charset="0"/>
                          </a:rPr>
                          <m:t>𝒂</m:t>
                        </m:r>
                      </m:e>
                      <m:sub>
                        <m:r>
                          <m:rPr>
                            <m:sty m:val="p"/>
                          </m:rPr>
                          <a:rPr lang="pt-BR">
                            <a:latin typeface="Cambria Math" panose="02040503050406030204" pitchFamily="18" charset="0"/>
                          </a:rPr>
                          <m:t>opt</m:t>
                        </m:r>
                      </m:sub>
                    </m:sSub>
                  </m:oMath>
                </a14:m>
                <a:r>
                  <a:rPr lang="pt-BR" dirty="0"/>
                  <a:t>.</a:t>
                </a:r>
              </a:p>
            </p:txBody>
          </p:sp>
        </mc:Choice>
        <mc:Fallback xmlns="">
          <p:sp>
            <p:nvSpPr>
              <p:cNvPr id="3" name="Espaço Reservado para Conteúdo 2">
                <a:extLst>
                  <a:ext uri="{FF2B5EF4-FFF2-40B4-BE49-F238E27FC236}">
                    <a16:creationId xmlns:a16="http://schemas.microsoft.com/office/drawing/2014/main" id="{4F0825DE-5806-6672-5690-89FC1812F15E}"/>
                  </a:ext>
                </a:extLst>
              </p:cNvPr>
              <p:cNvSpPr>
                <a:spLocks noGrp="1" noRot="1" noChangeAspect="1" noMove="1" noResize="1" noEditPoints="1" noAdjustHandles="1" noChangeArrowheads="1" noChangeShapeType="1" noTextEdit="1"/>
              </p:cNvSpPr>
              <p:nvPr>
                <p:ph idx="1"/>
              </p:nvPr>
            </p:nvSpPr>
            <p:spPr>
              <a:xfrm>
                <a:off x="838200" y="1825624"/>
                <a:ext cx="11176000" cy="5032375"/>
              </a:xfrm>
              <a:blipFill>
                <a:blip r:embed="rId3"/>
                <a:stretch>
                  <a:fillRect l="-982" t="-2663"/>
                </a:stretch>
              </a:blipFill>
            </p:spPr>
            <p:txBody>
              <a:bodyPr/>
              <a:lstStyle/>
              <a:p>
                <a:r>
                  <a:rPr lang="pt-BR">
                    <a:noFill/>
                  </a:rPr>
                  <a:t> </a:t>
                </a:r>
              </a:p>
            </p:txBody>
          </p:sp>
        </mc:Fallback>
      </mc:AlternateContent>
      <p:sp>
        <p:nvSpPr>
          <p:cNvPr id="4" name="Retângulo 3">
            <a:extLst>
              <a:ext uri="{FF2B5EF4-FFF2-40B4-BE49-F238E27FC236}">
                <a16:creationId xmlns:a16="http://schemas.microsoft.com/office/drawing/2014/main" id="{0EB882C8-F85B-EDFC-D775-B88161D38EA7}"/>
              </a:ext>
            </a:extLst>
          </p:cNvPr>
          <p:cNvSpPr/>
          <p:nvPr/>
        </p:nvSpPr>
        <p:spPr>
          <a:xfrm>
            <a:off x="4729163" y="4135119"/>
            <a:ext cx="3400426" cy="508001"/>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 name="CaixaDeTexto 4">
            <a:extLst>
              <a:ext uri="{FF2B5EF4-FFF2-40B4-BE49-F238E27FC236}">
                <a16:creationId xmlns:a16="http://schemas.microsoft.com/office/drawing/2014/main" id="{83A5225D-372A-9882-4C39-014E09F73C23}"/>
              </a:ext>
            </a:extLst>
          </p:cNvPr>
          <p:cNvSpPr txBox="1"/>
          <p:nvPr/>
        </p:nvSpPr>
        <p:spPr>
          <a:xfrm>
            <a:off x="2428240" y="3817418"/>
            <a:ext cx="1838960" cy="600164"/>
          </a:xfrm>
          <a:prstGeom prst="rect">
            <a:avLst/>
          </a:prstGeom>
          <a:noFill/>
        </p:spPr>
        <p:txBody>
          <a:bodyPr wrap="square" rtlCol="0">
            <a:spAutoFit/>
          </a:bodyPr>
          <a:lstStyle/>
          <a:p>
            <a:pPr algn="ctr"/>
            <a:r>
              <a:rPr lang="pt-BR" sz="1100" dirty="0"/>
              <a:t>Conjunto de pesos correspondente ao ponto mais baixo da função de erro</a:t>
            </a:r>
          </a:p>
        </p:txBody>
      </p:sp>
      <p:cxnSp>
        <p:nvCxnSpPr>
          <p:cNvPr id="7" name="Conector de Seta Reta 6">
            <a:extLst>
              <a:ext uri="{FF2B5EF4-FFF2-40B4-BE49-F238E27FC236}">
                <a16:creationId xmlns:a16="http://schemas.microsoft.com/office/drawing/2014/main" id="{7BA61BF2-6AB1-C56A-1E7D-68D6833A28C4}"/>
              </a:ext>
            </a:extLst>
          </p:cNvPr>
          <p:cNvCxnSpPr/>
          <p:nvPr/>
        </p:nvCxnSpPr>
        <p:spPr>
          <a:xfrm>
            <a:off x="4099243" y="4114799"/>
            <a:ext cx="650240" cy="235744"/>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149610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085219B-C4E3-2AF5-168B-1CEF859961D0}"/>
              </a:ext>
            </a:extLst>
          </p:cNvPr>
          <p:cNvSpPr>
            <a:spLocks noGrp="1"/>
          </p:cNvSpPr>
          <p:nvPr>
            <p:ph type="title"/>
          </p:nvPr>
        </p:nvSpPr>
        <p:spPr/>
        <p:txBody>
          <a:bodyPr/>
          <a:lstStyle/>
          <a:p>
            <a:r>
              <a:rPr lang="pt-BR" dirty="0"/>
              <a:t>Observações quanto a equação normal</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4840CE43-AE86-20ED-905E-CC2DA05823B6}"/>
                  </a:ext>
                </a:extLst>
              </p:cNvPr>
              <p:cNvSpPr>
                <a:spLocks noGrp="1"/>
              </p:cNvSpPr>
              <p:nvPr>
                <p:ph idx="1"/>
              </p:nvPr>
            </p:nvSpPr>
            <p:spPr>
              <a:xfrm>
                <a:off x="838200" y="1825624"/>
                <a:ext cx="11163300" cy="5032375"/>
              </a:xfrm>
            </p:spPr>
            <p:txBody>
              <a:bodyPr>
                <a:normAutofit/>
              </a:bodyPr>
              <a:lstStyle/>
              <a:p>
                <a:pPr marL="514350" indent="-514350">
                  <a:buFont typeface="+mj-lt"/>
                  <a:buAutoNum type="arabicPeriod"/>
                </a:pPr>
                <a:r>
                  <a:rPr lang="pt-BR" dirty="0"/>
                  <a:t>A </a:t>
                </a:r>
                <a:r>
                  <a:rPr lang="pt-BR" b="1" i="1" dirty="0">
                    <a:solidFill>
                      <a:srgbClr val="7030A0"/>
                    </a:solidFill>
                  </a:rPr>
                  <a:t>equação normal </a:t>
                </a:r>
                <a:r>
                  <a:rPr lang="pt-BR" dirty="0"/>
                  <a:t>encontra uma </a:t>
                </a:r>
                <a:r>
                  <a:rPr lang="pt-BR" b="1" i="1" dirty="0"/>
                  <a:t>solução única</a:t>
                </a:r>
                <a:r>
                  <a:rPr lang="pt-BR" dirty="0"/>
                  <a:t> se e somente se a matriz, </a:t>
                </a:r>
                <a14:m>
                  <m:oMath xmlns:m="http://schemas.openxmlformats.org/officeDocument/2006/math">
                    <m:sSup>
                      <m:sSupPr>
                        <m:ctrlPr>
                          <a:rPr lang="pt-BR" i="1">
                            <a:latin typeface="Cambria Math" panose="02040503050406030204" pitchFamily="18" charset="0"/>
                          </a:rPr>
                        </m:ctrlPr>
                      </m:sSupPr>
                      <m:e>
                        <m:r>
                          <a:rPr lang="pt-BR" b="1" i="1" smtClean="0">
                            <a:latin typeface="Cambria Math" panose="02040503050406030204" pitchFamily="18" charset="0"/>
                          </a:rPr>
                          <m:t>𝑿</m:t>
                        </m:r>
                      </m:e>
                      <m:sup>
                        <m:r>
                          <a:rPr lang="pt-BR" i="1">
                            <a:latin typeface="Cambria Math" panose="02040503050406030204" pitchFamily="18" charset="0"/>
                          </a:rPr>
                          <m:t>𝑇</m:t>
                        </m:r>
                      </m:sup>
                    </m:sSup>
                    <m:r>
                      <a:rPr lang="pt-BR" b="1" i="1" smtClean="0">
                        <a:latin typeface="Cambria Math" panose="02040503050406030204" pitchFamily="18" charset="0"/>
                      </a:rPr>
                      <m:t>𝑿</m:t>
                    </m:r>
                  </m:oMath>
                </a14:m>
                <a:r>
                  <a:rPr lang="pt-BR" dirty="0"/>
                  <a:t>, for </a:t>
                </a:r>
                <a:r>
                  <a:rPr lang="pt-BR" b="1" i="1" dirty="0"/>
                  <a:t>invertível</a:t>
                </a:r>
                <a:r>
                  <a:rPr lang="pt-BR" dirty="0"/>
                  <a:t> (i.e., </a:t>
                </a:r>
                <a:r>
                  <a:rPr lang="pt-BR" b="1" i="1" dirty="0"/>
                  <a:t>não-singular</a:t>
                </a:r>
                <a:r>
                  <a:rPr lang="pt-BR" dirty="0"/>
                  <a:t>). </a:t>
                </a:r>
              </a:p>
              <a:p>
                <a:pPr lvl="1">
                  <a:buFont typeface="Wingdings" panose="05000000000000000000" pitchFamily="2" charset="2"/>
                  <a:buChar char="§"/>
                </a:pPr>
                <a:r>
                  <a:rPr lang="pt-BR" dirty="0"/>
                  <a:t>Para que a matriz seja invertível, ela deve ter </a:t>
                </a:r>
                <a:r>
                  <a:rPr lang="pt-BR" b="1" i="1" dirty="0"/>
                  <a:t>posto</a:t>
                </a:r>
                <a:r>
                  <a:rPr lang="pt-BR" dirty="0"/>
                  <a:t> igual a </a:t>
                </a:r>
                <a14:m>
                  <m:oMath xmlns:m="http://schemas.openxmlformats.org/officeDocument/2006/math">
                    <m:r>
                      <a:rPr lang="pt-BR" i="1">
                        <a:latin typeface="Cambria Math" panose="02040503050406030204" pitchFamily="18" charset="0"/>
                      </a:rPr>
                      <m:t>𝐾</m:t>
                    </m:r>
                    <m:r>
                      <a:rPr lang="pt-BR" i="1">
                        <a:latin typeface="Cambria Math" panose="02040503050406030204" pitchFamily="18" charset="0"/>
                      </a:rPr>
                      <m:t>+1</m:t>
                    </m:r>
                  </m:oMath>
                </a14:m>
                <a:r>
                  <a:rPr lang="pt-BR" dirty="0"/>
                  <a:t>.</a:t>
                </a:r>
              </a:p>
              <a:p>
                <a:pPr marL="514350" indent="-514350">
                  <a:buFont typeface="+mj-lt"/>
                  <a:buAutoNum type="arabicPeriod"/>
                </a:pPr>
                <a:r>
                  <a:rPr lang="pt-BR" dirty="0"/>
                  <a:t>A </a:t>
                </a:r>
                <a:r>
                  <a:rPr lang="pt-BR" b="1" i="1" dirty="0">
                    <a:solidFill>
                      <a:srgbClr val="7030A0"/>
                    </a:solidFill>
                  </a:rPr>
                  <a:t>equação normal</a:t>
                </a:r>
                <a:r>
                  <a:rPr lang="pt-BR" dirty="0"/>
                  <a:t> só funciona para sistemas </a:t>
                </a:r>
                <a:r>
                  <a:rPr lang="pt-BR" b="1" i="1" dirty="0"/>
                  <a:t>determinados</a:t>
                </a:r>
                <a:r>
                  <a:rPr lang="pt-BR" dirty="0"/>
                  <a:t> </a:t>
                </a:r>
                <a:r>
                  <a:rPr lang="pt-BR" b="1" i="1" dirty="0"/>
                  <a:t>ou</a:t>
                </a:r>
                <a:r>
                  <a:rPr lang="pt-BR" dirty="0"/>
                  <a:t> </a:t>
                </a:r>
                <a:r>
                  <a:rPr lang="pt-BR" b="1" i="1" dirty="0"/>
                  <a:t>sobredeterminados</a:t>
                </a:r>
                <a:r>
                  <a:rPr lang="pt-BR" dirty="0"/>
                  <a:t>, ou seja, quando o número de equações (i.e., pares </a:t>
                </a:r>
                <a14:m>
                  <m:oMath xmlns:m="http://schemas.openxmlformats.org/officeDocument/2006/math">
                    <m:r>
                      <a:rPr lang="pt-BR" b="1" i="1">
                        <a:latin typeface="Cambria Math" panose="02040503050406030204" pitchFamily="18" charset="0"/>
                      </a:rPr>
                      <m:t>𝒙</m:t>
                    </m:r>
                  </m:oMath>
                </a14:m>
                <a:r>
                  <a:rPr lang="pt-BR" dirty="0"/>
                  <a:t> e </a:t>
                </a:r>
                <a14:m>
                  <m:oMath xmlns:m="http://schemas.openxmlformats.org/officeDocument/2006/math">
                    <m:r>
                      <a:rPr lang="pt-BR" i="1">
                        <a:latin typeface="Cambria Math" panose="02040503050406030204" pitchFamily="18" charset="0"/>
                      </a:rPr>
                      <m:t>𝑦</m:t>
                    </m:r>
                  </m:oMath>
                </a14:m>
                <a:r>
                  <a:rPr lang="pt-BR" dirty="0"/>
                  <a:t>) é </a:t>
                </a:r>
                <a:r>
                  <a:rPr lang="pt-BR" b="1" i="1" dirty="0"/>
                  <a:t>igual ou maior </a:t>
                </a:r>
                <a:r>
                  <a:rPr lang="pt-BR" dirty="0"/>
                  <a:t>do que o número de incógnitas (i.e., pesos), ou seja, </a:t>
                </a:r>
                <a14:m>
                  <m:oMath xmlns:m="http://schemas.openxmlformats.org/officeDocument/2006/math">
                    <m:r>
                      <a:rPr lang="pt-BR" i="1">
                        <a:latin typeface="Cambria Math" panose="02040503050406030204" pitchFamily="18" charset="0"/>
                      </a:rPr>
                      <m:t>𝑁</m:t>
                    </m:r>
                    <m:r>
                      <a:rPr lang="pt-BR" i="1">
                        <a:latin typeface="Cambria Math" panose="02040503050406030204" pitchFamily="18" charset="0"/>
                      </a:rPr>
                      <m:t>≥</m:t>
                    </m:r>
                    <m:r>
                      <a:rPr lang="pt-BR" i="1">
                        <a:latin typeface="Cambria Math" panose="02040503050406030204" pitchFamily="18" charset="0"/>
                      </a:rPr>
                      <m:t>𝐾</m:t>
                    </m:r>
                    <m:r>
                      <a:rPr lang="pt-BR" i="1">
                        <a:latin typeface="Cambria Math" panose="02040503050406030204" pitchFamily="18" charset="0"/>
                      </a:rPr>
                      <m:t>+1</m:t>
                    </m:r>
                  </m:oMath>
                </a14:m>
                <a:r>
                  <a:rPr lang="pt-BR" dirty="0"/>
                  <a:t>. </a:t>
                </a:r>
              </a:p>
              <a:p>
                <a:pPr marL="514350" indent="-514350">
                  <a:buFont typeface="+mj-lt"/>
                  <a:buAutoNum type="arabicPeriod"/>
                </a:pPr>
                <a:r>
                  <a:rPr lang="pt-BR" dirty="0"/>
                  <a:t>Para sistemas </a:t>
                </a:r>
                <a:r>
                  <a:rPr lang="pt-BR" b="1" i="1" dirty="0"/>
                  <a:t>subdeterminados</a:t>
                </a:r>
                <a:r>
                  <a:rPr lang="pt-BR" dirty="0"/>
                  <a:t>, ou seja, que têm menos equações do que incógnitas, a matriz </a:t>
                </a:r>
                <a14:m>
                  <m:oMath xmlns:m="http://schemas.openxmlformats.org/officeDocument/2006/math">
                    <m:sSup>
                      <m:sSupPr>
                        <m:ctrlPr>
                          <a:rPr lang="pt-BR" i="1">
                            <a:latin typeface="Cambria Math" panose="02040503050406030204" pitchFamily="18" charset="0"/>
                          </a:rPr>
                        </m:ctrlPr>
                      </m:sSupPr>
                      <m:e>
                        <m:r>
                          <a:rPr lang="pt-BR" b="1" i="1" smtClean="0">
                            <a:latin typeface="Cambria Math" panose="02040503050406030204" pitchFamily="18" charset="0"/>
                          </a:rPr>
                          <m:t>𝑿</m:t>
                        </m:r>
                      </m:e>
                      <m:sup>
                        <m:r>
                          <a:rPr lang="pt-BR" i="1">
                            <a:latin typeface="Cambria Math" panose="02040503050406030204" pitchFamily="18" charset="0"/>
                          </a:rPr>
                          <m:t>𝑇</m:t>
                        </m:r>
                      </m:sup>
                    </m:sSup>
                    <m:r>
                      <a:rPr lang="pt-BR" b="1" i="1" smtClean="0">
                        <a:latin typeface="Cambria Math" panose="02040503050406030204" pitchFamily="18" charset="0"/>
                      </a:rPr>
                      <m:t>𝑿</m:t>
                    </m:r>
                  </m:oMath>
                </a14:m>
                <a:r>
                  <a:rPr lang="pt-BR" dirty="0"/>
                  <a:t> tem </a:t>
                </a:r>
                <a:r>
                  <a:rPr lang="pt-BR" b="1" i="1" dirty="0"/>
                  <a:t>posto</a:t>
                </a:r>
                <a:r>
                  <a:rPr lang="pt-BR" dirty="0"/>
                  <a:t> menor do que </a:t>
                </a:r>
                <a14:m>
                  <m:oMath xmlns:m="http://schemas.openxmlformats.org/officeDocument/2006/math">
                    <m:r>
                      <a:rPr lang="pt-BR" i="1">
                        <a:latin typeface="Cambria Math" panose="02040503050406030204" pitchFamily="18" charset="0"/>
                      </a:rPr>
                      <m:t>𝐾</m:t>
                    </m:r>
                    <m:r>
                      <a:rPr lang="pt-BR" i="1">
                        <a:latin typeface="Cambria Math" panose="02040503050406030204" pitchFamily="18" charset="0"/>
                      </a:rPr>
                      <m:t>+1</m:t>
                    </m:r>
                  </m:oMath>
                </a14:m>
                <a:r>
                  <a:rPr lang="pt-BR" b="1" dirty="0"/>
                  <a:t> </a:t>
                </a:r>
                <a:r>
                  <a:rPr lang="pt-BR" dirty="0"/>
                  <a:t>e, portanto, é </a:t>
                </a:r>
                <a:r>
                  <a:rPr lang="pt-BR" b="1" i="1" dirty="0"/>
                  <a:t>singular</a:t>
                </a:r>
                <a:r>
                  <a:rPr lang="pt-BR" dirty="0"/>
                  <a:t> (i.e., a matriz </a:t>
                </a:r>
                <a14:m>
                  <m:oMath xmlns:m="http://schemas.openxmlformats.org/officeDocument/2006/math">
                    <m:sSup>
                      <m:sSupPr>
                        <m:ctrlPr>
                          <a:rPr lang="pt-BR" i="1">
                            <a:latin typeface="Cambria Math" panose="02040503050406030204" pitchFamily="18" charset="0"/>
                          </a:rPr>
                        </m:ctrlPr>
                      </m:sSupPr>
                      <m:e>
                        <m:r>
                          <a:rPr lang="pt-BR" b="1" i="1" smtClean="0">
                            <a:latin typeface="Cambria Math" panose="02040503050406030204" pitchFamily="18" charset="0"/>
                          </a:rPr>
                          <m:t>𝑿</m:t>
                        </m:r>
                      </m:e>
                      <m:sup>
                        <m:r>
                          <a:rPr lang="pt-BR" i="1">
                            <a:latin typeface="Cambria Math" panose="02040503050406030204" pitchFamily="18" charset="0"/>
                          </a:rPr>
                          <m:t>𝑇</m:t>
                        </m:r>
                      </m:sup>
                    </m:sSup>
                    <m:r>
                      <a:rPr lang="pt-BR" b="1" i="1" smtClean="0">
                        <a:latin typeface="Cambria Math" panose="02040503050406030204" pitchFamily="18" charset="0"/>
                      </a:rPr>
                      <m:t>𝑿</m:t>
                    </m:r>
                  </m:oMath>
                </a14:m>
                <a:r>
                  <a:rPr lang="pt-BR" dirty="0"/>
                  <a:t> não é invertível).</a:t>
                </a:r>
              </a:p>
              <a:p>
                <a:pPr lvl="1">
                  <a:buFont typeface="Wingdings" panose="05000000000000000000" pitchFamily="2" charset="2"/>
                  <a:buChar char="§"/>
                </a:pPr>
                <a:r>
                  <a:rPr lang="pt-BR" dirty="0"/>
                  <a:t>Neste caso, não existe solução ou ela não é única.</a:t>
                </a:r>
              </a:p>
            </p:txBody>
          </p:sp>
        </mc:Choice>
        <mc:Fallback xmlns="">
          <p:sp>
            <p:nvSpPr>
              <p:cNvPr id="3" name="Espaço Reservado para Conteúdo 2">
                <a:extLst>
                  <a:ext uri="{FF2B5EF4-FFF2-40B4-BE49-F238E27FC236}">
                    <a16:creationId xmlns:a16="http://schemas.microsoft.com/office/drawing/2014/main" id="{4840CE43-AE86-20ED-905E-CC2DA05823B6}"/>
                  </a:ext>
                </a:extLst>
              </p:cNvPr>
              <p:cNvSpPr>
                <a:spLocks noGrp="1" noRot="1" noChangeAspect="1" noMove="1" noResize="1" noEditPoints="1" noAdjustHandles="1" noChangeArrowheads="1" noChangeShapeType="1" noTextEdit="1"/>
              </p:cNvSpPr>
              <p:nvPr>
                <p:ph idx="1"/>
              </p:nvPr>
            </p:nvSpPr>
            <p:spPr>
              <a:xfrm>
                <a:off x="838200" y="1825624"/>
                <a:ext cx="11163300" cy="5032375"/>
              </a:xfrm>
              <a:blipFill>
                <a:blip r:embed="rId2"/>
                <a:stretch>
                  <a:fillRect l="-1147" t="-2058" r="-382"/>
                </a:stretch>
              </a:blipFill>
            </p:spPr>
            <p:txBody>
              <a:bodyPr/>
              <a:lstStyle/>
              <a:p>
                <a:r>
                  <a:rPr lang="pt-BR">
                    <a:noFill/>
                  </a:rPr>
                  <a:t> </a:t>
                </a:r>
              </a:p>
            </p:txBody>
          </p:sp>
        </mc:Fallback>
      </mc:AlternateContent>
      <p:sp>
        <p:nvSpPr>
          <p:cNvPr id="4" name="Retângulo 3">
            <a:extLst>
              <a:ext uri="{FF2B5EF4-FFF2-40B4-BE49-F238E27FC236}">
                <a16:creationId xmlns:a16="http://schemas.microsoft.com/office/drawing/2014/main" id="{84395B02-F312-596B-F280-E4EC3018BE2D}"/>
              </a:ext>
            </a:extLst>
          </p:cNvPr>
          <p:cNvSpPr/>
          <p:nvPr/>
        </p:nvSpPr>
        <p:spPr>
          <a:xfrm>
            <a:off x="8235404" y="6492875"/>
            <a:ext cx="3956596" cy="338554"/>
          </a:xfrm>
          <a:prstGeom prst="rect">
            <a:avLst/>
          </a:prstGeom>
        </p:spPr>
        <p:txBody>
          <a:bodyPr wrap="none">
            <a:spAutoFit/>
          </a:bodyPr>
          <a:lstStyle/>
          <a:p>
            <a:r>
              <a:rPr lang="pt-BR" sz="1600" b="1" dirty="0">
                <a:solidFill>
                  <a:srgbClr val="00B0F0"/>
                </a:solidFill>
                <a:hlinkClick r:id="rId3"/>
              </a:rPr>
              <a:t>Exemplo: normal_equation_example1.ipynb</a:t>
            </a:r>
            <a:endParaRPr lang="pt-BR" sz="1600" b="1" dirty="0">
              <a:solidFill>
                <a:srgbClr val="00B0F0"/>
              </a:solidFill>
            </a:endParaRPr>
          </a:p>
        </p:txBody>
      </p:sp>
    </p:spTree>
    <p:extLst>
      <p:ext uri="{BB962C8B-B14F-4D97-AF65-F5344CB8AC3E}">
        <p14:creationId xmlns:p14="http://schemas.microsoft.com/office/powerpoint/2010/main" val="390201925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9082E2C-EA61-6F8C-EA3C-4F8120210B93}"/>
              </a:ext>
            </a:extLst>
          </p:cNvPr>
          <p:cNvSpPr>
            <a:spLocks noGrp="1"/>
          </p:cNvSpPr>
          <p:nvPr>
            <p:ph type="title"/>
          </p:nvPr>
        </p:nvSpPr>
        <p:spPr/>
        <p:txBody>
          <a:bodyPr/>
          <a:lstStyle/>
          <a:p>
            <a:r>
              <a:rPr lang="pt-BR" dirty="0"/>
              <a:t>Superfície de erro</a:t>
            </a:r>
          </a:p>
        </p:txBody>
      </p:sp>
      <mc:AlternateContent xmlns:mc="http://schemas.openxmlformats.org/markup-compatibility/2006">
        <mc:Choice xmlns:a14="http://schemas.microsoft.com/office/drawing/2010/main" Requires="a14">
          <p:sp>
            <p:nvSpPr>
              <p:cNvPr id="3" name="Espaço Reservado para Conteúdo 2">
                <a:extLst>
                  <a:ext uri="{FF2B5EF4-FFF2-40B4-BE49-F238E27FC236}">
                    <a16:creationId xmlns:a16="http://schemas.microsoft.com/office/drawing/2014/main" id="{576B1083-9DC9-8CAB-F4BD-9FE4521FBFAD}"/>
                  </a:ext>
                </a:extLst>
              </p:cNvPr>
              <p:cNvSpPr>
                <a:spLocks noGrp="1"/>
              </p:cNvSpPr>
              <p:nvPr>
                <p:ph idx="1"/>
              </p:nvPr>
            </p:nvSpPr>
            <p:spPr>
              <a:xfrm>
                <a:off x="5370786" y="1825624"/>
                <a:ext cx="6651169" cy="5032375"/>
              </a:xfrm>
            </p:spPr>
            <p:txBody>
              <a:bodyPr>
                <a:normAutofit lnSpcReduction="10000"/>
              </a:bodyPr>
              <a:lstStyle/>
              <a:p>
                <a:r>
                  <a:rPr lang="pt-BR" dirty="0"/>
                  <a:t>Notem que o EQM é </a:t>
                </a:r>
                <a:r>
                  <a:rPr lang="pt-BR" b="1" i="1" dirty="0">
                    <a:solidFill>
                      <a:srgbClr val="FF0000"/>
                    </a:solidFill>
                  </a:rPr>
                  <a:t>função do vetor de pesos</a:t>
                </a:r>
                <a:r>
                  <a:rPr lang="pt-BR" dirty="0"/>
                  <a:t>, </a:t>
                </a:r>
                <a14:m>
                  <m:oMath xmlns:m="http://schemas.openxmlformats.org/officeDocument/2006/math">
                    <m:r>
                      <a:rPr lang="pt-BR" b="1" i="1" smtClean="0">
                        <a:latin typeface="Cambria Math" panose="02040503050406030204" pitchFamily="18" charset="0"/>
                      </a:rPr>
                      <m:t>𝒂</m:t>
                    </m:r>
                  </m:oMath>
                </a14:m>
                <a:r>
                  <a:rPr lang="pt-BR" dirty="0"/>
                  <a:t>, pois o </a:t>
                </a:r>
                <a:r>
                  <a:rPr lang="pt-BR" b="1" i="1" dirty="0">
                    <a:solidFill>
                      <a:srgbClr val="00B050"/>
                    </a:solidFill>
                  </a:rPr>
                  <a:t>conjunto de exemplos é estático</a:t>
                </a:r>
                <a:r>
                  <a:rPr lang="pt-BR" dirty="0"/>
                  <a:t>.</a:t>
                </a:r>
              </a:p>
              <a:p>
                <a:r>
                  <a:rPr lang="pt-BR" dirty="0"/>
                  <a:t>Ou seja, o erro varia conforme os valores dos pesos mudam.</a:t>
                </a:r>
              </a:p>
              <a:p>
                <a14:m>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oMath>
                </a14:m>
                <a:r>
                  <a:rPr lang="pt-BR" dirty="0"/>
                  <a:t> faz o </a:t>
                </a:r>
                <a:r>
                  <a:rPr lang="pt-BR" b="1" i="1" dirty="0">
                    <a:solidFill>
                      <a:srgbClr val="00B050"/>
                    </a:solidFill>
                  </a:rPr>
                  <a:t>mapeamento</a:t>
                </a:r>
                <a:r>
                  <a:rPr lang="pt-BR" dirty="0"/>
                  <a:t> entre o </a:t>
                </a:r>
                <a:r>
                  <a:rPr lang="pt-BR" b="1" i="1" dirty="0">
                    <a:solidFill>
                      <a:srgbClr val="00B050"/>
                    </a:solidFill>
                  </a:rPr>
                  <a:t>vetor de pesos</a:t>
                </a:r>
                <a:r>
                  <a:rPr lang="pt-BR" dirty="0"/>
                  <a:t> e o </a:t>
                </a:r>
                <a:r>
                  <a:rPr lang="pt-BR" b="1" i="1" dirty="0">
                    <a:solidFill>
                      <a:srgbClr val="00B050"/>
                    </a:solidFill>
                  </a:rPr>
                  <a:t>erro correspondente</a:t>
                </a:r>
                <a:r>
                  <a:rPr lang="pt-BR" dirty="0"/>
                  <a:t>:</a:t>
                </a:r>
              </a:p>
              <a:p>
                <a:pPr lvl="1">
                  <a:buFont typeface="Wingdings" panose="05000000000000000000" pitchFamily="2" charset="2"/>
                  <a:buChar char="§"/>
                </a:pP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r>
                      <a:rPr lang="pt-BR" b="1" i="1">
                        <a:latin typeface="Cambria Math" panose="02040503050406030204" pitchFamily="18" charset="0"/>
                      </a:rPr>
                      <m:t>:</m:t>
                    </m:r>
                    <m:sSup>
                      <m:sSupPr>
                        <m:ctrlPr>
                          <a:rPr lang="pt-BR" b="1" i="1">
                            <a:latin typeface="Cambria Math" panose="02040503050406030204" pitchFamily="18" charset="0"/>
                          </a:rPr>
                        </m:ctrlPr>
                      </m:sSupPr>
                      <m:e>
                        <m:r>
                          <a:rPr lang="pt-BR" b="1" i="1">
                            <a:latin typeface="Cambria Math" panose="02040503050406030204" pitchFamily="18" charset="0"/>
                          </a:rPr>
                          <m:t>ℝ</m:t>
                        </m:r>
                      </m:e>
                      <m:sup>
                        <m:r>
                          <a:rPr lang="pt-BR" i="1">
                            <a:latin typeface="Cambria Math" panose="02040503050406030204" pitchFamily="18" charset="0"/>
                          </a:rPr>
                          <m:t>𝐾</m:t>
                        </m:r>
                        <m:r>
                          <a:rPr lang="pt-BR" i="1">
                            <a:latin typeface="Cambria Math" panose="02040503050406030204" pitchFamily="18" charset="0"/>
                          </a:rPr>
                          <m:t>+1×1</m:t>
                        </m:r>
                      </m:sup>
                    </m:sSup>
                    <m:r>
                      <a:rPr lang="pt-BR" b="1" i="1">
                        <a:latin typeface="Cambria Math" panose="02040503050406030204" pitchFamily="18" charset="0"/>
                      </a:rPr>
                      <m:t>→</m:t>
                    </m:r>
                    <m:r>
                      <a:rPr lang="pt-BR" b="1" i="1">
                        <a:latin typeface="Cambria Math" panose="02040503050406030204" pitchFamily="18" charset="0"/>
                      </a:rPr>
                      <m:t>ℝ</m:t>
                    </m:r>
                  </m:oMath>
                </a14:m>
                <a:endParaRPr lang="pt-BR" dirty="0"/>
              </a:p>
              <a:p>
                <a:r>
                  <a:rPr lang="pt-BR" dirty="0"/>
                  <a:t>Se nós calcularmos o EQM para diversos valores de </a:t>
                </a:r>
                <a14:m>
                  <m:oMath xmlns:m="http://schemas.openxmlformats.org/officeDocument/2006/math">
                    <m:r>
                      <a:rPr lang="pt-BR" b="1" i="1" smtClean="0">
                        <a:latin typeface="Cambria Math" panose="02040503050406030204" pitchFamily="18" charset="0"/>
                      </a:rPr>
                      <m:t>𝒂</m:t>
                    </m:r>
                  </m:oMath>
                </a14:m>
                <a:r>
                  <a:rPr lang="pt-BR" dirty="0"/>
                  <a:t> e </a:t>
                </a:r>
                <a:r>
                  <a:rPr lang="pt-BR" b="1" i="1" dirty="0">
                    <a:solidFill>
                      <a:srgbClr val="0070C0"/>
                    </a:solidFill>
                  </a:rPr>
                  <a:t>plotarmos esses erros em função dos pesos</a:t>
                </a:r>
                <a:r>
                  <a:rPr lang="pt-BR" dirty="0"/>
                  <a:t>, nos obtemos uma superfície chamada de </a:t>
                </a:r>
                <a:r>
                  <a:rPr lang="pt-BR" b="1" i="1" dirty="0">
                    <a:solidFill>
                      <a:srgbClr val="7030A0"/>
                    </a:solidFill>
                  </a:rPr>
                  <a:t>superfície de erro</a:t>
                </a:r>
                <a:r>
                  <a:rPr lang="pt-BR" dirty="0"/>
                  <a:t>.</a:t>
                </a:r>
              </a:p>
            </p:txBody>
          </p:sp>
        </mc:Choice>
        <mc:Fallback>
          <p:sp>
            <p:nvSpPr>
              <p:cNvPr id="3" name="Espaço Reservado para Conteúdo 2">
                <a:extLst>
                  <a:ext uri="{FF2B5EF4-FFF2-40B4-BE49-F238E27FC236}">
                    <a16:creationId xmlns:a16="http://schemas.microsoft.com/office/drawing/2014/main" id="{576B1083-9DC9-8CAB-F4BD-9FE4521FBFAD}"/>
                  </a:ext>
                </a:extLst>
              </p:cNvPr>
              <p:cNvSpPr>
                <a:spLocks noGrp="1" noRot="1" noChangeAspect="1" noMove="1" noResize="1" noEditPoints="1" noAdjustHandles="1" noChangeArrowheads="1" noChangeShapeType="1" noTextEdit="1"/>
              </p:cNvSpPr>
              <p:nvPr>
                <p:ph idx="1"/>
              </p:nvPr>
            </p:nvSpPr>
            <p:spPr>
              <a:xfrm>
                <a:off x="5370786" y="1825624"/>
                <a:ext cx="6651169" cy="5032375"/>
              </a:xfrm>
              <a:blipFill>
                <a:blip r:embed="rId3"/>
                <a:stretch>
                  <a:fillRect l="-1650" t="-2663"/>
                </a:stretch>
              </a:blipFill>
            </p:spPr>
            <p:txBody>
              <a:bodyPr/>
              <a:lstStyle/>
              <a:p>
                <a:r>
                  <a:rPr lang="pt-BR">
                    <a:noFill/>
                  </a:rPr>
                  <a:t> </a:t>
                </a:r>
              </a:p>
            </p:txBody>
          </p:sp>
        </mc:Fallback>
      </mc:AlternateContent>
      <p:grpSp>
        <p:nvGrpSpPr>
          <p:cNvPr id="11" name="Agrupar 10">
            <a:extLst>
              <a:ext uri="{FF2B5EF4-FFF2-40B4-BE49-F238E27FC236}">
                <a16:creationId xmlns:a16="http://schemas.microsoft.com/office/drawing/2014/main" id="{667AE05B-2707-74BE-7B60-B3031983C061}"/>
              </a:ext>
            </a:extLst>
          </p:cNvPr>
          <p:cNvGrpSpPr/>
          <p:nvPr/>
        </p:nvGrpSpPr>
        <p:grpSpPr>
          <a:xfrm>
            <a:off x="704192" y="3134175"/>
            <a:ext cx="4103017" cy="898964"/>
            <a:chOff x="1797268" y="4721237"/>
            <a:chExt cx="4103017" cy="898964"/>
          </a:xfrm>
        </p:grpSpPr>
        <mc:AlternateContent xmlns:mc="http://schemas.openxmlformats.org/markup-compatibility/2006" xmlns:a14="http://schemas.microsoft.com/office/drawing/2010/main">
          <mc:Choice Requires="a14">
            <p:sp>
              <p:nvSpPr>
                <p:cNvPr id="9" name="CaixaDeTexto 8">
                  <a:extLst>
                    <a:ext uri="{FF2B5EF4-FFF2-40B4-BE49-F238E27FC236}">
                      <a16:creationId xmlns:a16="http://schemas.microsoft.com/office/drawing/2014/main" id="{610F6A7B-2DE8-5C84-5998-A2F33C4ABC15}"/>
                    </a:ext>
                  </a:extLst>
                </p:cNvPr>
                <p:cNvSpPr txBox="1"/>
                <p:nvPr/>
              </p:nvSpPr>
              <p:spPr>
                <a:xfrm>
                  <a:off x="1797268" y="4721237"/>
                  <a:ext cx="4103017" cy="89896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sz="2800" i="1" smtClean="0">
                                <a:latin typeface="Cambria Math" panose="02040503050406030204" pitchFamily="18" charset="0"/>
                              </a:rPr>
                            </m:ctrlPr>
                          </m:sSubPr>
                          <m:e>
                            <m:r>
                              <a:rPr lang="pt-BR" sz="2800" i="1">
                                <a:latin typeface="Cambria Math" panose="02040503050406030204" pitchFamily="18" charset="0"/>
                              </a:rPr>
                              <m:t>𝐽</m:t>
                            </m:r>
                          </m:e>
                          <m:sub>
                            <m:r>
                              <a:rPr lang="pt-BR" sz="2800" i="1">
                                <a:latin typeface="Cambria Math" panose="02040503050406030204" pitchFamily="18" charset="0"/>
                              </a:rPr>
                              <m:t>𝑒</m:t>
                            </m:r>
                          </m:sub>
                        </m:sSub>
                        <m:d>
                          <m:dPr>
                            <m:ctrlPr>
                              <a:rPr lang="pt-BR" sz="2800" i="1">
                                <a:latin typeface="Cambria Math" panose="02040503050406030204" pitchFamily="18" charset="0"/>
                              </a:rPr>
                            </m:ctrlPr>
                          </m:dPr>
                          <m:e>
                            <m:r>
                              <a:rPr lang="pt-BR" sz="2800" b="1" i="1">
                                <a:latin typeface="Cambria Math" panose="02040503050406030204" pitchFamily="18" charset="0"/>
                              </a:rPr>
                              <m:t>𝒂</m:t>
                            </m:r>
                          </m:e>
                        </m:d>
                        <m:r>
                          <a:rPr lang="pt-BR" sz="2800" i="1">
                            <a:latin typeface="Cambria Math" panose="02040503050406030204" pitchFamily="18" charset="0"/>
                          </a:rPr>
                          <m:t>=</m:t>
                        </m:r>
                        <m:f>
                          <m:fPr>
                            <m:ctrlPr>
                              <a:rPr lang="pt-BR" sz="2800" i="1">
                                <a:latin typeface="Cambria Math" panose="02040503050406030204" pitchFamily="18" charset="0"/>
                              </a:rPr>
                            </m:ctrlPr>
                          </m:fPr>
                          <m:num>
                            <m:r>
                              <a:rPr lang="pt-BR" sz="2800" i="1">
                                <a:latin typeface="Cambria Math" panose="02040503050406030204" pitchFamily="18" charset="0"/>
                              </a:rPr>
                              <m:t>1</m:t>
                            </m:r>
                          </m:num>
                          <m:den>
                            <m:r>
                              <a:rPr lang="pt-BR" sz="2800" i="1">
                                <a:latin typeface="Cambria Math" panose="02040503050406030204" pitchFamily="18" charset="0"/>
                              </a:rPr>
                              <m:t>𝑁</m:t>
                            </m:r>
                          </m:den>
                        </m:f>
                        <m:sSup>
                          <m:sSupPr>
                            <m:ctrlPr>
                              <a:rPr lang="pt-BR" sz="2800" i="1" smtClean="0">
                                <a:latin typeface="Cambria Math" panose="02040503050406030204" pitchFamily="18" charset="0"/>
                              </a:rPr>
                            </m:ctrlPr>
                          </m:sSupPr>
                          <m:e>
                            <m:d>
                              <m:dPr>
                                <m:begChr m:val="‖"/>
                                <m:endChr m:val="‖"/>
                                <m:ctrlPr>
                                  <a:rPr lang="pt-BR" sz="2800" i="1" smtClean="0">
                                    <a:latin typeface="Cambria Math" panose="02040503050406030204" pitchFamily="18" charset="0"/>
                                  </a:rPr>
                                </m:ctrlPr>
                              </m:dPr>
                              <m:e>
                                <m:r>
                                  <a:rPr lang="pt-BR" sz="2800" b="1" i="1" smtClean="0">
                                    <a:latin typeface="Cambria Math" panose="02040503050406030204" pitchFamily="18" charset="0"/>
                                  </a:rPr>
                                  <m:t>𝒚</m:t>
                                </m:r>
                                <m:r>
                                  <a:rPr lang="pt-BR" sz="2800" b="0" i="1" smtClean="0">
                                    <a:latin typeface="Cambria Math" panose="02040503050406030204" pitchFamily="18" charset="0"/>
                                  </a:rPr>
                                  <m:t> −</m:t>
                                </m:r>
                                <m:r>
                                  <a:rPr lang="pt-BR" sz="2800" b="1" i="1" smtClean="0">
                                    <a:latin typeface="Cambria Math" panose="02040503050406030204" pitchFamily="18" charset="0"/>
                                  </a:rPr>
                                  <m:t>𝑿𝒂</m:t>
                                </m:r>
                              </m:e>
                            </m:d>
                          </m:e>
                          <m:sup>
                            <m:r>
                              <a:rPr lang="pt-BR" sz="2800" b="0" i="1" smtClean="0">
                                <a:latin typeface="Cambria Math" panose="02040503050406030204" pitchFamily="18" charset="0"/>
                              </a:rPr>
                              <m:t>2</m:t>
                            </m:r>
                          </m:sup>
                        </m:sSup>
                      </m:oMath>
                    </m:oMathPara>
                  </a14:m>
                  <a:endParaRPr lang="pt-BR" sz="2800" dirty="0"/>
                </a:p>
              </p:txBody>
            </p:sp>
          </mc:Choice>
          <mc:Fallback xmlns="">
            <p:sp>
              <p:nvSpPr>
                <p:cNvPr id="9" name="CaixaDeTexto 8">
                  <a:extLst>
                    <a:ext uri="{FF2B5EF4-FFF2-40B4-BE49-F238E27FC236}">
                      <a16:creationId xmlns:a16="http://schemas.microsoft.com/office/drawing/2014/main" id="{610F6A7B-2DE8-5C84-5998-A2F33C4ABC15}"/>
                    </a:ext>
                  </a:extLst>
                </p:cNvPr>
                <p:cNvSpPr txBox="1">
                  <a:spLocks noRot="1" noChangeAspect="1" noMove="1" noResize="1" noEditPoints="1" noAdjustHandles="1" noChangeArrowheads="1" noChangeShapeType="1" noTextEdit="1"/>
                </p:cNvSpPr>
                <p:nvPr/>
              </p:nvSpPr>
              <p:spPr>
                <a:xfrm>
                  <a:off x="1797268" y="4721237"/>
                  <a:ext cx="4103017" cy="898964"/>
                </a:xfrm>
                <a:prstGeom prst="rect">
                  <a:avLst/>
                </a:prstGeom>
                <a:blipFill>
                  <a:blip r:embed="rId4"/>
                  <a:stretch>
                    <a:fillRect/>
                  </a:stretch>
                </a:blipFill>
              </p:spPr>
              <p:txBody>
                <a:bodyPr/>
                <a:lstStyle/>
                <a:p>
                  <a:r>
                    <a:rPr lang="pt-BR">
                      <a:noFill/>
                    </a:rPr>
                    <a:t> </a:t>
                  </a:r>
                </a:p>
              </p:txBody>
            </p:sp>
          </mc:Fallback>
        </mc:AlternateContent>
        <p:sp>
          <p:nvSpPr>
            <p:cNvPr id="10" name="Retângulo 9">
              <a:extLst>
                <a:ext uri="{FF2B5EF4-FFF2-40B4-BE49-F238E27FC236}">
                  <a16:creationId xmlns:a16="http://schemas.microsoft.com/office/drawing/2014/main" id="{360144E8-A531-7FD5-66BB-22632D0E3456}"/>
                </a:ext>
              </a:extLst>
            </p:cNvPr>
            <p:cNvSpPr/>
            <p:nvPr/>
          </p:nvSpPr>
          <p:spPr>
            <a:xfrm>
              <a:off x="4912601" y="5079562"/>
              <a:ext cx="247650" cy="288925"/>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grpSp>
    </p:spTree>
    <p:extLst>
      <p:ext uri="{BB962C8B-B14F-4D97-AF65-F5344CB8AC3E}">
        <p14:creationId xmlns:p14="http://schemas.microsoft.com/office/powerpoint/2010/main" val="19606487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1EADC87F-171C-C864-28AD-883D892C0441}"/>
              </a:ext>
            </a:extLst>
          </p:cNvPr>
          <p:cNvSpPr>
            <a:spLocks noGrp="1"/>
          </p:cNvSpPr>
          <p:nvPr>
            <p:ph idx="1"/>
          </p:nvPr>
        </p:nvSpPr>
        <p:spPr>
          <a:xfrm>
            <a:off x="752167" y="2392516"/>
            <a:ext cx="10687665" cy="2072968"/>
          </a:xfrm>
        </p:spPr>
        <p:txBody>
          <a:bodyPr>
            <a:normAutofit/>
          </a:bodyPr>
          <a:lstStyle/>
          <a:p>
            <a:pPr marL="0" indent="0" algn="ctr">
              <a:buNone/>
            </a:pPr>
            <a:r>
              <a:rPr lang="pt-BR" sz="4800" b="1" i="1" dirty="0"/>
              <a:t>Que formato vocês acham que essa superfície tem?</a:t>
            </a:r>
          </a:p>
          <a:p>
            <a:endParaRPr lang="pt-BR" sz="4800" dirty="0"/>
          </a:p>
          <a:p>
            <a:pPr marL="0" indent="0" algn="ctr">
              <a:buNone/>
            </a:pPr>
            <a:endParaRPr lang="pt-BR" sz="4800" b="1" i="1" dirty="0"/>
          </a:p>
          <a:p>
            <a:pPr algn="ctr"/>
            <a:endParaRPr lang="pt-BR" sz="4800" i="1" dirty="0"/>
          </a:p>
        </p:txBody>
      </p:sp>
    </p:spTree>
    <p:extLst>
      <p:ext uri="{BB962C8B-B14F-4D97-AF65-F5344CB8AC3E}">
        <p14:creationId xmlns:p14="http://schemas.microsoft.com/office/powerpoint/2010/main" val="383913358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9082E2C-EA61-6F8C-EA3C-4F8120210B93}"/>
              </a:ext>
            </a:extLst>
          </p:cNvPr>
          <p:cNvSpPr>
            <a:spLocks noGrp="1"/>
          </p:cNvSpPr>
          <p:nvPr>
            <p:ph type="title"/>
          </p:nvPr>
        </p:nvSpPr>
        <p:spPr/>
        <p:txBody>
          <a:bodyPr/>
          <a:lstStyle/>
          <a:p>
            <a:r>
              <a:rPr lang="pt-BR" dirty="0"/>
              <a:t>Superfície de erro</a:t>
            </a:r>
          </a:p>
        </p:txBody>
      </p:sp>
      <mc:AlternateContent xmlns:mc="http://schemas.openxmlformats.org/markup-compatibility/2006">
        <mc:Choice xmlns:a14="http://schemas.microsoft.com/office/drawing/2010/main" Requires="a14">
          <p:sp>
            <p:nvSpPr>
              <p:cNvPr id="3" name="Espaço Reservado para Conteúdo 2">
                <a:extLst>
                  <a:ext uri="{FF2B5EF4-FFF2-40B4-BE49-F238E27FC236}">
                    <a16:creationId xmlns:a16="http://schemas.microsoft.com/office/drawing/2014/main" id="{576B1083-9DC9-8CAB-F4BD-9FE4521FBFAD}"/>
                  </a:ext>
                </a:extLst>
              </p:cNvPr>
              <p:cNvSpPr>
                <a:spLocks noGrp="1"/>
              </p:cNvSpPr>
              <p:nvPr>
                <p:ph idx="1"/>
              </p:nvPr>
            </p:nvSpPr>
            <p:spPr>
              <a:xfrm>
                <a:off x="838200" y="1825624"/>
                <a:ext cx="11183755" cy="5032375"/>
              </a:xfrm>
            </p:spPr>
            <p:txBody>
              <a:bodyPr>
                <a:normAutofit/>
              </a:bodyPr>
              <a:lstStyle/>
              <a:p>
                <a:r>
                  <a:rPr lang="pt-BR" dirty="0"/>
                  <a:t>É fácil descobrir se analisarmos a equação do EQM.</a:t>
                </a:r>
              </a:p>
              <a:p>
                <a:r>
                  <a:rPr lang="pt-BR" dirty="0"/>
                  <a:t>Se expandirmos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oMath>
                </a14:m>
                <a:r>
                  <a:rPr lang="nl-BE" dirty="0"/>
                  <a:t> notamos que ela possui</a:t>
                </a:r>
                <a:r>
                  <a:rPr lang="pt-BR" dirty="0"/>
                  <a:t> forma </a:t>
                </a:r>
                <a:r>
                  <a:rPr lang="pt-BR" b="1" i="1" dirty="0">
                    <a:solidFill>
                      <a:srgbClr val="7030A0"/>
                    </a:solidFill>
                  </a:rPr>
                  <a:t>quadrática</a:t>
                </a:r>
                <a:r>
                  <a:rPr lang="pt-BR" dirty="0"/>
                  <a:t> com relação ao </a:t>
                </a:r>
                <a:r>
                  <a:rPr lang="pt-BR" b="1" i="1" dirty="0"/>
                  <a:t>vetor de pesos</a:t>
                </a:r>
                <a:r>
                  <a:rPr lang="pt-BR" dirty="0"/>
                  <a:t>,</a:t>
                </a:r>
                <a:r>
                  <a:rPr lang="pt-BR" b="1" i="1" dirty="0"/>
                  <a:t> </a:t>
                </a:r>
                <a14:m>
                  <m:oMath xmlns:m="http://schemas.openxmlformats.org/officeDocument/2006/math">
                    <m:r>
                      <a:rPr lang="pt-BR" b="1" i="1">
                        <a:latin typeface="Cambria Math" panose="02040503050406030204" pitchFamily="18" charset="0"/>
                      </a:rPr>
                      <m:t>𝒂</m:t>
                    </m:r>
                    <m:r>
                      <a:rPr lang="en-US">
                        <a:latin typeface="Cambria Math" panose="02040503050406030204" pitchFamily="18" charset="0"/>
                      </a:rPr>
                      <m:t>.</m:t>
                    </m:r>
                  </m:oMath>
                </a14:m>
                <a:endParaRPr lang="en-US" i="1" dirty="0"/>
              </a:p>
              <a:p>
                <a:pPr marL="0" indent="0" algn="ctr">
                  <a:buNone/>
                </a:pP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r>
                      <a:rPr lang="pt-BR" b="1" i="1">
                        <a:latin typeface="Cambria Math" panose="02040503050406030204" pitchFamily="18" charset="0"/>
                      </a:rPr>
                      <m:t>=</m:t>
                    </m:r>
                    <m:sSup>
                      <m:sSupPr>
                        <m:ctrlPr>
                          <a:rPr lang="pt-BR" i="1">
                            <a:latin typeface="Cambria Math" panose="02040503050406030204" pitchFamily="18" charset="0"/>
                          </a:rPr>
                        </m:ctrlPr>
                      </m:sSupPr>
                      <m:e>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d>
                          <m:dPr>
                            <m:begChr m:val="‖"/>
                            <m:endChr m:val="‖"/>
                            <m:ctrlPr>
                              <a:rPr lang="pt-BR" i="1">
                                <a:latin typeface="Cambria Math" panose="02040503050406030204" pitchFamily="18" charset="0"/>
                              </a:rPr>
                            </m:ctrlPr>
                          </m:dPr>
                          <m:e>
                            <m:r>
                              <a:rPr lang="pt-BR" b="1" i="1">
                                <a:latin typeface="Cambria Math" panose="02040503050406030204" pitchFamily="18" charset="0"/>
                              </a:rPr>
                              <m:t>𝒚</m:t>
                            </m:r>
                            <m:r>
                              <a:rPr lang="pt-BR" i="1">
                                <a:latin typeface="Cambria Math" panose="02040503050406030204" pitchFamily="18" charset="0"/>
                              </a:rPr>
                              <m:t> −</m:t>
                            </m:r>
                            <m:r>
                              <a:rPr lang="pt-BR" b="1" i="1" smtClean="0">
                                <a:latin typeface="Cambria Math" panose="02040503050406030204" pitchFamily="18" charset="0"/>
                              </a:rPr>
                              <m:t>𝑿</m:t>
                            </m:r>
                            <m:r>
                              <a:rPr lang="pt-BR" b="1" i="1">
                                <a:latin typeface="Cambria Math" panose="02040503050406030204" pitchFamily="18" charset="0"/>
                              </a:rPr>
                              <m:t>𝒂</m:t>
                            </m:r>
                          </m:e>
                        </m:d>
                      </m:e>
                      <m:sup>
                        <m:r>
                          <a:rPr lang="pt-BR" i="1">
                            <a:latin typeface="Cambria Math" panose="02040503050406030204" pitchFamily="18" charset="0"/>
                          </a:rPr>
                          <m:t>2</m:t>
                        </m:r>
                      </m:sup>
                    </m:sSup>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d>
                      <m:dPr>
                        <m:ctrlPr>
                          <a:rPr lang="pt-BR" i="1" smtClean="0">
                            <a:latin typeface="Cambria Math" panose="02040503050406030204" pitchFamily="18" charset="0"/>
                          </a:rPr>
                        </m:ctrlPr>
                      </m:dPr>
                      <m:e>
                        <m:sSup>
                          <m:sSupPr>
                            <m:ctrlPr>
                              <a:rPr lang="pt-BR" b="1" i="1" dirty="0">
                                <a:latin typeface="Cambria Math" panose="02040503050406030204" pitchFamily="18" charset="0"/>
                              </a:rPr>
                            </m:ctrlPr>
                          </m:sSupPr>
                          <m:e>
                            <m:r>
                              <a:rPr lang="pt-BR" b="1" i="1" dirty="0">
                                <a:latin typeface="Cambria Math" panose="02040503050406030204" pitchFamily="18" charset="0"/>
                              </a:rPr>
                              <m:t>𝒚</m:t>
                            </m:r>
                          </m:e>
                          <m:sup>
                            <m:r>
                              <a:rPr lang="pt-BR" i="1" dirty="0">
                                <a:latin typeface="Cambria Math" panose="02040503050406030204" pitchFamily="18" charset="0"/>
                              </a:rPr>
                              <m:t>𝑇</m:t>
                            </m:r>
                          </m:sup>
                        </m:sSup>
                        <m:r>
                          <m:rPr>
                            <m:nor/>
                          </m:rPr>
                          <a:rPr lang="pt-BR" b="1" dirty="0"/>
                          <m:t> </m:t>
                        </m:r>
                        <m:r>
                          <a:rPr lang="pt-BR" b="1" i="1">
                            <a:latin typeface="Cambria Math" panose="02040503050406030204" pitchFamily="18" charset="0"/>
                          </a:rPr>
                          <m:t>𝒚</m:t>
                        </m:r>
                        <m:r>
                          <m:rPr>
                            <m:nor/>
                          </m:rPr>
                          <a:rPr lang="nl-BE" dirty="0"/>
                          <m:t> − </m:t>
                        </m:r>
                        <m:sSup>
                          <m:sSupPr>
                            <m:ctrlPr>
                              <a:rPr lang="pt-BR" b="1" i="1" dirty="0">
                                <a:latin typeface="Cambria Math" panose="02040503050406030204" pitchFamily="18" charset="0"/>
                              </a:rPr>
                            </m:ctrlPr>
                          </m:sSupPr>
                          <m:e>
                            <m:sSup>
                              <m:sSupPr>
                                <m:ctrlPr>
                                  <a:rPr lang="pt-BR" b="1" i="1" dirty="0">
                                    <a:latin typeface="Cambria Math" panose="02040503050406030204" pitchFamily="18" charset="0"/>
                                  </a:rPr>
                                </m:ctrlPr>
                              </m:sSupPr>
                              <m:e>
                                <m:r>
                                  <a:rPr lang="pt-BR" b="1" i="1" dirty="0">
                                    <a:latin typeface="Cambria Math" panose="02040503050406030204" pitchFamily="18" charset="0"/>
                                  </a:rPr>
                                  <m:t>𝒚</m:t>
                                </m:r>
                              </m:e>
                              <m:sup>
                                <m:r>
                                  <a:rPr lang="pt-BR" i="1" dirty="0">
                                    <a:latin typeface="Cambria Math" panose="02040503050406030204" pitchFamily="18" charset="0"/>
                                  </a:rPr>
                                  <m:t>𝑇</m:t>
                                </m:r>
                              </m:sup>
                            </m:sSup>
                            <m:r>
                              <a:rPr lang="pt-BR" b="1" i="1">
                                <a:latin typeface="Cambria Math" panose="02040503050406030204" pitchFamily="18" charset="0"/>
                              </a:rPr>
                              <m:t>𝑿</m:t>
                            </m:r>
                            <m:r>
                              <a:rPr lang="pt-BR" b="1" i="1" dirty="0">
                                <a:latin typeface="Cambria Math" panose="02040503050406030204" pitchFamily="18" charset="0"/>
                              </a:rPr>
                              <m:t>𝒂</m:t>
                            </m:r>
                          </m:e>
                          <m:sup>
                            <m:r>
                              <a:rPr lang="pt-BR" i="1" dirty="0">
                                <a:latin typeface="Cambria Math" panose="02040503050406030204" pitchFamily="18" charset="0"/>
                              </a:rPr>
                              <m:t>𝑇</m:t>
                            </m:r>
                          </m:sup>
                        </m:sSup>
                        <m:r>
                          <m:rPr>
                            <m:nor/>
                          </m:rPr>
                          <a:rPr lang="nl-BE" dirty="0"/>
                          <m:t>− </m:t>
                        </m:r>
                        <m:sSup>
                          <m:sSupPr>
                            <m:ctrlPr>
                              <a:rPr lang="nl-BE" i="1">
                                <a:latin typeface="Cambria Math" panose="02040503050406030204" pitchFamily="18" charset="0"/>
                              </a:rPr>
                            </m:ctrlPr>
                          </m:sSupPr>
                          <m:e>
                            <m:r>
                              <a:rPr lang="pt-BR" b="1" i="1">
                                <a:latin typeface="Cambria Math" panose="02040503050406030204" pitchFamily="18" charset="0"/>
                              </a:rPr>
                              <m:t>𝒂</m:t>
                            </m:r>
                          </m:e>
                          <m:sup>
                            <m:r>
                              <a:rPr lang="pt-BR" i="1">
                                <a:latin typeface="Cambria Math" panose="02040503050406030204" pitchFamily="18" charset="0"/>
                              </a:rPr>
                              <m:t>𝑇</m:t>
                            </m:r>
                          </m:sup>
                        </m:sSup>
                        <m:sSup>
                          <m:sSupPr>
                            <m:ctrlPr>
                              <a:rPr lang="nl-BE" i="1">
                                <a:latin typeface="Cambria Math" panose="02040503050406030204" pitchFamily="18" charset="0"/>
                              </a:rPr>
                            </m:ctrlPr>
                          </m:sSupPr>
                          <m:e>
                            <m:r>
                              <a:rPr lang="pt-BR" b="1" i="1">
                                <a:latin typeface="Cambria Math" panose="02040503050406030204" pitchFamily="18" charset="0"/>
                              </a:rPr>
                              <m:t>𝑿</m:t>
                            </m:r>
                          </m:e>
                          <m:sup>
                            <m:r>
                              <a:rPr lang="pt-BR" i="1">
                                <a:latin typeface="Cambria Math" panose="02040503050406030204" pitchFamily="18" charset="0"/>
                              </a:rPr>
                              <m:t>𝑇</m:t>
                            </m:r>
                          </m:sup>
                        </m:sSup>
                        <m:r>
                          <m:rPr>
                            <m:nor/>
                          </m:rPr>
                          <a:rPr lang="pt-BR" b="1" dirty="0"/>
                          <m:t> </m:t>
                        </m:r>
                        <m:r>
                          <a:rPr lang="pt-BR" b="1" i="1">
                            <a:latin typeface="Cambria Math" panose="02040503050406030204" pitchFamily="18" charset="0"/>
                          </a:rPr>
                          <m:t>𝒚</m:t>
                        </m:r>
                        <m:r>
                          <m:rPr>
                            <m:nor/>
                          </m:rPr>
                          <a:rPr lang="nl-BE" dirty="0"/>
                          <m:t> + </m:t>
                        </m:r>
                        <m:sSup>
                          <m:sSupPr>
                            <m:ctrlPr>
                              <a:rPr lang="nl-BE" i="1">
                                <a:latin typeface="Cambria Math" panose="02040503050406030204" pitchFamily="18" charset="0"/>
                              </a:rPr>
                            </m:ctrlPr>
                          </m:sSupPr>
                          <m:e>
                            <m:r>
                              <a:rPr lang="pt-BR" b="1" i="1">
                                <a:latin typeface="Cambria Math" panose="02040503050406030204" pitchFamily="18" charset="0"/>
                              </a:rPr>
                              <m:t>𝒂</m:t>
                            </m:r>
                          </m:e>
                          <m:sup>
                            <m:r>
                              <a:rPr lang="pt-BR" i="1">
                                <a:latin typeface="Cambria Math" panose="02040503050406030204" pitchFamily="18" charset="0"/>
                              </a:rPr>
                              <m:t>𝑇</m:t>
                            </m:r>
                          </m:sup>
                        </m:sSup>
                        <m:sSup>
                          <m:sSupPr>
                            <m:ctrlPr>
                              <a:rPr lang="nl-BE" i="1">
                                <a:latin typeface="Cambria Math" panose="02040503050406030204" pitchFamily="18" charset="0"/>
                              </a:rPr>
                            </m:ctrlPr>
                          </m:sSupPr>
                          <m:e>
                            <m:r>
                              <a:rPr lang="pt-BR" b="1" i="1">
                                <a:latin typeface="Cambria Math" panose="02040503050406030204" pitchFamily="18" charset="0"/>
                              </a:rPr>
                              <m:t>𝑿</m:t>
                            </m:r>
                          </m:e>
                          <m:sup>
                            <m:r>
                              <a:rPr lang="pt-BR" i="1">
                                <a:latin typeface="Cambria Math" panose="02040503050406030204" pitchFamily="18" charset="0"/>
                              </a:rPr>
                              <m:t>𝑇</m:t>
                            </m:r>
                          </m:sup>
                        </m:sSup>
                        <m:r>
                          <a:rPr lang="pt-BR" b="1" i="1">
                            <a:latin typeface="Cambria Math" panose="02040503050406030204" pitchFamily="18" charset="0"/>
                          </a:rPr>
                          <m:t>𝑿𝒂</m:t>
                        </m:r>
                      </m:e>
                    </m:d>
                  </m:oMath>
                </a14:m>
                <a:r>
                  <a:rPr lang="nl-BE" dirty="0"/>
                  <a:t>.</a:t>
                </a:r>
              </a:p>
              <a:p>
                <a:r>
                  <a:rPr lang="pt-BR" dirty="0"/>
                  <a:t>O gráfico de uma função quadrática é uma </a:t>
                </a:r>
                <a:r>
                  <a:rPr lang="pt-BR" b="1" i="1" dirty="0">
                    <a:solidFill>
                      <a:srgbClr val="7030A0"/>
                    </a:solidFill>
                  </a:rPr>
                  <a:t>parábola</a:t>
                </a:r>
                <a:r>
                  <a:rPr lang="pt-BR" dirty="0"/>
                  <a:t>. </a:t>
                </a:r>
              </a:p>
              <a:p>
                <a:r>
                  <a:rPr lang="pt-BR" dirty="0"/>
                  <a:t>Essa parábola tem a </a:t>
                </a:r>
                <a:r>
                  <a:rPr lang="pt-BR" b="1" i="1" dirty="0">
                    <a:solidFill>
                      <a:srgbClr val="7030A0"/>
                    </a:solidFill>
                  </a:rPr>
                  <a:t>concavidade voltada para cima</a:t>
                </a:r>
                <a:r>
                  <a:rPr lang="pt-BR" dirty="0"/>
                  <a:t>, pois </a:t>
                </a:r>
                <a14:m>
                  <m:oMath xmlns:m="http://schemas.openxmlformats.org/officeDocument/2006/math">
                    <m:sSup>
                      <m:sSupPr>
                        <m:ctrlPr>
                          <a:rPr lang="pt-BR" i="1">
                            <a:latin typeface="Cambria Math" panose="02040503050406030204" pitchFamily="18" charset="0"/>
                          </a:rPr>
                        </m:ctrlPr>
                      </m:sSupPr>
                      <m:e>
                        <m:d>
                          <m:dPr>
                            <m:begChr m:val="‖"/>
                            <m:endChr m:val="‖"/>
                            <m:ctrlPr>
                              <a:rPr lang="pt-BR" i="1">
                                <a:latin typeface="Cambria Math" panose="02040503050406030204" pitchFamily="18" charset="0"/>
                              </a:rPr>
                            </m:ctrlPr>
                          </m:dPr>
                          <m:e>
                            <m:r>
                              <a:rPr lang="pt-BR" b="1" i="1">
                                <a:latin typeface="Cambria Math" panose="02040503050406030204" pitchFamily="18" charset="0"/>
                              </a:rPr>
                              <m:t>𝑿𝒂</m:t>
                            </m:r>
                          </m:e>
                        </m:d>
                      </m:e>
                      <m:sup>
                        <m:r>
                          <a:rPr lang="pt-BR" i="1">
                            <a:latin typeface="Cambria Math" panose="02040503050406030204" pitchFamily="18" charset="0"/>
                          </a:rPr>
                          <m:t>2</m:t>
                        </m:r>
                      </m:sup>
                    </m:sSup>
                    <m:r>
                      <a:rPr lang="pt-BR" b="0" i="0" smtClean="0">
                        <a:latin typeface="Cambria Math" panose="02040503050406030204" pitchFamily="18" charset="0"/>
                      </a:rPr>
                      <m:t>≥0</m:t>
                    </m:r>
                    <m:r>
                      <a:rPr lang="pt-BR">
                        <a:latin typeface="Cambria Math" panose="02040503050406030204" pitchFamily="18" charset="0"/>
                      </a:rPr>
                      <m:t>.</m:t>
                    </m:r>
                  </m:oMath>
                </a14:m>
                <a:endParaRPr lang="pt-BR" dirty="0"/>
              </a:p>
              <a:p>
                <a:r>
                  <a:rPr lang="pt-BR" dirty="0"/>
                  <a:t>O que isso significa?</a:t>
                </a:r>
              </a:p>
            </p:txBody>
          </p:sp>
        </mc:Choice>
        <mc:Fallback>
          <p:sp>
            <p:nvSpPr>
              <p:cNvPr id="3" name="Espaço Reservado para Conteúdo 2">
                <a:extLst>
                  <a:ext uri="{FF2B5EF4-FFF2-40B4-BE49-F238E27FC236}">
                    <a16:creationId xmlns:a16="http://schemas.microsoft.com/office/drawing/2014/main" id="{576B1083-9DC9-8CAB-F4BD-9FE4521FBFAD}"/>
                  </a:ext>
                </a:extLst>
              </p:cNvPr>
              <p:cNvSpPr>
                <a:spLocks noGrp="1" noRot="1" noChangeAspect="1" noMove="1" noResize="1" noEditPoints="1" noAdjustHandles="1" noChangeArrowheads="1" noChangeShapeType="1" noTextEdit="1"/>
              </p:cNvSpPr>
              <p:nvPr>
                <p:ph idx="1"/>
              </p:nvPr>
            </p:nvSpPr>
            <p:spPr>
              <a:xfrm>
                <a:off x="838200" y="1825624"/>
                <a:ext cx="11183755" cy="5032375"/>
              </a:xfrm>
              <a:blipFill>
                <a:blip r:embed="rId3"/>
                <a:stretch>
                  <a:fillRect l="-981" t="-1937"/>
                </a:stretch>
              </a:blipFill>
            </p:spPr>
            <p:txBody>
              <a:bodyPr/>
              <a:lstStyle/>
              <a:p>
                <a:r>
                  <a:rPr lang="pt-BR">
                    <a:noFill/>
                  </a:rPr>
                  <a:t> </a:t>
                </a:r>
              </a:p>
            </p:txBody>
          </p:sp>
        </mc:Fallback>
      </mc:AlternateContent>
      <p:grpSp>
        <p:nvGrpSpPr>
          <p:cNvPr id="5" name="Agrupar 4">
            <a:extLst>
              <a:ext uri="{FF2B5EF4-FFF2-40B4-BE49-F238E27FC236}">
                <a16:creationId xmlns:a16="http://schemas.microsoft.com/office/drawing/2014/main" id="{0514632D-C4AC-E578-1FC4-A89A514DFE1C}"/>
              </a:ext>
            </a:extLst>
          </p:cNvPr>
          <p:cNvGrpSpPr/>
          <p:nvPr/>
        </p:nvGrpSpPr>
        <p:grpSpPr>
          <a:xfrm>
            <a:off x="9606454" y="2669774"/>
            <a:ext cx="2585546" cy="1067470"/>
            <a:chOff x="9606454" y="3179912"/>
            <a:chExt cx="2585546" cy="1067470"/>
          </a:xfrm>
        </p:grpSpPr>
        <p:sp>
          <p:nvSpPr>
            <p:cNvPr id="4" name="Rectangle 3">
              <a:extLst>
                <a:ext uri="{FF2B5EF4-FFF2-40B4-BE49-F238E27FC236}">
                  <a16:creationId xmlns:a16="http://schemas.microsoft.com/office/drawing/2014/main" id="{4420CCE5-B63C-8045-AE89-407A7A547B7F}"/>
                </a:ext>
              </a:extLst>
            </p:cNvPr>
            <p:cNvSpPr/>
            <p:nvPr/>
          </p:nvSpPr>
          <p:spPr>
            <a:xfrm>
              <a:off x="9606454" y="3808974"/>
              <a:ext cx="1303284" cy="43840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mc:AlternateContent xmlns:mc="http://schemas.openxmlformats.org/markup-compatibility/2006">
          <mc:Choice xmlns:a14="http://schemas.microsoft.com/office/drawing/2010/main" Requires="a14">
            <p:sp>
              <p:nvSpPr>
                <p:cNvPr id="8" name="TextBox 4">
                  <a:extLst>
                    <a:ext uri="{FF2B5EF4-FFF2-40B4-BE49-F238E27FC236}">
                      <a16:creationId xmlns:a16="http://schemas.microsoft.com/office/drawing/2014/main" id="{57E15437-7609-D367-4EC4-C43742718455}"/>
                    </a:ext>
                  </a:extLst>
                </p:cNvPr>
                <p:cNvSpPr txBox="1"/>
                <p:nvPr/>
              </p:nvSpPr>
              <p:spPr>
                <a:xfrm>
                  <a:off x="11204028" y="3179912"/>
                  <a:ext cx="987972" cy="646331"/>
                </a:xfrm>
                <a:prstGeom prst="rect">
                  <a:avLst/>
                </a:prstGeom>
                <a:noFill/>
              </p:spPr>
              <p:txBody>
                <a:bodyPr wrap="square" rtlCol="0">
                  <a:spAutoFit/>
                </a:bodyPr>
                <a:lstStyle/>
                <a:p>
                  <a:pPr algn="ctr"/>
                  <a:r>
                    <a:rPr lang="pt-BR" sz="1200" dirty="0"/>
                    <a:t>Termo quadrático, </a:t>
                  </a:r>
                  <a14:m>
                    <m:oMath xmlns:m="http://schemas.openxmlformats.org/officeDocument/2006/math">
                      <m:sSup>
                        <m:sSupPr>
                          <m:ctrlPr>
                            <a:rPr lang="pt-BR" sz="1200" i="1">
                              <a:latin typeface="Cambria Math" panose="02040503050406030204" pitchFamily="18" charset="0"/>
                            </a:rPr>
                          </m:ctrlPr>
                        </m:sSupPr>
                        <m:e>
                          <m:d>
                            <m:dPr>
                              <m:begChr m:val="‖"/>
                              <m:endChr m:val="‖"/>
                              <m:ctrlPr>
                                <a:rPr lang="pt-BR" sz="1200" i="1">
                                  <a:latin typeface="Cambria Math" panose="02040503050406030204" pitchFamily="18" charset="0"/>
                                </a:rPr>
                              </m:ctrlPr>
                            </m:dPr>
                            <m:e>
                              <m:r>
                                <a:rPr lang="pt-BR" sz="1200" b="1" i="1" smtClean="0">
                                  <a:latin typeface="Cambria Math" panose="02040503050406030204" pitchFamily="18" charset="0"/>
                                </a:rPr>
                                <m:t>𝑿𝒂</m:t>
                              </m:r>
                            </m:e>
                          </m:d>
                        </m:e>
                        <m:sup>
                          <m:r>
                            <a:rPr lang="pt-BR" sz="1200" i="1">
                              <a:latin typeface="Cambria Math" panose="02040503050406030204" pitchFamily="18" charset="0"/>
                            </a:rPr>
                            <m:t>2</m:t>
                          </m:r>
                        </m:sup>
                      </m:sSup>
                    </m:oMath>
                  </a14:m>
                  <a:r>
                    <a:rPr lang="pt-BR" sz="1200" dirty="0"/>
                    <a:t>.</a:t>
                  </a:r>
                </a:p>
              </p:txBody>
            </p:sp>
          </mc:Choice>
          <mc:Fallback>
            <p:sp>
              <p:nvSpPr>
                <p:cNvPr id="8" name="TextBox 4">
                  <a:extLst>
                    <a:ext uri="{FF2B5EF4-FFF2-40B4-BE49-F238E27FC236}">
                      <a16:creationId xmlns:a16="http://schemas.microsoft.com/office/drawing/2014/main" id="{57E15437-7609-D367-4EC4-C43742718455}"/>
                    </a:ext>
                  </a:extLst>
                </p:cNvPr>
                <p:cNvSpPr txBox="1">
                  <a:spLocks noRot="1" noChangeAspect="1" noMove="1" noResize="1" noEditPoints="1" noAdjustHandles="1" noChangeArrowheads="1" noChangeShapeType="1" noTextEdit="1"/>
                </p:cNvSpPr>
                <p:nvPr/>
              </p:nvSpPr>
              <p:spPr>
                <a:xfrm>
                  <a:off x="11204028" y="3179912"/>
                  <a:ext cx="987972" cy="646331"/>
                </a:xfrm>
                <a:prstGeom prst="rect">
                  <a:avLst/>
                </a:prstGeom>
                <a:blipFill>
                  <a:blip r:embed="rId4"/>
                  <a:stretch>
                    <a:fillRect t="-943" b="-7547"/>
                  </a:stretch>
                </a:blipFill>
              </p:spPr>
              <p:txBody>
                <a:bodyPr/>
                <a:lstStyle/>
                <a:p>
                  <a:r>
                    <a:rPr lang="pt-BR">
                      <a:noFill/>
                    </a:rPr>
                    <a:t> </a:t>
                  </a:r>
                </a:p>
              </p:txBody>
            </p:sp>
          </mc:Fallback>
        </mc:AlternateContent>
        <p:cxnSp>
          <p:nvCxnSpPr>
            <p:cNvPr id="9" name="Straight Arrow Connector 5">
              <a:extLst>
                <a:ext uri="{FF2B5EF4-FFF2-40B4-BE49-F238E27FC236}">
                  <a16:creationId xmlns:a16="http://schemas.microsoft.com/office/drawing/2014/main" id="{671548BA-3823-DF7E-FF35-DDB0C739827D}"/>
                </a:ext>
              </a:extLst>
            </p:cNvPr>
            <p:cNvCxnSpPr/>
            <p:nvPr/>
          </p:nvCxnSpPr>
          <p:spPr>
            <a:xfrm flipH="1">
              <a:off x="10830912" y="3522302"/>
              <a:ext cx="483474" cy="219204"/>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9428846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D4F0A51-6716-FF96-7F79-E17F08B9D99C}"/>
              </a:ext>
            </a:extLst>
          </p:cNvPr>
          <p:cNvSpPr>
            <a:spLocks noGrp="1"/>
          </p:cNvSpPr>
          <p:nvPr>
            <p:ph type="title"/>
          </p:nvPr>
        </p:nvSpPr>
        <p:spPr/>
        <p:txBody>
          <a:bodyPr/>
          <a:lstStyle/>
          <a:p>
            <a:r>
              <a:rPr lang="pt-BR" dirty="0"/>
              <a:t>Superfície de erro</a:t>
            </a:r>
          </a:p>
        </p:txBody>
      </p:sp>
      <p:sp>
        <p:nvSpPr>
          <p:cNvPr id="3" name="Espaço Reservado para Conteúdo 2">
            <a:extLst>
              <a:ext uri="{FF2B5EF4-FFF2-40B4-BE49-F238E27FC236}">
                <a16:creationId xmlns:a16="http://schemas.microsoft.com/office/drawing/2014/main" id="{584C43F1-E89D-C1DA-C10D-52517A597AF5}"/>
              </a:ext>
            </a:extLst>
          </p:cNvPr>
          <p:cNvSpPr>
            <a:spLocks noGrp="1"/>
          </p:cNvSpPr>
          <p:nvPr>
            <p:ph idx="1"/>
          </p:nvPr>
        </p:nvSpPr>
        <p:spPr>
          <a:xfrm>
            <a:off x="5412828" y="1825624"/>
            <a:ext cx="6579475" cy="5032375"/>
          </a:xfrm>
        </p:spPr>
        <p:txBody>
          <a:bodyPr>
            <a:normAutofit/>
          </a:bodyPr>
          <a:lstStyle/>
          <a:p>
            <a:r>
              <a:rPr lang="pt-BR" dirty="0"/>
              <a:t>Isso significa que a </a:t>
            </a:r>
            <a:r>
              <a:rPr lang="pt-BR" b="1" i="1" dirty="0">
                <a:solidFill>
                  <a:srgbClr val="00B050"/>
                </a:solidFill>
              </a:rPr>
              <a:t>superfície de erro</a:t>
            </a:r>
            <a:r>
              <a:rPr lang="pt-BR" dirty="0"/>
              <a:t> tem o formato de uma </a:t>
            </a:r>
            <a:r>
              <a:rPr lang="pt-BR" b="1" i="1" dirty="0">
                <a:solidFill>
                  <a:srgbClr val="00B050"/>
                </a:solidFill>
              </a:rPr>
              <a:t>parábola convexa</a:t>
            </a:r>
            <a:r>
              <a:rPr lang="pt-BR" b="1" i="1" dirty="0"/>
              <a:t> </a:t>
            </a:r>
            <a:r>
              <a:rPr lang="pt-BR" dirty="0"/>
              <a:t>(i.e., tem formato de </a:t>
            </a:r>
            <a:r>
              <a:rPr lang="pt-BR" b="1" i="1" dirty="0"/>
              <a:t>tigela </a:t>
            </a:r>
            <a:r>
              <a:rPr lang="pt-BR" dirty="0"/>
              <a:t>ou </a:t>
            </a:r>
            <a:r>
              <a:rPr lang="pt-BR" b="1" i="1" dirty="0"/>
              <a:t>vale</a:t>
            </a:r>
            <a:r>
              <a:rPr lang="pt-BR" dirty="0"/>
              <a:t>).</a:t>
            </a:r>
          </a:p>
          <a:p>
            <a:r>
              <a:rPr lang="pt-BR" dirty="0"/>
              <a:t>A figura ao lado mostra o formato da </a:t>
            </a:r>
            <a:r>
              <a:rPr lang="pt-BR" b="1" i="1" dirty="0">
                <a:solidFill>
                  <a:srgbClr val="0070C0"/>
                </a:solidFill>
              </a:rPr>
              <a:t>superfície de erro para uma função hipótese com apenas um peso</a:t>
            </a:r>
            <a:r>
              <a:rPr lang="pt-BR" dirty="0"/>
              <a:t>.</a:t>
            </a:r>
          </a:p>
          <a:p>
            <a:r>
              <a:rPr lang="pt-BR" dirty="0"/>
              <a:t>Para funções hipótese com mais pesos, teremos superfícies em 3 ou mais dimensões.</a:t>
            </a:r>
          </a:p>
          <a:p>
            <a:pPr marL="0" indent="0">
              <a:buNone/>
            </a:pPr>
            <a:endParaRPr lang="pt-BR" dirty="0"/>
          </a:p>
        </p:txBody>
      </p:sp>
      <p:pic>
        <p:nvPicPr>
          <p:cNvPr id="15" name="Imagem 14">
            <a:extLst>
              <a:ext uri="{FF2B5EF4-FFF2-40B4-BE49-F238E27FC236}">
                <a16:creationId xmlns:a16="http://schemas.microsoft.com/office/drawing/2014/main" id="{A426D12A-684D-3903-6005-F2BFA77FCF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9057" y="1978990"/>
            <a:ext cx="3638977" cy="3612513"/>
          </a:xfrm>
          <a:prstGeom prst="rect">
            <a:avLst/>
          </a:prstGeom>
        </p:spPr>
      </p:pic>
    </p:spTree>
    <p:extLst>
      <p:ext uri="{BB962C8B-B14F-4D97-AF65-F5344CB8AC3E}">
        <p14:creationId xmlns:p14="http://schemas.microsoft.com/office/powerpoint/2010/main" val="151727343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6C5FC96-D670-941C-4334-E673700B274C}"/>
              </a:ext>
            </a:extLst>
          </p:cNvPr>
          <p:cNvSpPr>
            <a:spLocks noGrp="1"/>
          </p:cNvSpPr>
          <p:nvPr>
            <p:ph type="title"/>
          </p:nvPr>
        </p:nvSpPr>
        <p:spPr/>
        <p:txBody>
          <a:bodyPr/>
          <a:lstStyle/>
          <a:p>
            <a:r>
              <a:rPr lang="pt-BR" dirty="0"/>
              <a:t>Superfície de erro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5446B14B-3D4A-6C16-11CE-05DA96A401A0}"/>
                  </a:ext>
                </a:extLst>
              </p:cNvPr>
              <p:cNvSpPr>
                <a:spLocks noGrp="1"/>
              </p:cNvSpPr>
              <p:nvPr>
                <p:ph idx="1"/>
              </p:nvPr>
            </p:nvSpPr>
            <p:spPr>
              <a:xfrm>
                <a:off x="5444359" y="1825624"/>
                <a:ext cx="6526924" cy="5032375"/>
              </a:xfrm>
            </p:spPr>
            <p:txBody>
              <a:bodyPr>
                <a:normAutofit/>
              </a:bodyPr>
              <a:lstStyle/>
              <a:p>
                <a:r>
                  <a:rPr lang="pt-BR" dirty="0"/>
                  <a:t>Vejam que a superfície possui um </a:t>
                </a:r>
                <a:r>
                  <a:rPr lang="pt-BR" b="1" i="1" dirty="0">
                    <a:solidFill>
                      <a:srgbClr val="00B050"/>
                    </a:solidFill>
                  </a:rPr>
                  <a:t>único</a:t>
                </a:r>
                <a:r>
                  <a:rPr lang="pt-BR" dirty="0">
                    <a:solidFill>
                      <a:srgbClr val="00B050"/>
                    </a:solidFill>
                  </a:rPr>
                  <a:t> </a:t>
                </a:r>
                <a:r>
                  <a:rPr lang="pt-BR" b="1" i="1" dirty="0">
                    <a:solidFill>
                      <a:srgbClr val="00B050"/>
                    </a:solidFill>
                  </a:rPr>
                  <a:t>valor</a:t>
                </a:r>
                <a:r>
                  <a:rPr lang="pt-BR" dirty="0">
                    <a:solidFill>
                      <a:srgbClr val="00B050"/>
                    </a:solidFill>
                  </a:rPr>
                  <a:t> </a:t>
                </a:r>
                <a:r>
                  <a:rPr lang="pt-BR" b="1" i="1" dirty="0">
                    <a:solidFill>
                      <a:srgbClr val="00B050"/>
                    </a:solidFill>
                  </a:rPr>
                  <a:t>mínimo</a:t>
                </a:r>
                <a:r>
                  <a:rPr lang="pt-BR" dirty="0"/>
                  <a:t> (i.e., o </a:t>
                </a:r>
                <a:r>
                  <a:rPr lang="pt-BR" b="1" i="1" dirty="0">
                    <a:solidFill>
                      <a:srgbClr val="7030A0"/>
                    </a:solidFill>
                  </a:rPr>
                  <a:t>vértice</a:t>
                </a:r>
                <a:r>
                  <a:rPr lang="pt-BR" dirty="0"/>
                  <a:t> da parábola).</a:t>
                </a:r>
              </a:p>
              <a:p>
                <a:r>
                  <a:rPr lang="pt-BR" dirty="0"/>
                  <a:t>Esse ponto onde a superfície (i.e., a função de erro) tem o seu menor valor é chamado de </a:t>
                </a:r>
                <a:r>
                  <a:rPr lang="pt-BR" b="1" i="1" dirty="0">
                    <a:solidFill>
                      <a:srgbClr val="00B050"/>
                    </a:solidFill>
                  </a:rPr>
                  <a:t>ponto de mínimo</a:t>
                </a:r>
                <a:r>
                  <a:rPr lang="pt-BR" dirty="0"/>
                  <a:t>.</a:t>
                </a:r>
              </a:p>
              <a:p>
                <a:r>
                  <a:rPr lang="pt-BR" dirty="0"/>
                  <a:t>Ele também é chamado de </a:t>
                </a:r>
                <a:r>
                  <a:rPr lang="pt-BR" b="1" i="1" dirty="0">
                    <a:solidFill>
                      <a:srgbClr val="00B050"/>
                    </a:solidFill>
                  </a:rPr>
                  <a:t>mínimo</a:t>
                </a:r>
                <a:r>
                  <a:rPr lang="pt-BR" dirty="0">
                    <a:solidFill>
                      <a:srgbClr val="00B050"/>
                    </a:solidFill>
                  </a:rPr>
                  <a:t> </a:t>
                </a:r>
                <a:r>
                  <a:rPr lang="pt-BR" b="1" i="1" dirty="0">
                    <a:solidFill>
                      <a:srgbClr val="00B050"/>
                    </a:solidFill>
                  </a:rPr>
                  <a:t>global</a:t>
                </a:r>
                <a:r>
                  <a:rPr lang="pt-BR" dirty="0"/>
                  <a:t>, pois não há outro valor do peso </a:t>
                </a:r>
                <a14:m>
                  <m:oMath xmlns:m="http://schemas.openxmlformats.org/officeDocument/2006/math">
                    <m:r>
                      <a:rPr lang="pt-BR" b="0" i="1" smtClean="0">
                        <a:latin typeface="Cambria Math" panose="02040503050406030204" pitchFamily="18" charset="0"/>
                      </a:rPr>
                      <m:t>𝑎</m:t>
                    </m:r>
                  </m:oMath>
                </a14:m>
                <a:r>
                  <a:rPr lang="pt-BR" dirty="0"/>
                  <a:t> que resulte em um erro menor</a:t>
                </a:r>
                <a:r>
                  <a:rPr lang="pt-BR" b="1" i="1" dirty="0"/>
                  <a:t>.</a:t>
                </a:r>
              </a:p>
              <a:p>
                <a:r>
                  <a:rPr lang="pt-BR" dirty="0"/>
                  <a:t>Todos os outros valores têm erro maior.</a:t>
                </a:r>
              </a:p>
            </p:txBody>
          </p:sp>
        </mc:Choice>
        <mc:Fallback xmlns="">
          <p:sp>
            <p:nvSpPr>
              <p:cNvPr id="3" name="Espaço Reservado para Conteúdo 2">
                <a:extLst>
                  <a:ext uri="{FF2B5EF4-FFF2-40B4-BE49-F238E27FC236}">
                    <a16:creationId xmlns:a16="http://schemas.microsoft.com/office/drawing/2014/main" id="{5446B14B-3D4A-6C16-11CE-05DA96A401A0}"/>
                  </a:ext>
                </a:extLst>
              </p:cNvPr>
              <p:cNvSpPr>
                <a:spLocks noGrp="1" noRot="1" noChangeAspect="1" noMove="1" noResize="1" noEditPoints="1" noAdjustHandles="1" noChangeArrowheads="1" noChangeShapeType="1" noTextEdit="1"/>
              </p:cNvSpPr>
              <p:nvPr>
                <p:ph idx="1"/>
              </p:nvPr>
            </p:nvSpPr>
            <p:spPr>
              <a:xfrm>
                <a:off x="5444359" y="1825624"/>
                <a:ext cx="6526924" cy="5032375"/>
              </a:xfrm>
              <a:blipFill>
                <a:blip r:embed="rId3"/>
                <a:stretch>
                  <a:fillRect l="-1681" t="-1937" r="-187"/>
                </a:stretch>
              </a:blipFill>
            </p:spPr>
            <p:txBody>
              <a:bodyPr/>
              <a:lstStyle/>
              <a:p>
                <a:r>
                  <a:rPr lang="pt-BR">
                    <a:noFill/>
                  </a:rPr>
                  <a:t> </a:t>
                </a:r>
              </a:p>
            </p:txBody>
          </p:sp>
        </mc:Fallback>
      </mc:AlternateContent>
      <p:pic>
        <p:nvPicPr>
          <p:cNvPr id="4" name="Imagem 3">
            <a:extLst>
              <a:ext uri="{FF2B5EF4-FFF2-40B4-BE49-F238E27FC236}">
                <a16:creationId xmlns:a16="http://schemas.microsoft.com/office/drawing/2014/main" id="{DC8B0583-25DE-2F2D-FE3F-B34C060BEA2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9057" y="1978990"/>
            <a:ext cx="3638977" cy="3612513"/>
          </a:xfrm>
          <a:prstGeom prst="rect">
            <a:avLst/>
          </a:prstGeom>
        </p:spPr>
      </p:pic>
    </p:spTree>
    <p:extLst>
      <p:ext uri="{BB962C8B-B14F-4D97-AF65-F5344CB8AC3E}">
        <p14:creationId xmlns:p14="http://schemas.microsoft.com/office/powerpoint/2010/main" val="16244151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0611809-7528-5172-038A-797C091A0119}"/>
              </a:ext>
            </a:extLst>
          </p:cNvPr>
          <p:cNvSpPr>
            <a:spLocks noGrp="1"/>
          </p:cNvSpPr>
          <p:nvPr>
            <p:ph type="title"/>
          </p:nvPr>
        </p:nvSpPr>
        <p:spPr/>
        <p:txBody>
          <a:bodyPr/>
          <a:lstStyle/>
          <a:p>
            <a:r>
              <a:rPr lang="pt-BR" dirty="0"/>
              <a:t>Superfície de erro</a:t>
            </a:r>
          </a:p>
        </p:txBody>
      </p:sp>
      <mc:AlternateContent xmlns:mc="http://schemas.openxmlformats.org/markup-compatibility/2006">
        <mc:Choice xmlns:a14="http://schemas.microsoft.com/office/drawing/2010/main" Requires="a14">
          <p:sp>
            <p:nvSpPr>
              <p:cNvPr id="3" name="Espaço Reservado para Conteúdo 2">
                <a:extLst>
                  <a:ext uri="{FF2B5EF4-FFF2-40B4-BE49-F238E27FC236}">
                    <a16:creationId xmlns:a16="http://schemas.microsoft.com/office/drawing/2014/main" id="{2B8115EF-3974-2397-C618-949A576E3064}"/>
                  </a:ext>
                </a:extLst>
              </p:cNvPr>
              <p:cNvSpPr>
                <a:spLocks noGrp="1"/>
              </p:cNvSpPr>
              <p:nvPr>
                <p:ph idx="1"/>
              </p:nvPr>
            </p:nvSpPr>
            <p:spPr>
              <a:xfrm>
                <a:off x="4976262" y="1825624"/>
                <a:ext cx="7005532" cy="5032375"/>
              </a:xfrm>
            </p:spPr>
            <p:txBody>
              <a:bodyPr>
                <a:normAutofit lnSpcReduction="10000"/>
              </a:bodyPr>
              <a:lstStyle/>
              <a:p>
                <a:r>
                  <a:rPr lang="pt-BR" dirty="0"/>
                  <a:t>Este é o motivo de usarmos o </a:t>
                </a:r>
                <a:r>
                  <a:rPr lang="pt-BR" b="1" i="1" dirty="0">
                    <a:solidFill>
                      <a:srgbClr val="00B050"/>
                    </a:solidFill>
                  </a:rPr>
                  <a:t>erro quadrático médio</a:t>
                </a:r>
                <a:r>
                  <a:rPr lang="pt-BR" b="1" i="1" dirty="0"/>
                  <a:t> </a:t>
                </a:r>
                <a:r>
                  <a:rPr lang="pt-BR" dirty="0"/>
                  <a:t>como </a:t>
                </a:r>
                <a:r>
                  <a:rPr lang="pt-BR" b="1" i="1" dirty="0"/>
                  <a:t>função de erro</a:t>
                </a:r>
                <a:r>
                  <a:rPr lang="pt-BR" dirty="0"/>
                  <a:t>, pois </a:t>
                </a:r>
                <a:r>
                  <a:rPr lang="pt-BR" b="1" i="1" dirty="0">
                    <a:solidFill>
                      <a:srgbClr val="7030A0"/>
                    </a:solidFill>
                  </a:rPr>
                  <a:t>só existe </a:t>
                </a:r>
                <a:r>
                  <a:rPr lang="pt-BR" b="1" i="1" dirty="0">
                    <a:solidFill>
                      <a:srgbClr val="00B0F0"/>
                    </a:solidFill>
                  </a:rPr>
                  <a:t>um único</a:t>
                </a:r>
                <a:r>
                  <a:rPr lang="pt-BR" b="1" i="1" dirty="0">
                    <a:solidFill>
                      <a:srgbClr val="7030A0"/>
                    </a:solidFill>
                  </a:rPr>
                  <a:t> vetor de pesos</a:t>
                </a:r>
                <a:r>
                  <a:rPr lang="pt-BR" dirty="0"/>
                  <a:t>, </a:t>
                </a:r>
                <a14:m>
                  <m:oMath xmlns:m="http://schemas.openxmlformats.org/officeDocument/2006/math">
                    <m:r>
                      <a:rPr lang="pt-BR" b="1" i="1" smtClean="0">
                        <a:latin typeface="Cambria Math" panose="02040503050406030204" pitchFamily="18" charset="0"/>
                      </a:rPr>
                      <m:t>𝒂</m:t>
                    </m:r>
                  </m:oMath>
                </a14:m>
                <a:r>
                  <a:rPr lang="pt-BR" dirty="0"/>
                  <a:t>, que </a:t>
                </a:r>
                <a:r>
                  <a:rPr lang="pt-BR" b="1" i="1" dirty="0">
                    <a:solidFill>
                      <a:srgbClr val="7030A0"/>
                    </a:solidFill>
                  </a:rPr>
                  <a:t>minimiza a função de erro</a:t>
                </a:r>
                <a:r>
                  <a:rPr lang="pt-BR" dirty="0"/>
                  <a:t>.</a:t>
                </a:r>
              </a:p>
              <a:p>
                <a:r>
                  <a:rPr lang="pt-BR" dirty="0"/>
                  <a:t>O ponto de mínimo nos dá o </a:t>
                </a:r>
                <a:r>
                  <a:rPr lang="pt-BR" b="1" i="1" dirty="0">
                    <a:solidFill>
                      <a:srgbClr val="00B050"/>
                    </a:solidFill>
                  </a:rPr>
                  <a:t>valor ótimo </a:t>
                </a:r>
                <a:r>
                  <a:rPr lang="pt-BR" dirty="0"/>
                  <a:t>dos pesos da função hipótese.</a:t>
                </a:r>
              </a:p>
              <a:p>
                <a:r>
                  <a:rPr lang="pt-BR" dirty="0"/>
                  <a:t>Ele é encontrado</a:t>
                </a:r>
              </a:p>
              <a:p>
                <a:pPr lvl="1">
                  <a:buFont typeface="Wingdings" panose="05000000000000000000" pitchFamily="2" charset="2"/>
                  <a:buChar char="§"/>
                </a:pPr>
                <a:r>
                  <a:rPr lang="pt-BR" dirty="0"/>
                  <a:t>através da </a:t>
                </a:r>
                <a:r>
                  <a:rPr lang="pt-BR" b="1" i="1" dirty="0">
                    <a:solidFill>
                      <a:srgbClr val="7030A0"/>
                    </a:solidFill>
                  </a:rPr>
                  <a:t>equação normal</a:t>
                </a:r>
                <a:r>
                  <a:rPr lang="pt-BR" dirty="0"/>
                  <a:t>.</a:t>
                </a:r>
              </a:p>
              <a:p>
                <a:pPr lvl="1">
                  <a:buFont typeface="Wingdings" panose="05000000000000000000" pitchFamily="2" charset="2"/>
                  <a:buChar char="§"/>
                </a:pPr>
                <a:r>
                  <a:rPr lang="pt-BR" b="1" i="1" dirty="0">
                    <a:solidFill>
                      <a:srgbClr val="00B050"/>
                    </a:solidFill>
                  </a:rPr>
                  <a:t>visualmente</a:t>
                </a:r>
                <a:r>
                  <a:rPr lang="pt-BR" dirty="0"/>
                  <a:t>, em alguns casos, se plotarmos a superfície, pois basta </a:t>
                </a:r>
                <a:r>
                  <a:rPr lang="pt-BR" b="1" i="1" dirty="0">
                    <a:solidFill>
                      <a:srgbClr val="00B050"/>
                    </a:solidFill>
                  </a:rPr>
                  <a:t>localizar seu ponto mais baixo</a:t>
                </a:r>
                <a:r>
                  <a:rPr lang="pt-BR" dirty="0"/>
                  <a:t>.</a:t>
                </a:r>
              </a:p>
              <a:p>
                <a:pPr lvl="1">
                  <a:buFont typeface="Wingdings" panose="05000000000000000000" pitchFamily="2" charset="2"/>
                  <a:buChar char="§"/>
                </a:pPr>
                <a:r>
                  <a:rPr lang="pt-BR" dirty="0"/>
                  <a:t>ou através de um </a:t>
                </a:r>
                <a:r>
                  <a:rPr lang="pt-BR" b="1" i="1" dirty="0">
                    <a:solidFill>
                      <a:srgbClr val="0070C0"/>
                    </a:solidFill>
                  </a:rPr>
                  <a:t>algoritmo de otimização iterativo</a:t>
                </a:r>
                <a:r>
                  <a:rPr lang="pt-BR" dirty="0"/>
                  <a:t> que caminha sempre em direção à parte mais baixa da superfície.</a:t>
                </a:r>
              </a:p>
            </p:txBody>
          </p:sp>
        </mc:Choice>
        <mc:Fallback>
          <p:sp>
            <p:nvSpPr>
              <p:cNvPr id="3" name="Espaço Reservado para Conteúdo 2">
                <a:extLst>
                  <a:ext uri="{FF2B5EF4-FFF2-40B4-BE49-F238E27FC236}">
                    <a16:creationId xmlns:a16="http://schemas.microsoft.com/office/drawing/2014/main" id="{2B8115EF-3974-2397-C618-949A576E3064}"/>
                  </a:ext>
                </a:extLst>
              </p:cNvPr>
              <p:cNvSpPr>
                <a:spLocks noGrp="1" noRot="1" noChangeAspect="1" noMove="1" noResize="1" noEditPoints="1" noAdjustHandles="1" noChangeArrowheads="1" noChangeShapeType="1" noTextEdit="1"/>
              </p:cNvSpPr>
              <p:nvPr>
                <p:ph idx="1"/>
              </p:nvPr>
            </p:nvSpPr>
            <p:spPr>
              <a:xfrm>
                <a:off x="4976262" y="1825624"/>
                <a:ext cx="7005532" cy="5032375"/>
              </a:xfrm>
              <a:blipFill>
                <a:blip r:embed="rId3"/>
                <a:stretch>
                  <a:fillRect l="-1565" t="-2663" r="-2261" b="-1695"/>
                </a:stretch>
              </a:blipFill>
            </p:spPr>
            <p:txBody>
              <a:bodyPr/>
              <a:lstStyle/>
              <a:p>
                <a:r>
                  <a:rPr lang="pt-BR">
                    <a:noFill/>
                  </a:rPr>
                  <a:t> </a:t>
                </a:r>
              </a:p>
            </p:txBody>
          </p:sp>
        </mc:Fallback>
      </mc:AlternateContent>
      <p:pic>
        <p:nvPicPr>
          <p:cNvPr id="4" name="Imagem 3">
            <a:extLst>
              <a:ext uri="{FF2B5EF4-FFF2-40B4-BE49-F238E27FC236}">
                <a16:creationId xmlns:a16="http://schemas.microsoft.com/office/drawing/2014/main" id="{B67B6BEC-FBED-428B-1AC2-4A2BFA664DE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200" y="2248497"/>
            <a:ext cx="3638977" cy="3612513"/>
          </a:xfrm>
          <a:prstGeom prst="rect">
            <a:avLst/>
          </a:prstGeom>
        </p:spPr>
      </p:pic>
    </p:spTree>
    <p:extLst>
      <p:ext uri="{BB962C8B-B14F-4D97-AF65-F5344CB8AC3E}">
        <p14:creationId xmlns:p14="http://schemas.microsoft.com/office/powerpoint/2010/main" val="137421982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F067601-DE44-95FD-10EC-812D69CBDF65}"/>
              </a:ext>
            </a:extLst>
          </p:cNvPr>
          <p:cNvSpPr>
            <a:spLocks noGrp="1"/>
          </p:cNvSpPr>
          <p:nvPr>
            <p:ph type="title"/>
          </p:nvPr>
        </p:nvSpPr>
        <p:spPr/>
        <p:txBody>
          <a:bodyPr/>
          <a:lstStyle/>
          <a:p>
            <a:r>
              <a:rPr lang="pt-BR" dirty="0"/>
              <a:t>Superfície de erro</a:t>
            </a:r>
          </a:p>
        </p:txBody>
      </p:sp>
      <p:sp>
        <p:nvSpPr>
          <p:cNvPr id="3" name="Espaço Reservado para Conteúdo 2">
            <a:extLst>
              <a:ext uri="{FF2B5EF4-FFF2-40B4-BE49-F238E27FC236}">
                <a16:creationId xmlns:a16="http://schemas.microsoft.com/office/drawing/2014/main" id="{A6E745B3-2DD4-0428-7AB9-B68BFFA1809B}"/>
              </a:ext>
            </a:extLst>
          </p:cNvPr>
          <p:cNvSpPr>
            <a:spLocks noGrp="1"/>
          </p:cNvSpPr>
          <p:nvPr>
            <p:ph idx="1"/>
          </p:nvPr>
        </p:nvSpPr>
        <p:spPr>
          <a:xfrm>
            <a:off x="5454868" y="1825624"/>
            <a:ext cx="6463863" cy="5032375"/>
          </a:xfrm>
        </p:spPr>
        <p:txBody>
          <a:bodyPr/>
          <a:lstStyle/>
          <a:p>
            <a:r>
              <a:rPr lang="pt-BR" dirty="0"/>
              <a:t>O entendimento do </a:t>
            </a:r>
            <a:r>
              <a:rPr lang="pt-BR" b="1" i="1" dirty="0">
                <a:solidFill>
                  <a:srgbClr val="7030A0"/>
                </a:solidFill>
              </a:rPr>
              <a:t>formato</a:t>
            </a:r>
            <a:r>
              <a:rPr lang="pt-BR" dirty="0"/>
              <a:t> e da questão da superfície ter </a:t>
            </a:r>
            <a:r>
              <a:rPr lang="pt-BR" b="1" i="1" dirty="0">
                <a:solidFill>
                  <a:srgbClr val="7030A0"/>
                </a:solidFill>
              </a:rPr>
              <a:t>apenas um ponto de mínimo </a:t>
            </a:r>
            <a:r>
              <a:rPr lang="pt-BR" dirty="0"/>
              <a:t>nos ajudará a entender como o </a:t>
            </a:r>
            <a:r>
              <a:rPr lang="pt-BR" b="1" i="1" dirty="0">
                <a:solidFill>
                  <a:srgbClr val="00B050"/>
                </a:solidFill>
              </a:rPr>
              <a:t>algoritmo de otimização iterativa</a:t>
            </a:r>
            <a:r>
              <a:rPr lang="pt-BR" dirty="0"/>
              <a:t> que vamos aprender em breve funciona.</a:t>
            </a:r>
          </a:p>
          <a:p>
            <a:r>
              <a:rPr lang="pt-BR" dirty="0"/>
              <a:t>Na sequência, plotamos a superfície de erro para uma função hipótese.</a:t>
            </a:r>
          </a:p>
        </p:txBody>
      </p:sp>
      <p:pic>
        <p:nvPicPr>
          <p:cNvPr id="4" name="Imagem 3">
            <a:extLst>
              <a:ext uri="{FF2B5EF4-FFF2-40B4-BE49-F238E27FC236}">
                <a16:creationId xmlns:a16="http://schemas.microsoft.com/office/drawing/2014/main" id="{4A28462E-3219-BB72-BA62-A1D9DA9BF8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9057" y="1978990"/>
            <a:ext cx="3638977" cy="3612513"/>
          </a:xfrm>
          <a:prstGeom prst="rect">
            <a:avLst/>
          </a:prstGeom>
        </p:spPr>
      </p:pic>
    </p:spTree>
    <p:extLst>
      <p:ext uri="{BB962C8B-B14F-4D97-AF65-F5344CB8AC3E}">
        <p14:creationId xmlns:p14="http://schemas.microsoft.com/office/powerpoint/2010/main" val="354443002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Plotando a superfície de erro</a:t>
            </a:r>
          </a:p>
        </p:txBody>
      </p:sp>
      <p:pic>
        <p:nvPicPr>
          <p:cNvPr id="11" name="Imagem 10"/>
          <p:cNvPicPr>
            <a:picLocks noChangeAspect="1"/>
          </p:cNvPicPr>
          <p:nvPr/>
        </p:nvPicPr>
        <p:blipFill rotWithShape="1">
          <a:blip r:embed="rId3" cstate="print">
            <a:extLst>
              <a:ext uri="{28A0092B-C50C-407E-A947-70E740481C1C}">
                <a14:useLocalDpi xmlns:a14="http://schemas.microsoft.com/office/drawing/2010/main" val="0"/>
              </a:ext>
            </a:extLst>
          </a:blip>
          <a:srcRect l="14828" t="22799" r="1723" b="9597"/>
          <a:stretch/>
        </p:blipFill>
        <p:spPr>
          <a:xfrm>
            <a:off x="8452882" y="1902372"/>
            <a:ext cx="3696586" cy="2994706"/>
          </a:xfrm>
          <a:prstGeom prst="rect">
            <a:avLst/>
          </a:prstGeom>
        </p:spPr>
      </p:pic>
      <mc:AlternateContent xmlns:mc="http://schemas.openxmlformats.org/markup-compatibility/2006" xmlns:a14="http://schemas.microsoft.com/office/drawing/2010/main">
        <mc:Choice Requires="a14">
          <p:sp>
            <p:nvSpPr>
              <p:cNvPr id="3" name="Espaço Reservado para Conteúdo 2"/>
              <p:cNvSpPr>
                <a:spLocks noGrp="1"/>
              </p:cNvSpPr>
              <p:nvPr>
                <p:ph idx="1"/>
              </p:nvPr>
            </p:nvSpPr>
            <p:spPr>
              <a:xfrm>
                <a:off x="838201" y="1825624"/>
                <a:ext cx="8022020" cy="5032375"/>
              </a:xfrm>
            </p:spPr>
            <p:txBody>
              <a:bodyPr>
                <a:normAutofit/>
              </a:bodyPr>
              <a:lstStyle/>
              <a:p>
                <a:r>
                  <a:rPr lang="pt-BR" dirty="0"/>
                  <a:t>Vamos supor a seguinte </a:t>
                </a:r>
                <a:r>
                  <a:rPr lang="pt-BR" b="1" i="1" dirty="0"/>
                  <a:t>função observável</a:t>
                </a:r>
              </a:p>
              <a:p>
                <a:pPr marL="0" indent="0" algn="ctr">
                  <a:buNone/>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𝑦</m:t>
                          </m:r>
                        </m:e>
                        <m:sub>
                          <m:r>
                            <m:rPr>
                              <m:sty m:val="p"/>
                            </m:rPr>
                            <a:rPr lang="pt-BR">
                              <a:latin typeface="Cambria Math" panose="02040503050406030204" pitchFamily="18" charset="0"/>
                            </a:rPr>
                            <m:t>noisy</m:t>
                          </m:r>
                        </m:sub>
                      </m:sSub>
                      <m:d>
                        <m:dPr>
                          <m:ctrlPr>
                            <a:rPr lang="pt-BR" i="1">
                              <a:latin typeface="Cambria Math" panose="02040503050406030204" pitchFamily="18" charset="0"/>
                            </a:rPr>
                          </m:ctrlPr>
                        </m:dPr>
                        <m:e>
                          <m:r>
                            <a:rPr lang="pt-BR" i="1">
                              <a:latin typeface="Cambria Math" panose="02040503050406030204" pitchFamily="18" charset="0"/>
                            </a:rPr>
                            <m:t>𝑛</m:t>
                          </m:r>
                        </m:e>
                      </m:d>
                      <m:r>
                        <a:rPr lang="pt-BR" i="1">
                          <a:latin typeface="Cambria Math" panose="02040503050406030204" pitchFamily="18" charset="0"/>
                        </a:rPr>
                        <m:t>=</m:t>
                      </m:r>
                      <m:r>
                        <a:rPr lang="pt-BR" i="1">
                          <a:latin typeface="Cambria Math" panose="02040503050406030204" pitchFamily="18" charset="0"/>
                        </a:rPr>
                        <m:t>𝑦</m:t>
                      </m:r>
                      <m:r>
                        <a:rPr lang="pt-BR" i="1">
                          <a:latin typeface="Cambria Math" panose="02040503050406030204" pitchFamily="18" charset="0"/>
                        </a:rPr>
                        <m:t>(</m:t>
                      </m:r>
                      <m:r>
                        <a:rPr lang="pt-BR" i="1">
                          <a:latin typeface="Cambria Math" panose="02040503050406030204" pitchFamily="18" charset="0"/>
                        </a:rPr>
                        <m:t>𝑛</m:t>
                      </m:r>
                      <m:r>
                        <a:rPr lang="pt-BR" i="1">
                          <a:latin typeface="Cambria Math" panose="02040503050406030204" pitchFamily="18" charset="0"/>
                        </a:rPr>
                        <m:t>)+</m:t>
                      </m:r>
                      <m:r>
                        <a:rPr lang="pt-BR" i="1">
                          <a:latin typeface="Cambria Math" panose="02040503050406030204" pitchFamily="18" charset="0"/>
                        </a:rPr>
                        <m:t>𝑤</m:t>
                      </m:r>
                      <m:d>
                        <m:dPr>
                          <m:ctrlPr>
                            <a:rPr lang="pt-BR" i="1">
                              <a:latin typeface="Cambria Math" panose="02040503050406030204" pitchFamily="18" charset="0"/>
                            </a:rPr>
                          </m:ctrlPr>
                        </m:dPr>
                        <m:e>
                          <m:r>
                            <a:rPr lang="pt-BR" i="1">
                              <a:latin typeface="Cambria Math" panose="02040503050406030204" pitchFamily="18" charset="0"/>
                            </a:rPr>
                            <m:t>𝑛</m:t>
                          </m:r>
                        </m:e>
                      </m:d>
                      <m:r>
                        <a:rPr lang="pt-BR" i="1">
                          <a:latin typeface="Cambria Math" panose="02040503050406030204" pitchFamily="18" charset="0"/>
                        </a:rPr>
                        <m:t>,</m:t>
                      </m:r>
                    </m:oMath>
                  </m:oMathPara>
                </a14:m>
                <a:endParaRPr lang="pt-BR" dirty="0"/>
              </a:p>
              <a:p>
                <a:pPr marL="0" indent="0">
                  <a:buNone/>
                </a:pPr>
                <a:r>
                  <a:rPr lang="pt-BR" dirty="0"/>
                  <a:t>onde </a:t>
                </a:r>
                <a14:m>
                  <m:oMath xmlns:m="http://schemas.openxmlformats.org/officeDocument/2006/math">
                    <m:r>
                      <a:rPr lang="pt-BR" i="1">
                        <a:latin typeface="Cambria Math" panose="02040503050406030204" pitchFamily="18" charset="0"/>
                      </a:rPr>
                      <m:t>𝑤</m:t>
                    </m:r>
                    <m:d>
                      <m:dPr>
                        <m:ctrlPr>
                          <a:rPr lang="pt-BR" i="1">
                            <a:latin typeface="Cambria Math" panose="02040503050406030204" pitchFamily="18" charset="0"/>
                          </a:rPr>
                        </m:ctrlPr>
                      </m:dPr>
                      <m:e>
                        <m:r>
                          <a:rPr lang="pt-BR" i="1">
                            <a:latin typeface="Cambria Math" panose="02040503050406030204" pitchFamily="18" charset="0"/>
                          </a:rPr>
                          <m:t>𝑛</m:t>
                        </m:r>
                      </m:e>
                    </m:d>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𝑁</m:t>
                    </m:r>
                    <m:d>
                      <m:dPr>
                        <m:ctrlPr>
                          <a:rPr lang="pt-BR" i="1">
                            <a:latin typeface="Cambria Math" panose="02040503050406030204" pitchFamily="18" charset="0"/>
                            <a:ea typeface="Cambria Math" panose="02040503050406030204" pitchFamily="18" charset="0"/>
                          </a:rPr>
                        </m:ctrlPr>
                      </m:dPr>
                      <m:e>
                        <m:r>
                          <a:rPr lang="pt-BR" i="1">
                            <a:latin typeface="Cambria Math" panose="02040503050406030204" pitchFamily="18" charset="0"/>
                            <a:ea typeface="Cambria Math" panose="02040503050406030204" pitchFamily="18" charset="0"/>
                          </a:rPr>
                          <m:t>0, 1</m:t>
                        </m:r>
                      </m:e>
                    </m:d>
                  </m:oMath>
                </a14:m>
                <a:r>
                  <a:rPr lang="pt-BR" dirty="0"/>
                  <a:t> e </a:t>
                </a:r>
                <a14:m>
                  <m:oMath xmlns:m="http://schemas.openxmlformats.org/officeDocument/2006/math">
                    <m:r>
                      <a:rPr lang="pt-BR" i="1">
                        <a:latin typeface="Cambria Math" panose="02040503050406030204" pitchFamily="18" charset="0"/>
                      </a:rPr>
                      <m:t>𝑦</m:t>
                    </m:r>
                    <m:r>
                      <a:rPr lang="pt-BR" i="1">
                        <a:latin typeface="Cambria Math" panose="02040503050406030204" pitchFamily="18" charset="0"/>
                      </a:rPr>
                      <m:t>(</m:t>
                    </m:r>
                    <m:r>
                      <a:rPr lang="pt-BR" i="1">
                        <a:latin typeface="Cambria Math" panose="02040503050406030204" pitchFamily="18" charset="0"/>
                      </a:rPr>
                      <m:t>𝑛</m:t>
                    </m:r>
                    <m:r>
                      <a:rPr lang="pt-BR" i="1">
                        <a:latin typeface="Cambria Math" panose="02040503050406030204" pitchFamily="18" charset="0"/>
                      </a:rPr>
                      <m:t>)</m:t>
                    </m:r>
                  </m:oMath>
                </a14:m>
                <a:r>
                  <a:rPr lang="pt-BR" dirty="0"/>
                  <a:t> é a </a:t>
                </a:r>
                <a:r>
                  <a:rPr lang="pt-BR" b="1" i="1" dirty="0"/>
                  <a:t>função objetivo</a:t>
                </a:r>
                <a:r>
                  <a:rPr lang="pt-BR" dirty="0"/>
                  <a:t> (ou </a:t>
                </a:r>
                <a:r>
                  <a:rPr lang="pt-BR" b="1" i="1" dirty="0"/>
                  <a:t>modelo gerador</a:t>
                </a:r>
                <a:r>
                  <a:rPr lang="pt-BR" dirty="0"/>
                  <a:t>) dada por</a:t>
                </a:r>
              </a:p>
              <a:p>
                <a:pPr marL="0" indent="0">
                  <a:buNone/>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𝑦</m:t>
                          </m:r>
                          <m:d>
                            <m:dPr>
                              <m:ctrlPr>
                                <a:rPr lang="pt-BR" i="1">
                                  <a:latin typeface="Cambria Math" panose="02040503050406030204" pitchFamily="18" charset="0"/>
                                </a:rPr>
                              </m:ctrlPr>
                            </m:dPr>
                            <m:e>
                              <m:r>
                                <a:rPr lang="pt-BR" i="1">
                                  <a:latin typeface="Cambria Math" panose="02040503050406030204" pitchFamily="18" charset="0"/>
                                </a:rPr>
                                <m:t>𝑛</m:t>
                              </m:r>
                            </m:e>
                          </m:d>
                          <m:r>
                            <a:rPr lang="pt-BR" i="1">
                              <a:latin typeface="Cambria Math" panose="02040503050406030204" pitchFamily="18" charset="0"/>
                            </a:rPr>
                            <m:t>=</m:t>
                          </m:r>
                          <m:sSub>
                            <m:sSubPr>
                              <m:ctrlPr>
                                <a:rPr lang="pt-BR" i="1" dirty="0">
                                  <a:latin typeface="Cambria Math" panose="02040503050406030204" pitchFamily="18" charset="0"/>
                                </a:rPr>
                              </m:ctrlPr>
                            </m:sSubPr>
                            <m:e>
                              <m:r>
                                <a:rPr lang="pt-BR" i="1" dirty="0">
                                  <a:latin typeface="Cambria Math" panose="02040503050406030204" pitchFamily="18" charset="0"/>
                                </a:rPr>
                                <m:t>𝑎</m:t>
                              </m:r>
                            </m:e>
                            <m:sub>
                              <m:r>
                                <a:rPr lang="pt-BR" i="1" dirty="0">
                                  <a:latin typeface="Cambria Math" panose="02040503050406030204" pitchFamily="18" charset="0"/>
                                </a:rPr>
                                <m:t>1</m:t>
                              </m:r>
                            </m:sub>
                          </m:sSub>
                          <m:r>
                            <a:rPr lang="pt-BR" i="1">
                              <a:latin typeface="Cambria Math" panose="02040503050406030204" pitchFamily="18" charset="0"/>
                            </a:rPr>
                            <m:t>𝑥</m:t>
                          </m:r>
                        </m:e>
                        <m:sub>
                          <m:r>
                            <a:rPr lang="pt-BR" i="1">
                              <a:latin typeface="Cambria Math" panose="02040503050406030204" pitchFamily="18" charset="0"/>
                            </a:rPr>
                            <m:t>1</m:t>
                          </m:r>
                        </m:sub>
                      </m:sSub>
                      <m:d>
                        <m:dPr>
                          <m:ctrlPr>
                            <a:rPr lang="pt-BR" i="1">
                              <a:latin typeface="Cambria Math" panose="02040503050406030204" pitchFamily="18" charset="0"/>
                            </a:rPr>
                          </m:ctrlPr>
                        </m:dPr>
                        <m:e>
                          <m:r>
                            <a:rPr lang="pt-BR" i="1">
                              <a:latin typeface="Cambria Math" panose="02040503050406030204" pitchFamily="18" charset="0"/>
                            </a:rPr>
                            <m:t>𝑛</m:t>
                          </m:r>
                        </m:e>
                      </m:d>
                      <m:r>
                        <a:rPr lang="pt-BR" b="0" i="1" smtClean="0">
                          <a:latin typeface="Cambria Math" panose="02040503050406030204" pitchFamily="18" charset="0"/>
                        </a:rPr>
                        <m:t>+</m:t>
                      </m:r>
                      <m:sSub>
                        <m:sSubPr>
                          <m:ctrlPr>
                            <a:rPr lang="pt-BR" i="1">
                              <a:latin typeface="Cambria Math" panose="02040503050406030204" pitchFamily="18" charset="0"/>
                            </a:rPr>
                          </m:ctrlPr>
                        </m:sSubPr>
                        <m:e>
                          <m:sSub>
                            <m:sSubPr>
                              <m:ctrlPr>
                                <a:rPr lang="pt-BR" i="1" dirty="0">
                                  <a:latin typeface="Cambria Math" panose="02040503050406030204" pitchFamily="18" charset="0"/>
                                </a:rPr>
                              </m:ctrlPr>
                            </m:sSubPr>
                            <m:e>
                              <m:r>
                                <a:rPr lang="pt-BR" i="1" dirty="0">
                                  <a:latin typeface="Cambria Math" panose="02040503050406030204" pitchFamily="18" charset="0"/>
                                </a:rPr>
                                <m:t>𝑎</m:t>
                              </m:r>
                            </m:e>
                            <m:sub>
                              <m:r>
                                <a:rPr lang="pt-BR" b="0" i="1" dirty="0" smtClean="0">
                                  <a:latin typeface="Cambria Math" panose="02040503050406030204" pitchFamily="18" charset="0"/>
                                </a:rPr>
                                <m:t>2</m:t>
                              </m:r>
                            </m:sub>
                          </m:sSub>
                          <m:r>
                            <a:rPr lang="pt-BR" i="1">
                              <a:latin typeface="Cambria Math" panose="02040503050406030204" pitchFamily="18" charset="0"/>
                            </a:rPr>
                            <m:t>𝑥</m:t>
                          </m:r>
                        </m:e>
                        <m:sub>
                          <m:r>
                            <a:rPr lang="pt-BR" b="0" i="1" smtClean="0">
                              <a:latin typeface="Cambria Math" panose="02040503050406030204" pitchFamily="18" charset="0"/>
                            </a:rPr>
                            <m:t>2</m:t>
                          </m:r>
                        </m:sub>
                      </m:sSub>
                      <m:d>
                        <m:dPr>
                          <m:ctrlPr>
                            <a:rPr lang="pt-BR" i="1">
                              <a:latin typeface="Cambria Math" panose="02040503050406030204" pitchFamily="18" charset="0"/>
                            </a:rPr>
                          </m:ctrlPr>
                        </m:dPr>
                        <m:e>
                          <m:r>
                            <a:rPr lang="pt-BR" i="1">
                              <a:latin typeface="Cambria Math" panose="02040503050406030204" pitchFamily="18" charset="0"/>
                            </a:rPr>
                            <m:t>𝑛</m:t>
                          </m:r>
                        </m:e>
                      </m:d>
                      <m:r>
                        <a:rPr lang="pt-BR" b="0" i="1" smtClean="0">
                          <a:latin typeface="Cambria Math" panose="02040503050406030204" pitchFamily="18" charset="0"/>
                        </a:rPr>
                        <m:t>,</m:t>
                      </m:r>
                    </m:oMath>
                  </m:oMathPara>
                </a14:m>
                <a:endParaRPr lang="pt-BR" dirty="0"/>
              </a:p>
              <a:p>
                <a:pPr marL="0" indent="0">
                  <a:buNone/>
                </a:pPr>
                <a:r>
                  <a:rPr lang="pt-BR" dirty="0"/>
                  <a:t>onde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d>
                      <m:dPr>
                        <m:ctrlPr>
                          <a:rPr lang="pt-BR" i="1">
                            <a:latin typeface="Cambria Math" panose="02040503050406030204" pitchFamily="18" charset="0"/>
                          </a:rPr>
                        </m:ctrlPr>
                      </m:dPr>
                      <m:e>
                        <m:r>
                          <a:rPr lang="pt-BR" i="1">
                            <a:latin typeface="Cambria Math" panose="02040503050406030204" pitchFamily="18" charset="0"/>
                          </a:rPr>
                          <m:t>𝑛</m:t>
                        </m:r>
                      </m:e>
                    </m:d>
                  </m:oMath>
                </a14:m>
                <a:r>
                  <a:rPr lang="pt-BR" dirty="0"/>
                  <a:t> 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2</m:t>
                        </m:r>
                      </m:sub>
                    </m:sSub>
                    <m:d>
                      <m:dPr>
                        <m:ctrlPr>
                          <a:rPr lang="pt-BR" i="1">
                            <a:latin typeface="Cambria Math" panose="02040503050406030204" pitchFamily="18" charset="0"/>
                          </a:rPr>
                        </m:ctrlPr>
                      </m:dPr>
                      <m:e>
                        <m:r>
                          <a:rPr lang="pt-BR" i="1">
                            <a:latin typeface="Cambria Math" panose="02040503050406030204" pitchFamily="18" charset="0"/>
                          </a:rPr>
                          <m:t>𝑛</m:t>
                        </m:r>
                      </m:e>
                    </m:d>
                    <m:r>
                      <a:rPr lang="pt-BR" i="1">
                        <a:latin typeface="Cambria Math" panose="02040503050406030204" pitchFamily="18" charset="0"/>
                      </a:rPr>
                      <m:t> </m:t>
                    </m:r>
                    <m:r>
                      <a:rPr lang="pt-BR" i="1">
                        <a:latin typeface="Cambria Math" panose="02040503050406030204" pitchFamily="18" charset="0"/>
                        <a:ea typeface="Cambria Math" panose="02040503050406030204" pitchFamily="18" charset="0"/>
                      </a:rPr>
                      <m:t>~ </m:t>
                    </m:r>
                    <m:r>
                      <a:rPr lang="pt-BR" i="1">
                        <a:latin typeface="Cambria Math" panose="02040503050406030204" pitchFamily="18" charset="0"/>
                        <a:ea typeface="Cambria Math" panose="02040503050406030204" pitchFamily="18" charset="0"/>
                      </a:rPr>
                      <m:t>𝑈</m:t>
                    </m:r>
                    <m:d>
                      <m:dPr>
                        <m:ctrlPr>
                          <a:rPr lang="pt-BR" i="1">
                            <a:latin typeface="Cambria Math" panose="02040503050406030204" pitchFamily="18" charset="0"/>
                            <a:ea typeface="Cambria Math" panose="02040503050406030204" pitchFamily="18" charset="0"/>
                          </a:rPr>
                        </m:ctrlPr>
                      </m:dPr>
                      <m:e>
                        <m:r>
                          <a:rPr lang="pt-BR" i="1">
                            <a:latin typeface="Cambria Math" panose="02040503050406030204" pitchFamily="18" charset="0"/>
                            <a:ea typeface="Cambria Math" panose="02040503050406030204" pitchFamily="18" charset="0"/>
                          </a:rPr>
                          <m:t>−1, 1</m:t>
                        </m:r>
                      </m:e>
                    </m:d>
                  </m:oMath>
                </a14:m>
                <a:r>
                  <a:rPr lang="pt-BR" dirty="0"/>
                  <a:t> e </a:t>
                </a:r>
                <a14:m>
                  <m:oMath xmlns:m="http://schemas.openxmlformats.org/officeDocument/2006/math">
                    <m:sSub>
                      <m:sSubPr>
                        <m:ctrlPr>
                          <a:rPr lang="pt-BR" i="1" dirty="0">
                            <a:latin typeface="Cambria Math" panose="02040503050406030204" pitchFamily="18" charset="0"/>
                          </a:rPr>
                        </m:ctrlPr>
                      </m:sSubPr>
                      <m:e>
                        <m:r>
                          <a:rPr lang="pt-BR" i="1" dirty="0">
                            <a:latin typeface="Cambria Math" panose="02040503050406030204" pitchFamily="18" charset="0"/>
                          </a:rPr>
                          <m:t>𝑎</m:t>
                        </m:r>
                      </m:e>
                      <m:sub>
                        <m:r>
                          <a:rPr lang="pt-BR" i="1" dirty="0">
                            <a:latin typeface="Cambria Math" panose="02040503050406030204" pitchFamily="18" charset="0"/>
                          </a:rPr>
                          <m:t>1</m:t>
                        </m:r>
                      </m:sub>
                    </m:sSub>
                    <m:r>
                      <a:rPr lang="pt-BR" i="1" dirty="0">
                        <a:latin typeface="Cambria Math" panose="02040503050406030204" pitchFamily="18" charset="0"/>
                      </a:rPr>
                      <m:t>=</m:t>
                    </m:r>
                    <m:sSub>
                      <m:sSubPr>
                        <m:ctrlPr>
                          <a:rPr lang="pt-BR" i="1" dirty="0">
                            <a:latin typeface="Cambria Math" panose="02040503050406030204" pitchFamily="18" charset="0"/>
                          </a:rPr>
                        </m:ctrlPr>
                      </m:sSubPr>
                      <m:e>
                        <m:r>
                          <a:rPr lang="pt-BR" i="1" dirty="0">
                            <a:latin typeface="Cambria Math" panose="02040503050406030204" pitchFamily="18" charset="0"/>
                          </a:rPr>
                          <m:t>𝑎</m:t>
                        </m:r>
                      </m:e>
                      <m:sub>
                        <m:r>
                          <a:rPr lang="pt-BR" i="1" dirty="0">
                            <a:latin typeface="Cambria Math" panose="02040503050406030204" pitchFamily="18" charset="0"/>
                          </a:rPr>
                          <m:t>2</m:t>
                        </m:r>
                      </m:sub>
                    </m:sSub>
                    <m:r>
                      <a:rPr lang="pt-BR" i="1" dirty="0">
                        <a:latin typeface="Cambria Math" panose="02040503050406030204" pitchFamily="18" charset="0"/>
                      </a:rPr>
                      <m:t>=1</m:t>
                    </m:r>
                  </m:oMath>
                </a14:m>
                <a:r>
                  <a:rPr lang="pt-BR" dirty="0"/>
                  <a:t>.</a:t>
                </a:r>
              </a:p>
              <a:p>
                <a:r>
                  <a:rPr lang="pt-BR" dirty="0"/>
                  <a:t>Agora, suponhamos que nós quiséssemos aproximar a </a:t>
                </a:r>
                <a:r>
                  <a:rPr lang="pt-BR" b="1" i="1" dirty="0"/>
                  <a:t>função objetivo </a:t>
                </a:r>
                <a:r>
                  <a:rPr lang="pt-BR" dirty="0"/>
                  <a:t>a partir, apenas, de suas </a:t>
                </a:r>
                <a:r>
                  <a:rPr lang="pt-BR" b="1" i="1" dirty="0"/>
                  <a:t>amostras ruidosas </a:t>
                </a:r>
                <a:r>
                  <a:rPr lang="pt-BR" dirty="0"/>
                  <a:t>com a seguinte </a:t>
                </a:r>
                <a:r>
                  <a:rPr lang="pt-BR" b="1" i="1" dirty="0"/>
                  <a:t>função hipótese</a:t>
                </a:r>
                <a:endParaRPr lang="pt-BR" dirty="0"/>
              </a:p>
              <a:p>
                <a:pPr marL="0" indent="0">
                  <a:buNone/>
                </a:pPr>
                <a14:m>
                  <m:oMathPara xmlns:m="http://schemas.openxmlformats.org/officeDocument/2006/math">
                    <m:oMathParaPr>
                      <m:jc m:val="centerGroup"/>
                    </m:oMathParaPr>
                    <m:oMath xmlns:m="http://schemas.openxmlformats.org/officeDocument/2006/math">
                      <m:r>
                        <a:rPr lang="pt-BR" i="1">
                          <a:latin typeface="Cambria Math" panose="02040503050406030204" pitchFamily="18" charset="0"/>
                          <a:ea typeface="Cambria Math" panose="02040503050406030204" pitchFamily="18" charset="0"/>
                        </a:rPr>
                        <m:t>h</m:t>
                      </m:r>
                      <m:d>
                        <m:dPr>
                          <m:ctrlPr>
                            <a:rPr lang="pt-BR" b="1" i="1" smtClean="0">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r>
                            <a:rPr lang="pt-BR" b="0"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𝑛</m:t>
                          </m:r>
                          <m:r>
                            <a:rPr lang="pt-BR" b="0" i="1" smtClean="0">
                              <a:latin typeface="Cambria Math" panose="02040503050406030204" pitchFamily="18" charset="0"/>
                              <a:ea typeface="Cambria Math" panose="02040503050406030204" pitchFamily="18" charset="0"/>
                            </a:rPr>
                            <m:t>)</m:t>
                          </m:r>
                          <m:r>
                            <a:rPr lang="pt-BR" b="0" i="0" smtClean="0">
                              <a:latin typeface="Cambria Math" panose="02040503050406030204" pitchFamily="18" charset="0"/>
                              <a:ea typeface="Cambria Math" panose="02040503050406030204" pitchFamily="18" charset="0"/>
                            </a:rPr>
                            <m:t>,</m:t>
                          </m:r>
                          <m:acc>
                            <m:accPr>
                              <m:chr m:val="̂"/>
                              <m:ctrlPr>
                                <a:rPr lang="pt-BR" b="0" i="1" smtClean="0">
                                  <a:latin typeface="Cambria Math" panose="02040503050406030204" pitchFamily="18" charset="0"/>
                                  <a:ea typeface="Cambria Math" panose="02040503050406030204" pitchFamily="18" charset="0"/>
                                </a:rPr>
                              </m:ctrlPr>
                            </m:accPr>
                            <m:e>
                              <m:r>
                                <a:rPr lang="pt-BR" b="1" i="1" smtClean="0">
                                  <a:latin typeface="Cambria Math" panose="02040503050406030204" pitchFamily="18" charset="0"/>
                                  <a:ea typeface="Cambria Math" panose="02040503050406030204" pitchFamily="18" charset="0"/>
                                </a:rPr>
                                <m:t>𝒂</m:t>
                              </m:r>
                            </m:e>
                          </m:acc>
                        </m:e>
                      </m:d>
                      <m:r>
                        <a:rPr lang="pt-BR" i="1">
                          <a:latin typeface="Cambria Math" panose="02040503050406030204" pitchFamily="18" charset="0"/>
                          <a:ea typeface="Cambria Math" panose="02040503050406030204" pitchFamily="18" charset="0"/>
                        </a:rPr>
                        <m:t>=</m:t>
                      </m:r>
                      <m:acc>
                        <m:accPr>
                          <m:chr m:val="̂"/>
                          <m:ctrlPr>
                            <a:rPr lang="pt-BR" i="1">
                              <a:latin typeface="Cambria Math" panose="02040503050406030204" pitchFamily="18" charset="0"/>
                              <a:ea typeface="Cambria Math" panose="02040503050406030204" pitchFamily="18" charset="0"/>
                            </a:rPr>
                          </m:ctrlPr>
                        </m:accPr>
                        <m:e>
                          <m:r>
                            <a:rPr lang="pt-BR" i="1">
                              <a:latin typeface="Cambria Math" panose="02040503050406030204" pitchFamily="18" charset="0"/>
                              <a:ea typeface="Cambria Math" panose="02040503050406030204" pitchFamily="18" charset="0"/>
                            </a:rPr>
                            <m:t>𝑦</m:t>
                          </m:r>
                        </m:e>
                      </m:acc>
                      <m:r>
                        <a:rPr lang="pt-BR" b="0"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𝑛</m:t>
                      </m:r>
                      <m:r>
                        <a:rPr lang="pt-BR" b="0" i="1" smtClean="0">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rPr>
                          </m:ctrlPr>
                        </m:sSubPr>
                        <m:e>
                          <m:acc>
                            <m:accPr>
                              <m:chr m:val="̂"/>
                              <m:ctrlPr>
                                <a:rPr lang="pt-BR" i="1">
                                  <a:latin typeface="Cambria Math" panose="02040503050406030204" pitchFamily="18" charset="0"/>
                                </a:rPr>
                              </m:ctrlPr>
                            </m:accPr>
                            <m:e>
                              <m:r>
                                <a:rPr lang="pt-BR" i="1">
                                  <a:latin typeface="Cambria Math" panose="02040503050406030204" pitchFamily="18" charset="0"/>
                                </a:rPr>
                                <m:t>𝑎</m:t>
                              </m:r>
                            </m:e>
                          </m:acc>
                        </m:e>
                        <m:sub>
                          <m:r>
                            <a:rPr lang="pt-BR" i="1">
                              <a:latin typeface="Cambria Math" panose="02040503050406030204" pitchFamily="18" charset="0"/>
                            </a:rPr>
                            <m:t>1</m:t>
                          </m:r>
                        </m:sub>
                      </m:sSub>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d>
                        <m:dPr>
                          <m:ctrlPr>
                            <a:rPr lang="pt-BR" i="1">
                              <a:latin typeface="Cambria Math" panose="02040503050406030204" pitchFamily="18" charset="0"/>
                            </a:rPr>
                          </m:ctrlPr>
                        </m:dPr>
                        <m:e>
                          <m:r>
                            <a:rPr lang="pt-BR" i="1">
                              <a:latin typeface="Cambria Math" panose="02040503050406030204" pitchFamily="18" charset="0"/>
                            </a:rPr>
                            <m:t>𝑛</m:t>
                          </m:r>
                        </m:e>
                      </m:d>
                      <m:r>
                        <a:rPr lang="pt-BR">
                          <a:latin typeface="Cambria Math" panose="02040503050406030204" pitchFamily="18" charset="0"/>
                        </a:rPr>
                        <m:t>+</m:t>
                      </m:r>
                      <m:sSub>
                        <m:sSubPr>
                          <m:ctrlPr>
                            <a:rPr lang="pt-BR" i="1" dirty="0">
                              <a:latin typeface="Cambria Math" panose="02040503050406030204" pitchFamily="18" charset="0"/>
                            </a:rPr>
                          </m:ctrlPr>
                        </m:sSubPr>
                        <m:e>
                          <m:sSub>
                            <m:sSubPr>
                              <m:ctrlPr>
                                <a:rPr lang="pt-BR" i="1">
                                  <a:latin typeface="Cambria Math" panose="02040503050406030204" pitchFamily="18" charset="0"/>
                                </a:rPr>
                              </m:ctrlPr>
                            </m:sSubPr>
                            <m:e>
                              <m:acc>
                                <m:accPr>
                                  <m:chr m:val="̂"/>
                                  <m:ctrlPr>
                                    <a:rPr lang="pt-BR" i="1">
                                      <a:latin typeface="Cambria Math" panose="02040503050406030204" pitchFamily="18" charset="0"/>
                                    </a:rPr>
                                  </m:ctrlPr>
                                </m:accPr>
                                <m:e>
                                  <m:r>
                                    <a:rPr lang="pt-BR" i="1">
                                      <a:latin typeface="Cambria Math" panose="02040503050406030204" pitchFamily="18" charset="0"/>
                                    </a:rPr>
                                    <m:t>𝑎</m:t>
                                  </m:r>
                                </m:e>
                              </m:acc>
                            </m:e>
                            <m:sub>
                              <m:r>
                                <a:rPr lang="pt-BR" b="0" i="1" smtClean="0">
                                  <a:latin typeface="Cambria Math" panose="02040503050406030204" pitchFamily="18" charset="0"/>
                                </a:rPr>
                                <m:t>2</m:t>
                              </m:r>
                            </m:sub>
                          </m:sSub>
                          <m:r>
                            <a:rPr lang="pt-BR" i="1" dirty="0">
                              <a:latin typeface="Cambria Math" panose="02040503050406030204" pitchFamily="18" charset="0"/>
                            </a:rPr>
                            <m:t>𝑥</m:t>
                          </m:r>
                        </m:e>
                        <m:sub>
                          <m:r>
                            <a:rPr lang="pt-BR" i="1" dirty="0">
                              <a:latin typeface="Cambria Math" panose="02040503050406030204" pitchFamily="18" charset="0"/>
                            </a:rPr>
                            <m:t>2</m:t>
                          </m:r>
                        </m:sub>
                      </m:sSub>
                      <m:r>
                        <a:rPr lang="pt-BR" i="1" dirty="0">
                          <a:latin typeface="Cambria Math" panose="02040503050406030204" pitchFamily="18" charset="0"/>
                        </a:rPr>
                        <m:t>(</m:t>
                      </m:r>
                      <m:r>
                        <a:rPr lang="pt-BR" i="1" dirty="0">
                          <a:latin typeface="Cambria Math" panose="02040503050406030204" pitchFamily="18" charset="0"/>
                        </a:rPr>
                        <m:t>𝑛</m:t>
                      </m:r>
                      <m:r>
                        <a:rPr lang="pt-BR" i="1" dirty="0">
                          <a:latin typeface="Cambria Math" panose="02040503050406030204" pitchFamily="18" charset="0"/>
                        </a:rPr>
                        <m:t>)</m:t>
                      </m:r>
                      <m:r>
                        <a:rPr lang="pt-BR">
                          <a:latin typeface="Cambria Math" panose="02040503050406030204" pitchFamily="18" charset="0"/>
                        </a:rPr>
                        <m:t>.</m:t>
                      </m:r>
                    </m:oMath>
                  </m:oMathPara>
                </a14:m>
                <a:endParaRPr lang="pt-BR" dirty="0"/>
              </a:p>
              <a:p>
                <a:r>
                  <a:rPr lang="pt-BR" b="1" dirty="0">
                    <a:solidFill>
                      <a:srgbClr val="00B0F0"/>
                    </a:solidFill>
                  </a:rPr>
                  <a:t>Como encontraríamos os valores de </a:t>
                </a:r>
                <a14:m>
                  <m:oMath xmlns:m="http://schemas.openxmlformats.org/officeDocument/2006/math">
                    <m:sSub>
                      <m:sSubPr>
                        <m:ctrlPr>
                          <a:rPr lang="pt-BR" b="1" i="1">
                            <a:solidFill>
                              <a:srgbClr val="00B0F0"/>
                            </a:solidFill>
                            <a:latin typeface="Cambria Math" panose="02040503050406030204" pitchFamily="18" charset="0"/>
                          </a:rPr>
                        </m:ctrlPr>
                      </m:sSubPr>
                      <m:e>
                        <m:acc>
                          <m:accPr>
                            <m:chr m:val="̂"/>
                            <m:ctrlPr>
                              <a:rPr lang="pt-BR" b="1" i="1">
                                <a:solidFill>
                                  <a:srgbClr val="00B0F0"/>
                                </a:solidFill>
                                <a:latin typeface="Cambria Math" panose="02040503050406030204" pitchFamily="18" charset="0"/>
                              </a:rPr>
                            </m:ctrlPr>
                          </m:accPr>
                          <m:e>
                            <m:r>
                              <a:rPr lang="pt-BR" b="1">
                                <a:solidFill>
                                  <a:srgbClr val="00B0F0"/>
                                </a:solidFill>
                                <a:latin typeface="Cambria Math" panose="02040503050406030204" pitchFamily="18" charset="0"/>
                              </a:rPr>
                              <m:t>𝑎</m:t>
                            </m:r>
                          </m:e>
                        </m:acc>
                      </m:e>
                      <m:sub>
                        <m:r>
                          <a:rPr lang="pt-BR" b="1">
                            <a:solidFill>
                              <a:srgbClr val="00B0F0"/>
                            </a:solidFill>
                            <a:latin typeface="Cambria Math" panose="02040503050406030204" pitchFamily="18" charset="0"/>
                          </a:rPr>
                          <m:t>1</m:t>
                        </m:r>
                      </m:sub>
                    </m:sSub>
                  </m:oMath>
                </a14:m>
                <a:r>
                  <a:rPr lang="pt-BR" b="1" dirty="0">
                    <a:solidFill>
                      <a:srgbClr val="00B0F0"/>
                    </a:solidFill>
                  </a:rPr>
                  <a:t> e </a:t>
                </a:r>
                <a14:m>
                  <m:oMath xmlns:m="http://schemas.openxmlformats.org/officeDocument/2006/math">
                    <m:sSub>
                      <m:sSubPr>
                        <m:ctrlPr>
                          <a:rPr lang="pt-BR" b="1" i="1">
                            <a:solidFill>
                              <a:srgbClr val="00B0F0"/>
                            </a:solidFill>
                            <a:latin typeface="Cambria Math" panose="02040503050406030204" pitchFamily="18" charset="0"/>
                          </a:rPr>
                        </m:ctrlPr>
                      </m:sSubPr>
                      <m:e>
                        <m:acc>
                          <m:accPr>
                            <m:chr m:val="̂"/>
                            <m:ctrlPr>
                              <a:rPr lang="pt-BR" b="1" i="1">
                                <a:solidFill>
                                  <a:srgbClr val="00B0F0"/>
                                </a:solidFill>
                                <a:latin typeface="Cambria Math" panose="02040503050406030204" pitchFamily="18" charset="0"/>
                              </a:rPr>
                            </m:ctrlPr>
                          </m:accPr>
                          <m:e>
                            <m:r>
                              <a:rPr lang="pt-BR" b="1">
                                <a:solidFill>
                                  <a:srgbClr val="00B0F0"/>
                                </a:solidFill>
                                <a:latin typeface="Cambria Math" panose="02040503050406030204" pitchFamily="18" charset="0"/>
                              </a:rPr>
                              <m:t>𝑎</m:t>
                            </m:r>
                          </m:e>
                        </m:acc>
                      </m:e>
                      <m:sub>
                        <m:r>
                          <a:rPr lang="pt-BR" b="1">
                            <a:solidFill>
                              <a:srgbClr val="00B0F0"/>
                            </a:solidFill>
                            <a:latin typeface="Cambria Math" panose="02040503050406030204" pitchFamily="18" charset="0"/>
                          </a:rPr>
                          <m:t>2</m:t>
                        </m:r>
                      </m:sub>
                    </m:sSub>
                  </m:oMath>
                </a14:m>
                <a:r>
                  <a:rPr lang="pt-BR" b="1" dirty="0">
                    <a:solidFill>
                      <a:srgbClr val="00B0F0"/>
                    </a:solidFill>
                  </a:rPr>
                  <a:t>?</a:t>
                </a:r>
              </a:p>
            </p:txBody>
          </p:sp>
        </mc:Choice>
        <mc:Fallback xmlns="">
          <p:sp>
            <p:nvSpPr>
              <p:cNvPr id="3" name="Espaço Reservado para Conteúdo 2"/>
              <p:cNvSpPr>
                <a:spLocks noGrp="1" noRot="1" noChangeAspect="1" noMove="1" noResize="1" noEditPoints="1" noAdjustHandles="1" noChangeArrowheads="1" noChangeShapeType="1" noTextEdit="1"/>
              </p:cNvSpPr>
              <p:nvPr>
                <p:ph idx="1"/>
              </p:nvPr>
            </p:nvSpPr>
            <p:spPr>
              <a:xfrm>
                <a:off x="838201" y="1825624"/>
                <a:ext cx="8022020" cy="5032375"/>
              </a:xfrm>
              <a:blipFill rotWithShape="0">
                <a:blip r:embed="rId4"/>
                <a:stretch>
                  <a:fillRect l="-1597" t="-1937" r="-2129"/>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2" name="CaixaDeTexto 11"/>
              <p:cNvSpPr txBox="1"/>
              <p:nvPr/>
            </p:nvSpPr>
            <p:spPr>
              <a:xfrm>
                <a:off x="9004564" y="5204245"/>
                <a:ext cx="2671042" cy="1169551"/>
              </a:xfrm>
              <a:prstGeom prst="rect">
                <a:avLst/>
              </a:prstGeom>
              <a:noFill/>
            </p:spPr>
            <p:txBody>
              <a:bodyPr wrap="square" rtlCol="0">
                <a:spAutoFit/>
              </a:bodyPr>
              <a:lstStyle/>
              <a:p>
                <a:pPr algn="ctr"/>
                <a:r>
                  <a:rPr lang="pt-BR" sz="1400" b="1" dirty="0"/>
                  <a:t>OBS</a:t>
                </a:r>
                <a:r>
                  <a:rPr lang="pt-BR" sz="1400" dirty="0"/>
                  <a:t>.: para não confundirmos com os pesos originais, </a:t>
                </a:r>
                <a14:m>
                  <m:oMath xmlns:m="http://schemas.openxmlformats.org/officeDocument/2006/math">
                    <m:sSub>
                      <m:sSubPr>
                        <m:ctrlPr>
                          <a:rPr lang="pt-BR" sz="1400" i="1" dirty="0">
                            <a:latin typeface="Cambria Math" panose="02040503050406030204" pitchFamily="18" charset="0"/>
                          </a:rPr>
                        </m:ctrlPr>
                      </m:sSubPr>
                      <m:e>
                        <m:r>
                          <a:rPr lang="pt-BR" sz="1400" i="1" dirty="0">
                            <a:latin typeface="Cambria Math" panose="02040503050406030204" pitchFamily="18" charset="0"/>
                          </a:rPr>
                          <m:t>𝑎</m:t>
                        </m:r>
                      </m:e>
                      <m:sub>
                        <m:r>
                          <a:rPr lang="pt-BR" sz="1400" i="1" dirty="0">
                            <a:latin typeface="Cambria Math" panose="02040503050406030204" pitchFamily="18" charset="0"/>
                          </a:rPr>
                          <m:t>1</m:t>
                        </m:r>
                      </m:sub>
                    </m:sSub>
                  </m:oMath>
                </a14:m>
                <a:r>
                  <a:rPr lang="pt-BR" sz="1400" dirty="0"/>
                  <a:t> e </a:t>
                </a:r>
                <a14:m>
                  <m:oMath xmlns:m="http://schemas.openxmlformats.org/officeDocument/2006/math">
                    <m:sSub>
                      <m:sSubPr>
                        <m:ctrlPr>
                          <a:rPr lang="pt-BR" sz="1400" i="1" dirty="0">
                            <a:latin typeface="Cambria Math" panose="02040503050406030204" pitchFamily="18" charset="0"/>
                          </a:rPr>
                        </m:ctrlPr>
                      </m:sSubPr>
                      <m:e>
                        <m:r>
                          <a:rPr lang="pt-BR" sz="1400" i="1" dirty="0">
                            <a:latin typeface="Cambria Math" panose="02040503050406030204" pitchFamily="18" charset="0"/>
                          </a:rPr>
                          <m:t>𝑎</m:t>
                        </m:r>
                      </m:e>
                      <m:sub>
                        <m:r>
                          <a:rPr lang="pt-BR" sz="1400" b="0" i="1" dirty="0" smtClean="0">
                            <a:latin typeface="Cambria Math" panose="02040503050406030204" pitchFamily="18" charset="0"/>
                          </a:rPr>
                          <m:t>2</m:t>
                        </m:r>
                      </m:sub>
                    </m:sSub>
                  </m:oMath>
                </a14:m>
                <a:r>
                  <a:rPr lang="pt-BR" sz="1400" dirty="0"/>
                  <a:t>, vamos usar </a:t>
                </a:r>
                <a14:m>
                  <m:oMath xmlns:m="http://schemas.openxmlformats.org/officeDocument/2006/math">
                    <m:sSub>
                      <m:sSubPr>
                        <m:ctrlPr>
                          <a:rPr lang="pt-BR" sz="1400" i="1">
                            <a:latin typeface="Cambria Math" panose="02040503050406030204" pitchFamily="18" charset="0"/>
                          </a:rPr>
                        </m:ctrlPr>
                      </m:sSubPr>
                      <m:e>
                        <m:acc>
                          <m:accPr>
                            <m:chr m:val="̂"/>
                            <m:ctrlPr>
                              <a:rPr lang="pt-BR" sz="1400" i="1">
                                <a:latin typeface="Cambria Math" panose="02040503050406030204" pitchFamily="18" charset="0"/>
                              </a:rPr>
                            </m:ctrlPr>
                          </m:accPr>
                          <m:e>
                            <m:r>
                              <a:rPr lang="pt-BR" sz="1400" i="1">
                                <a:latin typeface="Cambria Math" panose="02040503050406030204" pitchFamily="18" charset="0"/>
                              </a:rPr>
                              <m:t>𝑎</m:t>
                            </m:r>
                          </m:e>
                        </m:acc>
                      </m:e>
                      <m:sub>
                        <m:r>
                          <a:rPr lang="pt-BR" sz="1400" i="1">
                            <a:latin typeface="Cambria Math" panose="02040503050406030204" pitchFamily="18" charset="0"/>
                          </a:rPr>
                          <m:t>1</m:t>
                        </m:r>
                      </m:sub>
                    </m:sSub>
                  </m:oMath>
                </a14:m>
                <a:r>
                  <a:rPr lang="pt-BR" sz="1400" dirty="0"/>
                  <a:t> e </a:t>
                </a:r>
                <a14:m>
                  <m:oMath xmlns:m="http://schemas.openxmlformats.org/officeDocument/2006/math">
                    <m:sSub>
                      <m:sSubPr>
                        <m:ctrlPr>
                          <a:rPr lang="pt-BR" sz="1400" i="1">
                            <a:latin typeface="Cambria Math" panose="02040503050406030204" pitchFamily="18" charset="0"/>
                          </a:rPr>
                        </m:ctrlPr>
                      </m:sSubPr>
                      <m:e>
                        <m:acc>
                          <m:accPr>
                            <m:chr m:val="̂"/>
                            <m:ctrlPr>
                              <a:rPr lang="pt-BR" sz="1400" i="1">
                                <a:latin typeface="Cambria Math" panose="02040503050406030204" pitchFamily="18" charset="0"/>
                              </a:rPr>
                            </m:ctrlPr>
                          </m:accPr>
                          <m:e>
                            <m:r>
                              <a:rPr lang="pt-BR" sz="1400" i="1">
                                <a:latin typeface="Cambria Math" panose="02040503050406030204" pitchFamily="18" charset="0"/>
                              </a:rPr>
                              <m:t>𝑎</m:t>
                            </m:r>
                          </m:e>
                        </m:acc>
                      </m:e>
                      <m:sub>
                        <m:r>
                          <a:rPr lang="pt-BR" sz="1400" b="0" i="1" smtClean="0">
                            <a:latin typeface="Cambria Math" panose="02040503050406030204" pitchFamily="18" charset="0"/>
                          </a:rPr>
                          <m:t>2</m:t>
                        </m:r>
                      </m:sub>
                    </m:sSub>
                  </m:oMath>
                </a14:m>
                <a:r>
                  <a:rPr lang="pt-BR" sz="1400" dirty="0"/>
                  <a:t> para nos referir aos pesos da função hipótese, i.e., as estimativas de </a:t>
                </a:r>
                <a14:m>
                  <m:oMath xmlns:m="http://schemas.openxmlformats.org/officeDocument/2006/math">
                    <m:sSub>
                      <m:sSubPr>
                        <m:ctrlPr>
                          <a:rPr lang="pt-BR" sz="1400" i="1" dirty="0">
                            <a:latin typeface="Cambria Math" panose="02040503050406030204" pitchFamily="18" charset="0"/>
                          </a:rPr>
                        </m:ctrlPr>
                      </m:sSubPr>
                      <m:e>
                        <m:r>
                          <a:rPr lang="pt-BR" sz="1400" i="1" dirty="0">
                            <a:latin typeface="Cambria Math" panose="02040503050406030204" pitchFamily="18" charset="0"/>
                          </a:rPr>
                          <m:t>𝑎</m:t>
                        </m:r>
                      </m:e>
                      <m:sub>
                        <m:r>
                          <a:rPr lang="pt-BR" sz="1400" i="1" dirty="0">
                            <a:latin typeface="Cambria Math" panose="02040503050406030204" pitchFamily="18" charset="0"/>
                          </a:rPr>
                          <m:t>1</m:t>
                        </m:r>
                      </m:sub>
                    </m:sSub>
                  </m:oMath>
                </a14:m>
                <a:r>
                  <a:rPr lang="pt-BR" sz="1400" dirty="0"/>
                  <a:t> e </a:t>
                </a:r>
                <a14:m>
                  <m:oMath xmlns:m="http://schemas.openxmlformats.org/officeDocument/2006/math">
                    <m:sSub>
                      <m:sSubPr>
                        <m:ctrlPr>
                          <a:rPr lang="pt-BR" sz="1400" i="1" dirty="0">
                            <a:latin typeface="Cambria Math" panose="02040503050406030204" pitchFamily="18" charset="0"/>
                          </a:rPr>
                        </m:ctrlPr>
                      </m:sSubPr>
                      <m:e>
                        <m:r>
                          <a:rPr lang="pt-BR" sz="1400" i="1" dirty="0">
                            <a:latin typeface="Cambria Math" panose="02040503050406030204" pitchFamily="18" charset="0"/>
                          </a:rPr>
                          <m:t>𝑎</m:t>
                        </m:r>
                      </m:e>
                      <m:sub>
                        <m:r>
                          <a:rPr lang="pt-BR" sz="1400" i="1" dirty="0">
                            <a:latin typeface="Cambria Math" panose="02040503050406030204" pitchFamily="18" charset="0"/>
                          </a:rPr>
                          <m:t>2</m:t>
                        </m:r>
                      </m:sub>
                    </m:sSub>
                  </m:oMath>
                </a14:m>
                <a:r>
                  <a:rPr lang="pt-BR" sz="1400" dirty="0"/>
                  <a:t>.</a:t>
                </a:r>
              </a:p>
            </p:txBody>
          </p:sp>
        </mc:Choice>
        <mc:Fallback xmlns="">
          <p:sp>
            <p:nvSpPr>
              <p:cNvPr id="12" name="CaixaDeTexto 11"/>
              <p:cNvSpPr txBox="1">
                <a:spLocks noRot="1" noChangeAspect="1" noMove="1" noResize="1" noEditPoints="1" noAdjustHandles="1" noChangeArrowheads="1" noChangeShapeType="1" noTextEdit="1"/>
              </p:cNvSpPr>
              <p:nvPr/>
            </p:nvSpPr>
            <p:spPr>
              <a:xfrm>
                <a:off x="9004564" y="5204245"/>
                <a:ext cx="2671042" cy="1169551"/>
              </a:xfrm>
              <a:prstGeom prst="rect">
                <a:avLst/>
              </a:prstGeom>
              <a:blipFill>
                <a:blip r:embed="rId5"/>
                <a:stretch>
                  <a:fillRect l="-228" t="-1042" r="-1598" b="-4167"/>
                </a:stretch>
              </a:blipFill>
            </p:spPr>
            <p:txBody>
              <a:bodyPr/>
              <a:lstStyle/>
              <a:p>
                <a:r>
                  <a:rPr lang="pt-BR">
                    <a:noFill/>
                  </a:rPr>
                  <a:t> </a:t>
                </a:r>
              </a:p>
            </p:txBody>
          </p:sp>
        </mc:Fallback>
      </mc:AlternateContent>
      <p:pic>
        <p:nvPicPr>
          <p:cNvPr id="9" name="Imagem 8"/>
          <p:cNvPicPr>
            <a:picLocks noChangeAspect="1"/>
          </p:cNvPicPr>
          <p:nvPr/>
        </p:nvPicPr>
        <p:blipFill rotWithShape="1">
          <a:blip r:embed="rId6">
            <a:extLst>
              <a:ext uri="{28A0092B-C50C-407E-A947-70E740481C1C}">
                <a14:useLocalDpi xmlns:a14="http://schemas.microsoft.com/office/drawing/2010/main" val="0"/>
              </a:ext>
            </a:extLst>
          </a:blip>
          <a:srcRect l="46015" t="12567" r="10919" b="80230"/>
          <a:stretch/>
        </p:blipFill>
        <p:spPr>
          <a:xfrm>
            <a:off x="8452882" y="1611366"/>
            <a:ext cx="2561974" cy="428515"/>
          </a:xfrm>
          <a:prstGeom prst="rect">
            <a:avLst/>
          </a:prstGeom>
        </p:spPr>
      </p:pic>
      <p:sp>
        <p:nvSpPr>
          <p:cNvPr id="13" name="TextBox 5"/>
          <p:cNvSpPr txBox="1"/>
          <p:nvPr/>
        </p:nvSpPr>
        <p:spPr>
          <a:xfrm>
            <a:off x="8519445" y="6465519"/>
            <a:ext cx="3641281" cy="338554"/>
          </a:xfrm>
          <a:prstGeom prst="rect">
            <a:avLst/>
          </a:prstGeom>
          <a:noFill/>
        </p:spPr>
        <p:txBody>
          <a:bodyPr wrap="square" rtlCol="0">
            <a:spAutoFit/>
          </a:bodyPr>
          <a:lstStyle/>
          <a:p>
            <a:r>
              <a:rPr lang="pt-BR" sz="1600" b="1" dirty="0">
                <a:solidFill>
                  <a:srgbClr val="00B0F0"/>
                </a:solidFill>
                <a:hlinkClick r:id="rId7"/>
              </a:rPr>
              <a:t>Exemplo: error_surface_example2.ipynb</a:t>
            </a:r>
            <a:endParaRPr lang="pt-BR" sz="1600" b="1" dirty="0">
              <a:solidFill>
                <a:srgbClr val="00B0F0"/>
              </a:solidFill>
            </a:endParaRPr>
          </a:p>
        </p:txBody>
      </p:sp>
    </p:spTree>
    <p:extLst>
      <p:ext uri="{BB962C8B-B14F-4D97-AF65-F5344CB8AC3E}">
        <p14:creationId xmlns:p14="http://schemas.microsoft.com/office/powerpoint/2010/main" val="40806612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36C16A22-1E29-D959-69D9-364EB3DA7640}"/>
              </a:ext>
            </a:extLst>
          </p:cNvPr>
          <p:cNvSpPr>
            <a:spLocks noGrp="1"/>
          </p:cNvSpPr>
          <p:nvPr>
            <p:ph idx="1"/>
          </p:nvPr>
        </p:nvSpPr>
        <p:spPr>
          <a:xfrm>
            <a:off x="838200" y="2593975"/>
            <a:ext cx="10515600" cy="1670050"/>
          </a:xfrm>
        </p:spPr>
        <p:txBody>
          <a:bodyPr>
            <a:normAutofit/>
          </a:bodyPr>
          <a:lstStyle/>
          <a:p>
            <a:pPr marL="0" indent="0" algn="ctr">
              <a:buNone/>
            </a:pPr>
            <a:r>
              <a:rPr lang="pt-BR" sz="4800" i="1" dirty="0"/>
              <a:t>Como podemos resolver esses problemas de estimação?</a:t>
            </a:r>
          </a:p>
        </p:txBody>
      </p:sp>
    </p:spTree>
    <p:extLst>
      <p:ext uri="{BB962C8B-B14F-4D97-AF65-F5344CB8AC3E}">
        <p14:creationId xmlns:p14="http://schemas.microsoft.com/office/powerpoint/2010/main" val="38307653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2E3B9D4-DED6-762A-9E06-AB0DC48A04B6}"/>
              </a:ext>
            </a:extLst>
          </p:cNvPr>
          <p:cNvSpPr>
            <a:spLocks noGrp="1"/>
          </p:cNvSpPr>
          <p:nvPr>
            <p:ph type="title"/>
          </p:nvPr>
        </p:nvSpPr>
        <p:spPr/>
        <p:txBody>
          <a:bodyPr/>
          <a:lstStyle/>
          <a:p>
            <a:r>
              <a:rPr lang="pt-BR" dirty="0"/>
              <a:t>Plotando a superfície de erro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FD8F349C-97DE-0D2B-4878-CE50CD2E4808}"/>
                  </a:ext>
                </a:extLst>
              </p:cNvPr>
              <p:cNvSpPr>
                <a:spLocks noGrp="1"/>
              </p:cNvSpPr>
              <p:nvPr>
                <p:ph idx="1"/>
              </p:nvPr>
            </p:nvSpPr>
            <p:spPr>
              <a:xfrm>
                <a:off x="4866290" y="1825624"/>
                <a:ext cx="7199586" cy="5032375"/>
              </a:xfrm>
            </p:spPr>
            <p:txBody>
              <a:bodyPr/>
              <a:lstStyle/>
              <a:p>
                <a:r>
                  <a:rPr lang="pt-BR" dirty="0"/>
                  <a:t>Até o momento, conseguiríamos encontrar o </a:t>
                </a:r>
                <a:r>
                  <a:rPr lang="pt-BR" b="1" i="1" dirty="0">
                    <a:solidFill>
                      <a:srgbClr val="00B050"/>
                    </a:solidFill>
                  </a:rPr>
                  <a:t>ponto de mínimo </a:t>
                </a:r>
                <a:r>
                  <a:rPr lang="pt-BR" dirty="0"/>
                  <a:t>com a </a:t>
                </a:r>
                <a:r>
                  <a:rPr lang="pt-BR" b="1" i="1" dirty="0"/>
                  <a:t>equação normal </a:t>
                </a:r>
                <a:r>
                  <a:rPr lang="pt-BR" dirty="0"/>
                  <a:t>ou </a:t>
                </a:r>
                <a:r>
                  <a:rPr lang="pt-BR" b="1" i="1" dirty="0"/>
                  <a:t>visualmente</a:t>
                </a:r>
                <a:r>
                  <a:rPr lang="pt-BR" dirty="0"/>
                  <a:t>, plotando a </a:t>
                </a:r>
                <a:r>
                  <a:rPr lang="pt-BR" b="1" i="1" dirty="0"/>
                  <a:t>superfície de erro </a:t>
                </a:r>
                <a:r>
                  <a:rPr lang="pt-BR" dirty="0"/>
                  <a:t>a partir da função do EQM</a:t>
                </a:r>
              </a:p>
              <a:p>
                <a:pPr marL="0" indent="0">
                  <a:buNone/>
                </a:pPr>
                <a14:m>
                  <m:oMathPara xmlns:m="http://schemas.openxmlformats.org/officeDocument/2006/math">
                    <m:oMathParaPr>
                      <m:jc m:val="center"/>
                    </m:oMathParaPr>
                    <m:oMath xmlns:m="http://schemas.openxmlformats.org/officeDocument/2006/math">
                      <m:sSub>
                        <m:sSubPr>
                          <m:ctrlPr>
                            <a:rPr lang="pt-BR" sz="2400" i="1">
                              <a:latin typeface="Cambria Math" panose="02040503050406030204" pitchFamily="18" charset="0"/>
                            </a:rPr>
                          </m:ctrlPr>
                        </m:sSubPr>
                        <m:e>
                          <m:r>
                            <a:rPr lang="pt-BR" sz="2400" i="1">
                              <a:latin typeface="Cambria Math" panose="02040503050406030204" pitchFamily="18" charset="0"/>
                            </a:rPr>
                            <m:t>𝐽</m:t>
                          </m:r>
                        </m:e>
                        <m:sub>
                          <m:r>
                            <a:rPr lang="pt-BR" sz="2400" i="1">
                              <a:latin typeface="Cambria Math" panose="02040503050406030204" pitchFamily="18" charset="0"/>
                            </a:rPr>
                            <m:t>𝑒</m:t>
                          </m:r>
                        </m:sub>
                      </m:sSub>
                      <m:d>
                        <m:dPr>
                          <m:ctrlPr>
                            <a:rPr lang="pt-BR" sz="2400" i="1">
                              <a:latin typeface="Cambria Math" panose="02040503050406030204" pitchFamily="18" charset="0"/>
                            </a:rPr>
                          </m:ctrlPr>
                        </m:dPr>
                        <m:e>
                          <m:sSub>
                            <m:sSubPr>
                              <m:ctrlPr>
                                <a:rPr lang="pt-BR" sz="2400" i="1">
                                  <a:latin typeface="Cambria Math" panose="02040503050406030204" pitchFamily="18" charset="0"/>
                                </a:rPr>
                              </m:ctrlPr>
                            </m:sSubPr>
                            <m:e>
                              <m:acc>
                                <m:accPr>
                                  <m:chr m:val="̂"/>
                                  <m:ctrlPr>
                                    <a:rPr lang="pt-BR" sz="2400" i="1">
                                      <a:latin typeface="Cambria Math" panose="02040503050406030204" pitchFamily="18" charset="0"/>
                                    </a:rPr>
                                  </m:ctrlPr>
                                </m:accPr>
                                <m:e>
                                  <m:r>
                                    <a:rPr lang="pt-BR" sz="2400" i="1">
                                      <a:latin typeface="Cambria Math" panose="02040503050406030204" pitchFamily="18" charset="0"/>
                                    </a:rPr>
                                    <m:t>𝑎</m:t>
                                  </m:r>
                                </m:e>
                              </m:acc>
                            </m:e>
                            <m:sub>
                              <m:r>
                                <a:rPr lang="pt-BR" sz="2400" i="1">
                                  <a:latin typeface="Cambria Math" panose="02040503050406030204" pitchFamily="18" charset="0"/>
                                </a:rPr>
                                <m:t>1</m:t>
                              </m:r>
                            </m:sub>
                          </m:sSub>
                          <m:r>
                            <a:rPr lang="pt-BR" sz="2400" i="1">
                              <a:latin typeface="Cambria Math" panose="02040503050406030204" pitchFamily="18" charset="0"/>
                            </a:rPr>
                            <m:t>,</m:t>
                          </m:r>
                          <m:sSub>
                            <m:sSubPr>
                              <m:ctrlPr>
                                <a:rPr lang="pt-BR" sz="2400" i="1">
                                  <a:latin typeface="Cambria Math" panose="02040503050406030204" pitchFamily="18" charset="0"/>
                                </a:rPr>
                              </m:ctrlPr>
                            </m:sSubPr>
                            <m:e>
                              <m:acc>
                                <m:accPr>
                                  <m:chr m:val="̂"/>
                                  <m:ctrlPr>
                                    <a:rPr lang="pt-BR" sz="2400" i="1">
                                      <a:latin typeface="Cambria Math" panose="02040503050406030204" pitchFamily="18" charset="0"/>
                                    </a:rPr>
                                  </m:ctrlPr>
                                </m:accPr>
                                <m:e>
                                  <m:r>
                                    <a:rPr lang="pt-BR" sz="2400" i="1">
                                      <a:latin typeface="Cambria Math" panose="02040503050406030204" pitchFamily="18" charset="0"/>
                                    </a:rPr>
                                    <m:t>𝑎</m:t>
                                  </m:r>
                                </m:e>
                              </m:acc>
                            </m:e>
                            <m:sub>
                              <m:r>
                                <a:rPr lang="pt-BR" sz="2400" b="0" i="1" smtClean="0">
                                  <a:latin typeface="Cambria Math" panose="02040503050406030204" pitchFamily="18" charset="0"/>
                                </a:rPr>
                                <m:t>2</m:t>
                              </m:r>
                            </m:sub>
                          </m:sSub>
                        </m:e>
                      </m:d>
                      <m:r>
                        <a:rPr lang="pt-BR" sz="2400" i="1">
                          <a:latin typeface="Cambria Math" panose="02040503050406030204" pitchFamily="18" charset="0"/>
                        </a:rPr>
                        <m:t>=</m:t>
                      </m:r>
                      <m:f>
                        <m:fPr>
                          <m:ctrlPr>
                            <a:rPr lang="pt-BR" sz="2400" i="1">
                              <a:latin typeface="Cambria Math" panose="02040503050406030204" pitchFamily="18" charset="0"/>
                            </a:rPr>
                          </m:ctrlPr>
                        </m:fPr>
                        <m:num>
                          <m:r>
                            <a:rPr lang="pt-BR" sz="2400" i="1">
                              <a:latin typeface="Cambria Math" panose="02040503050406030204" pitchFamily="18" charset="0"/>
                            </a:rPr>
                            <m:t>1</m:t>
                          </m:r>
                        </m:num>
                        <m:den>
                          <m:r>
                            <a:rPr lang="pt-BR" sz="2400" i="1">
                              <a:latin typeface="Cambria Math" panose="02040503050406030204" pitchFamily="18" charset="0"/>
                            </a:rPr>
                            <m:t>𝑁</m:t>
                          </m:r>
                        </m:den>
                      </m:f>
                      <m:nary>
                        <m:naryPr>
                          <m:chr m:val="∑"/>
                          <m:ctrlPr>
                            <a:rPr lang="pt-BR" sz="2400" i="1">
                              <a:latin typeface="Cambria Math" panose="02040503050406030204" pitchFamily="18" charset="0"/>
                            </a:rPr>
                          </m:ctrlPr>
                        </m:naryPr>
                        <m:sub>
                          <m:r>
                            <a:rPr lang="pt-BR" sz="2400" i="1">
                              <a:latin typeface="Cambria Math" panose="02040503050406030204" pitchFamily="18" charset="0"/>
                            </a:rPr>
                            <m:t>𝑛</m:t>
                          </m:r>
                          <m:r>
                            <a:rPr lang="pt-BR" sz="2400" i="1">
                              <a:latin typeface="Cambria Math" panose="02040503050406030204" pitchFamily="18" charset="0"/>
                            </a:rPr>
                            <m:t>=0</m:t>
                          </m:r>
                        </m:sub>
                        <m:sup>
                          <m:r>
                            <a:rPr lang="pt-BR" sz="2400" i="1">
                              <a:latin typeface="Cambria Math" panose="02040503050406030204" pitchFamily="18" charset="0"/>
                            </a:rPr>
                            <m:t>𝑁</m:t>
                          </m:r>
                          <m:r>
                            <a:rPr lang="pt-BR" sz="2400" i="1">
                              <a:latin typeface="Cambria Math" panose="02040503050406030204" pitchFamily="18" charset="0"/>
                            </a:rPr>
                            <m:t>−1</m:t>
                          </m:r>
                        </m:sup>
                        <m:e>
                          <m:sSup>
                            <m:sSupPr>
                              <m:ctrlPr>
                                <a:rPr lang="pt-BR" sz="2400" i="1">
                                  <a:latin typeface="Cambria Math" panose="02040503050406030204" pitchFamily="18" charset="0"/>
                                </a:rPr>
                              </m:ctrlPr>
                            </m:sSupPr>
                            <m:e>
                              <m:d>
                                <m:dPr>
                                  <m:ctrlPr>
                                    <a:rPr lang="pt-BR" sz="2400" i="1">
                                      <a:latin typeface="Cambria Math" panose="02040503050406030204" pitchFamily="18" charset="0"/>
                                    </a:rPr>
                                  </m:ctrlPr>
                                </m:dPr>
                                <m:e>
                                  <m:sSub>
                                    <m:sSubPr>
                                      <m:ctrlPr>
                                        <a:rPr lang="pt-BR" sz="2400" i="1">
                                          <a:latin typeface="Cambria Math" panose="02040503050406030204" pitchFamily="18" charset="0"/>
                                        </a:rPr>
                                      </m:ctrlPr>
                                    </m:sSubPr>
                                    <m:e>
                                      <m:r>
                                        <a:rPr lang="pt-BR" sz="2400" i="1">
                                          <a:latin typeface="Cambria Math" panose="02040503050406030204" pitchFamily="18" charset="0"/>
                                        </a:rPr>
                                        <m:t>𝑦</m:t>
                                      </m:r>
                                    </m:e>
                                    <m:sub>
                                      <m:r>
                                        <m:rPr>
                                          <m:sty m:val="p"/>
                                        </m:rPr>
                                        <a:rPr lang="pt-BR" sz="2400">
                                          <a:latin typeface="Cambria Math" panose="02040503050406030204" pitchFamily="18" charset="0"/>
                                        </a:rPr>
                                        <m:t>noisy</m:t>
                                      </m:r>
                                    </m:sub>
                                  </m:sSub>
                                  <m:r>
                                    <a:rPr lang="pt-BR" sz="2400" i="1">
                                      <a:latin typeface="Cambria Math" panose="02040503050406030204" pitchFamily="18" charset="0"/>
                                    </a:rPr>
                                    <m:t>(</m:t>
                                  </m:r>
                                  <m:r>
                                    <a:rPr lang="pt-BR" sz="2400" i="1">
                                      <a:latin typeface="Cambria Math" panose="02040503050406030204" pitchFamily="18" charset="0"/>
                                    </a:rPr>
                                    <m:t>𝑛</m:t>
                                  </m:r>
                                  <m:r>
                                    <a:rPr lang="pt-BR" sz="2400" i="1">
                                      <a:latin typeface="Cambria Math" panose="02040503050406030204" pitchFamily="18" charset="0"/>
                                    </a:rPr>
                                    <m:t>)−</m:t>
                                  </m:r>
                                  <m:acc>
                                    <m:accPr>
                                      <m:chr m:val="̂"/>
                                      <m:ctrlPr>
                                        <a:rPr lang="pt-BR" sz="2400" i="1">
                                          <a:latin typeface="Cambria Math" panose="02040503050406030204" pitchFamily="18" charset="0"/>
                                          <a:ea typeface="Cambria Math" panose="02040503050406030204" pitchFamily="18" charset="0"/>
                                        </a:rPr>
                                      </m:ctrlPr>
                                    </m:accPr>
                                    <m:e>
                                      <m:r>
                                        <a:rPr lang="pt-BR" sz="2400" i="1">
                                          <a:latin typeface="Cambria Math" panose="02040503050406030204" pitchFamily="18" charset="0"/>
                                          <a:ea typeface="Cambria Math" panose="02040503050406030204" pitchFamily="18" charset="0"/>
                                        </a:rPr>
                                        <m:t>𝑦</m:t>
                                      </m:r>
                                    </m:e>
                                  </m:acc>
                                  <m:d>
                                    <m:dPr>
                                      <m:ctrlPr>
                                        <a:rPr lang="pt-BR" sz="2400" i="1">
                                          <a:latin typeface="Cambria Math" panose="02040503050406030204" pitchFamily="18" charset="0"/>
                                        </a:rPr>
                                      </m:ctrlPr>
                                    </m:dPr>
                                    <m:e>
                                      <m:r>
                                        <a:rPr lang="pt-BR" sz="2400" i="1">
                                          <a:latin typeface="Cambria Math" panose="02040503050406030204" pitchFamily="18" charset="0"/>
                                        </a:rPr>
                                        <m:t>𝑛</m:t>
                                      </m:r>
                                    </m:e>
                                  </m:d>
                                </m:e>
                              </m:d>
                            </m:e>
                            <m:sup>
                              <m:r>
                                <a:rPr lang="pt-BR" sz="2400" i="1">
                                  <a:latin typeface="Cambria Math" panose="02040503050406030204" pitchFamily="18" charset="0"/>
                                </a:rPr>
                                <m:t>2</m:t>
                              </m:r>
                            </m:sup>
                          </m:sSup>
                        </m:e>
                      </m:nary>
                    </m:oMath>
                  </m:oMathPara>
                </a14:m>
                <a:endParaRPr lang="pt-BR" sz="2400" i="1" dirty="0">
                  <a:latin typeface="Cambria Math" panose="02040503050406030204" pitchFamily="18" charset="0"/>
                </a:endParaRPr>
              </a:p>
              <a:p>
                <a:pPr marL="0" indent="0">
                  <a:buNone/>
                </a:pPr>
                <a14:m>
                  <m:oMathPara xmlns:m="http://schemas.openxmlformats.org/officeDocument/2006/math">
                    <m:oMathParaPr>
                      <m:jc m:val="center"/>
                    </m:oMathParaPr>
                    <m:oMath xmlns:m="http://schemas.openxmlformats.org/officeDocument/2006/math">
                      <m:r>
                        <a:rPr lang="pt-BR" sz="2400" i="1">
                          <a:latin typeface="Cambria Math" panose="02040503050406030204" pitchFamily="18" charset="0"/>
                        </a:rPr>
                        <m:t>=</m:t>
                      </m:r>
                      <m:f>
                        <m:fPr>
                          <m:ctrlPr>
                            <a:rPr lang="pt-BR" sz="2400" i="1">
                              <a:latin typeface="Cambria Math" panose="02040503050406030204" pitchFamily="18" charset="0"/>
                            </a:rPr>
                          </m:ctrlPr>
                        </m:fPr>
                        <m:num>
                          <m:r>
                            <a:rPr lang="pt-BR" sz="2400" i="1">
                              <a:latin typeface="Cambria Math" panose="02040503050406030204" pitchFamily="18" charset="0"/>
                            </a:rPr>
                            <m:t>1</m:t>
                          </m:r>
                        </m:num>
                        <m:den>
                          <m:r>
                            <a:rPr lang="pt-BR" sz="2400" i="1">
                              <a:latin typeface="Cambria Math" panose="02040503050406030204" pitchFamily="18" charset="0"/>
                            </a:rPr>
                            <m:t>𝑁</m:t>
                          </m:r>
                        </m:den>
                      </m:f>
                      <m:nary>
                        <m:naryPr>
                          <m:chr m:val="∑"/>
                          <m:ctrlPr>
                            <a:rPr lang="pt-BR" sz="2400" i="1">
                              <a:latin typeface="Cambria Math" panose="02040503050406030204" pitchFamily="18" charset="0"/>
                            </a:rPr>
                          </m:ctrlPr>
                        </m:naryPr>
                        <m:sub>
                          <m:r>
                            <a:rPr lang="pt-BR" sz="2400" i="1">
                              <a:latin typeface="Cambria Math" panose="02040503050406030204" pitchFamily="18" charset="0"/>
                            </a:rPr>
                            <m:t>𝑛</m:t>
                          </m:r>
                          <m:r>
                            <a:rPr lang="pt-BR" sz="2400" i="1">
                              <a:latin typeface="Cambria Math" panose="02040503050406030204" pitchFamily="18" charset="0"/>
                            </a:rPr>
                            <m:t>=0</m:t>
                          </m:r>
                        </m:sub>
                        <m:sup>
                          <m:r>
                            <a:rPr lang="pt-BR" sz="2400" i="1">
                              <a:latin typeface="Cambria Math" panose="02040503050406030204" pitchFamily="18" charset="0"/>
                            </a:rPr>
                            <m:t>𝑁</m:t>
                          </m:r>
                          <m:r>
                            <a:rPr lang="pt-BR" sz="2400" i="1">
                              <a:latin typeface="Cambria Math" panose="02040503050406030204" pitchFamily="18" charset="0"/>
                            </a:rPr>
                            <m:t>−1</m:t>
                          </m:r>
                        </m:sup>
                        <m:e>
                          <m:sSup>
                            <m:sSupPr>
                              <m:ctrlPr>
                                <a:rPr lang="pt-BR" sz="2400" i="1">
                                  <a:latin typeface="Cambria Math" panose="02040503050406030204" pitchFamily="18" charset="0"/>
                                </a:rPr>
                              </m:ctrlPr>
                            </m:sSupPr>
                            <m:e>
                              <m:d>
                                <m:dPr>
                                  <m:ctrlPr>
                                    <a:rPr lang="pt-BR" sz="2400" i="1">
                                      <a:latin typeface="Cambria Math" panose="02040503050406030204" pitchFamily="18" charset="0"/>
                                    </a:rPr>
                                  </m:ctrlPr>
                                </m:dPr>
                                <m:e>
                                  <m:sSub>
                                    <m:sSubPr>
                                      <m:ctrlPr>
                                        <a:rPr lang="pt-BR" sz="2400" i="1">
                                          <a:latin typeface="Cambria Math" panose="02040503050406030204" pitchFamily="18" charset="0"/>
                                        </a:rPr>
                                      </m:ctrlPr>
                                    </m:sSubPr>
                                    <m:e>
                                      <m:r>
                                        <a:rPr lang="pt-BR" sz="2400" i="1">
                                          <a:latin typeface="Cambria Math" panose="02040503050406030204" pitchFamily="18" charset="0"/>
                                        </a:rPr>
                                        <m:t>𝑦</m:t>
                                      </m:r>
                                    </m:e>
                                    <m:sub>
                                      <m:r>
                                        <m:rPr>
                                          <m:sty m:val="p"/>
                                        </m:rPr>
                                        <a:rPr lang="pt-BR" sz="2400">
                                          <a:latin typeface="Cambria Math" panose="02040503050406030204" pitchFamily="18" charset="0"/>
                                        </a:rPr>
                                        <m:t>noisy</m:t>
                                      </m:r>
                                    </m:sub>
                                  </m:sSub>
                                  <m:r>
                                    <a:rPr lang="pt-BR" sz="2400" i="1">
                                      <a:latin typeface="Cambria Math" panose="02040503050406030204" pitchFamily="18" charset="0"/>
                                    </a:rPr>
                                    <m:t>(</m:t>
                                  </m:r>
                                  <m:r>
                                    <a:rPr lang="pt-BR" sz="2400" i="1">
                                      <a:latin typeface="Cambria Math" panose="02040503050406030204" pitchFamily="18" charset="0"/>
                                    </a:rPr>
                                    <m:t>𝑛</m:t>
                                  </m:r>
                                  <m:r>
                                    <a:rPr lang="pt-BR" sz="2400" i="1">
                                      <a:latin typeface="Cambria Math" panose="02040503050406030204" pitchFamily="18" charset="0"/>
                                    </a:rPr>
                                    <m:t>)−</m:t>
                                  </m:r>
                                  <m:d>
                                    <m:dPr>
                                      <m:ctrlPr>
                                        <a:rPr lang="pt-BR" sz="2400" i="1" dirty="0">
                                          <a:latin typeface="Cambria Math" panose="02040503050406030204" pitchFamily="18" charset="0"/>
                                        </a:rPr>
                                      </m:ctrlPr>
                                    </m:dPr>
                                    <m:e>
                                      <m:sSub>
                                        <m:sSubPr>
                                          <m:ctrlPr>
                                            <a:rPr lang="pt-BR" sz="2400" i="1">
                                              <a:latin typeface="Cambria Math" panose="02040503050406030204" pitchFamily="18" charset="0"/>
                                            </a:rPr>
                                          </m:ctrlPr>
                                        </m:sSubPr>
                                        <m:e>
                                          <m:acc>
                                            <m:accPr>
                                              <m:chr m:val="̂"/>
                                              <m:ctrlPr>
                                                <a:rPr lang="pt-BR" sz="2400" i="1">
                                                  <a:latin typeface="Cambria Math" panose="02040503050406030204" pitchFamily="18" charset="0"/>
                                                </a:rPr>
                                              </m:ctrlPr>
                                            </m:accPr>
                                            <m:e>
                                              <m:r>
                                                <a:rPr lang="pt-BR" sz="2400" i="1">
                                                  <a:latin typeface="Cambria Math" panose="02040503050406030204" pitchFamily="18" charset="0"/>
                                                </a:rPr>
                                                <m:t>𝑎</m:t>
                                              </m:r>
                                            </m:e>
                                          </m:acc>
                                        </m:e>
                                        <m:sub>
                                          <m:r>
                                            <a:rPr lang="pt-BR" sz="2400" i="1">
                                              <a:latin typeface="Cambria Math" panose="02040503050406030204" pitchFamily="18" charset="0"/>
                                            </a:rPr>
                                            <m:t>1</m:t>
                                          </m:r>
                                        </m:sub>
                                      </m:sSub>
                                      <m:sSub>
                                        <m:sSubPr>
                                          <m:ctrlPr>
                                            <a:rPr lang="pt-BR" sz="2400" i="1" dirty="0">
                                              <a:latin typeface="Cambria Math" panose="02040503050406030204" pitchFamily="18" charset="0"/>
                                            </a:rPr>
                                          </m:ctrlPr>
                                        </m:sSubPr>
                                        <m:e>
                                          <m:r>
                                            <a:rPr lang="pt-BR" sz="2400" i="1" dirty="0">
                                              <a:latin typeface="Cambria Math" panose="02040503050406030204" pitchFamily="18" charset="0"/>
                                            </a:rPr>
                                            <m:t>𝑥</m:t>
                                          </m:r>
                                        </m:e>
                                        <m:sub>
                                          <m:r>
                                            <a:rPr lang="pt-BR" sz="2400" i="1" dirty="0">
                                              <a:latin typeface="Cambria Math" panose="02040503050406030204" pitchFamily="18" charset="0"/>
                                            </a:rPr>
                                            <m:t>1</m:t>
                                          </m:r>
                                        </m:sub>
                                      </m:sSub>
                                      <m:d>
                                        <m:dPr>
                                          <m:ctrlPr>
                                            <a:rPr lang="pt-BR" sz="2400" i="1" dirty="0">
                                              <a:latin typeface="Cambria Math" panose="02040503050406030204" pitchFamily="18" charset="0"/>
                                            </a:rPr>
                                          </m:ctrlPr>
                                        </m:dPr>
                                        <m:e>
                                          <m:r>
                                            <a:rPr lang="pt-BR" sz="2400" i="1">
                                              <a:latin typeface="Cambria Math" panose="02040503050406030204" pitchFamily="18" charset="0"/>
                                            </a:rPr>
                                            <m:t>𝑛</m:t>
                                          </m:r>
                                        </m:e>
                                      </m:d>
                                      <m:r>
                                        <a:rPr lang="pt-BR" sz="2400" i="1">
                                          <a:latin typeface="Cambria Math" panose="02040503050406030204" pitchFamily="18" charset="0"/>
                                        </a:rPr>
                                        <m:t>+</m:t>
                                      </m:r>
                                      <m:sSub>
                                        <m:sSubPr>
                                          <m:ctrlPr>
                                            <a:rPr lang="pt-BR" sz="2400" i="1">
                                              <a:latin typeface="Cambria Math" panose="02040503050406030204" pitchFamily="18" charset="0"/>
                                            </a:rPr>
                                          </m:ctrlPr>
                                        </m:sSubPr>
                                        <m:e>
                                          <m:acc>
                                            <m:accPr>
                                              <m:chr m:val="̂"/>
                                              <m:ctrlPr>
                                                <a:rPr lang="pt-BR" sz="2400" i="1">
                                                  <a:latin typeface="Cambria Math" panose="02040503050406030204" pitchFamily="18" charset="0"/>
                                                </a:rPr>
                                              </m:ctrlPr>
                                            </m:accPr>
                                            <m:e>
                                              <m:r>
                                                <a:rPr lang="pt-BR" sz="2400" i="1">
                                                  <a:latin typeface="Cambria Math" panose="02040503050406030204" pitchFamily="18" charset="0"/>
                                                </a:rPr>
                                                <m:t>𝑎</m:t>
                                              </m:r>
                                            </m:e>
                                          </m:acc>
                                        </m:e>
                                        <m:sub>
                                          <m:r>
                                            <a:rPr lang="pt-BR" sz="2400" b="0" i="1" smtClean="0">
                                              <a:latin typeface="Cambria Math" panose="02040503050406030204" pitchFamily="18" charset="0"/>
                                            </a:rPr>
                                            <m:t>2</m:t>
                                          </m:r>
                                        </m:sub>
                                      </m:sSub>
                                      <m:sSub>
                                        <m:sSubPr>
                                          <m:ctrlPr>
                                            <a:rPr lang="pt-BR" sz="2400" i="1" dirty="0">
                                              <a:latin typeface="Cambria Math" panose="02040503050406030204" pitchFamily="18" charset="0"/>
                                            </a:rPr>
                                          </m:ctrlPr>
                                        </m:sSubPr>
                                        <m:e>
                                          <m:r>
                                            <a:rPr lang="pt-BR" sz="2400" i="1" dirty="0">
                                              <a:latin typeface="Cambria Math" panose="02040503050406030204" pitchFamily="18" charset="0"/>
                                            </a:rPr>
                                            <m:t>𝑥</m:t>
                                          </m:r>
                                        </m:e>
                                        <m:sub>
                                          <m:r>
                                            <a:rPr lang="pt-BR" sz="2400" i="1" dirty="0">
                                              <a:latin typeface="Cambria Math" panose="02040503050406030204" pitchFamily="18" charset="0"/>
                                            </a:rPr>
                                            <m:t>2</m:t>
                                          </m:r>
                                        </m:sub>
                                      </m:sSub>
                                      <m:r>
                                        <a:rPr lang="pt-BR" sz="2400" i="1">
                                          <a:latin typeface="Cambria Math" panose="02040503050406030204" pitchFamily="18" charset="0"/>
                                        </a:rPr>
                                        <m:t>(</m:t>
                                      </m:r>
                                      <m:r>
                                        <a:rPr lang="pt-BR" sz="2400" i="1">
                                          <a:latin typeface="Cambria Math" panose="02040503050406030204" pitchFamily="18" charset="0"/>
                                        </a:rPr>
                                        <m:t>𝑛</m:t>
                                      </m:r>
                                      <m:r>
                                        <a:rPr lang="pt-BR" sz="2400" i="1">
                                          <a:latin typeface="Cambria Math" panose="02040503050406030204" pitchFamily="18" charset="0"/>
                                        </a:rPr>
                                        <m:t>)</m:t>
                                      </m:r>
                                    </m:e>
                                  </m:d>
                                </m:e>
                              </m:d>
                            </m:e>
                            <m:sup>
                              <m:r>
                                <a:rPr lang="pt-BR" sz="2400" i="1">
                                  <a:latin typeface="Cambria Math" panose="02040503050406030204" pitchFamily="18" charset="0"/>
                                </a:rPr>
                                <m:t>2</m:t>
                              </m:r>
                            </m:sup>
                          </m:sSup>
                        </m:e>
                      </m:nary>
                      <m:r>
                        <a:rPr lang="pt-BR" sz="2400" b="0" i="1" smtClean="0">
                          <a:latin typeface="Cambria Math" panose="02040503050406030204" pitchFamily="18" charset="0"/>
                        </a:rPr>
                        <m:t>.</m:t>
                      </m:r>
                    </m:oMath>
                  </m:oMathPara>
                </a14:m>
                <a:endParaRPr lang="pt-BR" sz="1600" dirty="0"/>
              </a:p>
              <a:p>
                <a:pPr marL="0" indent="0">
                  <a:buNone/>
                </a:pPr>
                <a:r>
                  <a:rPr lang="pt-BR" dirty="0"/>
                  <a:t>e </a:t>
                </a:r>
                <a:r>
                  <a:rPr lang="pt-BR" b="1" i="1" dirty="0">
                    <a:solidFill>
                      <a:srgbClr val="FF0000"/>
                    </a:solidFill>
                  </a:rPr>
                  <a:t>procurando por sua parte mais baixa</a:t>
                </a:r>
                <a:r>
                  <a:rPr lang="pt-BR" dirty="0"/>
                  <a:t>.</a:t>
                </a:r>
              </a:p>
            </p:txBody>
          </p:sp>
        </mc:Choice>
        <mc:Fallback xmlns="">
          <p:sp>
            <p:nvSpPr>
              <p:cNvPr id="3" name="Espaço Reservado para Conteúdo 2">
                <a:extLst>
                  <a:ext uri="{FF2B5EF4-FFF2-40B4-BE49-F238E27FC236}">
                    <a16:creationId xmlns:a16="http://schemas.microsoft.com/office/drawing/2014/main" id="{FD8F349C-97DE-0D2B-4878-CE50CD2E4808}"/>
                  </a:ext>
                </a:extLst>
              </p:cNvPr>
              <p:cNvSpPr>
                <a:spLocks noGrp="1" noRot="1" noChangeAspect="1" noMove="1" noResize="1" noEditPoints="1" noAdjustHandles="1" noChangeArrowheads="1" noChangeShapeType="1" noTextEdit="1"/>
              </p:cNvSpPr>
              <p:nvPr>
                <p:ph idx="1"/>
              </p:nvPr>
            </p:nvSpPr>
            <p:spPr>
              <a:xfrm>
                <a:off x="4866290" y="1825624"/>
                <a:ext cx="7199586" cy="5032375"/>
              </a:xfrm>
              <a:blipFill>
                <a:blip r:embed="rId3"/>
                <a:stretch>
                  <a:fillRect l="-1693" t="-1937"/>
                </a:stretch>
              </a:blipFill>
            </p:spPr>
            <p:txBody>
              <a:bodyPr/>
              <a:lstStyle/>
              <a:p>
                <a:r>
                  <a:rPr lang="pt-BR">
                    <a:noFill/>
                  </a:rPr>
                  <a:t> </a:t>
                </a:r>
              </a:p>
            </p:txBody>
          </p:sp>
        </mc:Fallback>
      </mc:AlternateContent>
      <p:sp>
        <p:nvSpPr>
          <p:cNvPr id="5" name="TextBox 6">
            <a:extLst>
              <a:ext uri="{FF2B5EF4-FFF2-40B4-BE49-F238E27FC236}">
                <a16:creationId xmlns:a16="http://schemas.microsoft.com/office/drawing/2014/main" id="{535FE6D4-36E0-C13F-DF79-B89CAF0B5A33}"/>
              </a:ext>
            </a:extLst>
          </p:cNvPr>
          <p:cNvSpPr txBox="1"/>
          <p:nvPr/>
        </p:nvSpPr>
        <p:spPr>
          <a:xfrm>
            <a:off x="2448909" y="4946586"/>
            <a:ext cx="1560669" cy="954107"/>
          </a:xfrm>
          <a:prstGeom prst="rect">
            <a:avLst/>
          </a:prstGeom>
          <a:noFill/>
        </p:spPr>
        <p:txBody>
          <a:bodyPr wrap="square" rtlCol="0">
            <a:spAutoFit/>
          </a:bodyPr>
          <a:lstStyle/>
          <a:p>
            <a:pPr algn="ctr"/>
            <a:r>
              <a:rPr lang="pt-BR" sz="1400" dirty="0"/>
              <a:t>solução ótima</a:t>
            </a:r>
          </a:p>
          <a:p>
            <a:pPr algn="ctr"/>
            <a:r>
              <a:rPr lang="pt-BR" sz="1400" dirty="0"/>
              <a:t>=</a:t>
            </a:r>
          </a:p>
          <a:p>
            <a:pPr algn="ctr"/>
            <a:r>
              <a:rPr lang="pt-BR" sz="1400" dirty="0"/>
              <a:t>ponto mais baixo da superfície</a:t>
            </a:r>
          </a:p>
        </p:txBody>
      </p:sp>
      <p:pic>
        <p:nvPicPr>
          <p:cNvPr id="1026" name="Picture 2">
            <a:extLst>
              <a:ext uri="{FF2B5EF4-FFF2-40B4-BE49-F238E27FC236}">
                <a16:creationId xmlns:a16="http://schemas.microsoft.com/office/drawing/2014/main" id="{2A013E68-AFE9-7994-025D-3D88DC6133B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333" t="27872" r="10139" b="18750"/>
          <a:stretch/>
        </p:blipFill>
        <p:spPr bwMode="auto">
          <a:xfrm>
            <a:off x="104394" y="2133599"/>
            <a:ext cx="4430367" cy="2733079"/>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8">
            <a:extLst>
              <a:ext uri="{FF2B5EF4-FFF2-40B4-BE49-F238E27FC236}">
                <a16:creationId xmlns:a16="http://schemas.microsoft.com/office/drawing/2014/main" id="{4D680ECA-918A-731A-C075-143172A9504C}"/>
              </a:ext>
            </a:extLst>
          </p:cNvPr>
          <p:cNvCxnSpPr>
            <a:cxnSpLocks/>
            <a:stCxn id="5" idx="0"/>
          </p:cNvCxnSpPr>
          <p:nvPr/>
        </p:nvCxnSpPr>
        <p:spPr>
          <a:xfrm flipH="1" flipV="1">
            <a:off x="2638425" y="4210050"/>
            <a:ext cx="590819" cy="73653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2249180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2E3B9D4-DED6-762A-9E06-AB0DC48A04B6}"/>
              </a:ext>
            </a:extLst>
          </p:cNvPr>
          <p:cNvSpPr>
            <a:spLocks noGrp="1"/>
          </p:cNvSpPr>
          <p:nvPr>
            <p:ph type="title"/>
          </p:nvPr>
        </p:nvSpPr>
        <p:spPr/>
        <p:txBody>
          <a:bodyPr/>
          <a:lstStyle/>
          <a:p>
            <a:r>
              <a:rPr lang="pt-BR" dirty="0"/>
              <a:t>Plotando a superfície de erro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FD8F349C-97DE-0D2B-4878-CE50CD2E4808}"/>
                  </a:ext>
                </a:extLst>
              </p:cNvPr>
              <p:cNvSpPr>
                <a:spLocks noGrp="1"/>
              </p:cNvSpPr>
              <p:nvPr>
                <p:ph idx="1"/>
              </p:nvPr>
            </p:nvSpPr>
            <p:spPr>
              <a:xfrm>
                <a:off x="5457825" y="1825624"/>
                <a:ext cx="6608051" cy="5032375"/>
              </a:xfrm>
            </p:spPr>
            <p:txBody>
              <a:bodyPr>
                <a:normAutofit/>
              </a:bodyPr>
              <a:lstStyle/>
              <a:p>
                <a:r>
                  <a:rPr lang="pt-BR" dirty="0"/>
                  <a:t>Os valores de erro,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sSub>
                          <m:sSubPr>
                            <m:ctrlPr>
                              <a:rPr lang="pt-BR" i="1">
                                <a:latin typeface="Cambria Math" panose="02040503050406030204" pitchFamily="18" charset="0"/>
                              </a:rPr>
                            </m:ctrlPr>
                          </m:sSubPr>
                          <m:e>
                            <m:acc>
                              <m:accPr>
                                <m:chr m:val="̂"/>
                                <m:ctrlPr>
                                  <a:rPr lang="pt-BR" i="1">
                                    <a:latin typeface="Cambria Math" panose="02040503050406030204" pitchFamily="18" charset="0"/>
                                  </a:rPr>
                                </m:ctrlPr>
                              </m:accPr>
                              <m:e>
                                <m:r>
                                  <a:rPr lang="pt-BR" i="1">
                                    <a:latin typeface="Cambria Math" panose="02040503050406030204" pitchFamily="18" charset="0"/>
                                  </a:rPr>
                                  <m:t>𝑎</m:t>
                                </m:r>
                              </m:e>
                            </m:acc>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acc>
                              <m:accPr>
                                <m:chr m:val="̂"/>
                                <m:ctrlPr>
                                  <a:rPr lang="pt-BR" i="1">
                                    <a:latin typeface="Cambria Math" panose="02040503050406030204" pitchFamily="18" charset="0"/>
                                  </a:rPr>
                                </m:ctrlPr>
                              </m:accPr>
                              <m:e>
                                <m:r>
                                  <a:rPr lang="pt-BR" i="1">
                                    <a:latin typeface="Cambria Math" panose="02040503050406030204" pitchFamily="18" charset="0"/>
                                  </a:rPr>
                                  <m:t>𝑎</m:t>
                                </m:r>
                              </m:e>
                            </m:acc>
                          </m:e>
                          <m:sub>
                            <m:r>
                              <a:rPr lang="pt-BR" i="1">
                                <a:latin typeface="Cambria Math" panose="02040503050406030204" pitchFamily="18" charset="0"/>
                              </a:rPr>
                              <m:t>2</m:t>
                            </m:r>
                          </m:sub>
                        </m:sSub>
                      </m:e>
                    </m:d>
                  </m:oMath>
                </a14:m>
                <a:r>
                  <a:rPr lang="pt-BR" dirty="0"/>
                  <a:t>, para plotarmos a </a:t>
                </a:r>
                <a:r>
                  <a:rPr lang="pt-BR" b="1" i="1" dirty="0"/>
                  <a:t>superfície de erro </a:t>
                </a:r>
                <a:r>
                  <a:rPr lang="pt-BR" dirty="0"/>
                  <a:t>são obtidos variando-se </a:t>
                </a:r>
                <a14:m>
                  <m:oMath xmlns:m="http://schemas.openxmlformats.org/officeDocument/2006/math">
                    <m:sSub>
                      <m:sSubPr>
                        <m:ctrlPr>
                          <a:rPr lang="pt-BR" i="1">
                            <a:latin typeface="Cambria Math" panose="02040503050406030204" pitchFamily="18" charset="0"/>
                          </a:rPr>
                        </m:ctrlPr>
                      </m:sSubPr>
                      <m:e>
                        <m:acc>
                          <m:accPr>
                            <m:chr m:val="̂"/>
                            <m:ctrlPr>
                              <a:rPr lang="pt-BR" i="1">
                                <a:latin typeface="Cambria Math" panose="02040503050406030204" pitchFamily="18" charset="0"/>
                              </a:rPr>
                            </m:ctrlPr>
                          </m:accPr>
                          <m:e>
                            <m:r>
                              <a:rPr lang="pt-BR" i="1">
                                <a:latin typeface="Cambria Math" panose="02040503050406030204" pitchFamily="18" charset="0"/>
                              </a:rPr>
                              <m:t>𝑎</m:t>
                            </m:r>
                          </m:e>
                        </m:acc>
                      </m:e>
                      <m:sub>
                        <m:r>
                          <a:rPr lang="pt-BR" i="1">
                            <a:latin typeface="Cambria Math" panose="02040503050406030204" pitchFamily="18" charset="0"/>
                          </a:rPr>
                          <m:t>1</m:t>
                        </m:r>
                      </m:sub>
                    </m:sSub>
                  </m:oMath>
                </a14:m>
                <a:r>
                  <a:rPr lang="pt-BR" dirty="0"/>
                  <a:t> e </a:t>
                </a:r>
                <a14:m>
                  <m:oMath xmlns:m="http://schemas.openxmlformats.org/officeDocument/2006/math">
                    <m:sSub>
                      <m:sSubPr>
                        <m:ctrlPr>
                          <a:rPr lang="pt-BR" i="1">
                            <a:latin typeface="Cambria Math" panose="02040503050406030204" pitchFamily="18" charset="0"/>
                          </a:rPr>
                        </m:ctrlPr>
                      </m:sSubPr>
                      <m:e>
                        <m:acc>
                          <m:accPr>
                            <m:chr m:val="̂"/>
                            <m:ctrlPr>
                              <a:rPr lang="pt-BR" i="1">
                                <a:latin typeface="Cambria Math" panose="02040503050406030204" pitchFamily="18" charset="0"/>
                              </a:rPr>
                            </m:ctrlPr>
                          </m:accPr>
                          <m:e>
                            <m:r>
                              <a:rPr lang="pt-BR" i="1">
                                <a:latin typeface="Cambria Math" panose="02040503050406030204" pitchFamily="18" charset="0"/>
                              </a:rPr>
                              <m:t>𝑎</m:t>
                            </m:r>
                          </m:e>
                        </m:acc>
                      </m:e>
                      <m:sub>
                        <m:r>
                          <a:rPr lang="pt-BR" b="0" i="1" smtClean="0">
                            <a:latin typeface="Cambria Math" panose="02040503050406030204" pitchFamily="18" charset="0"/>
                          </a:rPr>
                          <m:t>2</m:t>
                        </m:r>
                      </m:sub>
                    </m:sSub>
                  </m:oMath>
                </a14:m>
                <a:r>
                  <a:rPr lang="pt-BR" dirty="0"/>
                  <a:t> na equação do EQM.</a:t>
                </a:r>
              </a:p>
              <a:p>
                <a:r>
                  <a:rPr lang="pt-BR" dirty="0"/>
                  <a:t>Para este exemplo, onde temos dois atributos, a </a:t>
                </a:r>
                <a:r>
                  <a:rPr lang="pt-BR" b="1" i="1" dirty="0">
                    <a:solidFill>
                      <a:srgbClr val="00B050"/>
                    </a:solidFill>
                  </a:rPr>
                  <a:t>superfície de erro</a:t>
                </a:r>
                <a:r>
                  <a:rPr lang="pt-BR" dirty="0"/>
                  <a:t> é </a:t>
                </a:r>
                <a:r>
                  <a:rPr lang="pt-BR" b="1" i="1" dirty="0">
                    <a:solidFill>
                      <a:srgbClr val="7030A0"/>
                    </a:solidFill>
                  </a:rPr>
                  <a:t>representada por uma figura em 3 dimensões</a:t>
                </a:r>
                <a:r>
                  <a:rPr lang="pt-BR" dirty="0"/>
                  <a:t>, onde cada par de valores </a:t>
                </a:r>
                <a14:m>
                  <m:oMath xmlns:m="http://schemas.openxmlformats.org/officeDocument/2006/math">
                    <m:sSub>
                      <m:sSubPr>
                        <m:ctrlPr>
                          <a:rPr lang="pt-BR" i="1">
                            <a:latin typeface="Cambria Math" panose="02040503050406030204" pitchFamily="18" charset="0"/>
                          </a:rPr>
                        </m:ctrlPr>
                      </m:sSubPr>
                      <m:e>
                        <m:acc>
                          <m:accPr>
                            <m:chr m:val="̂"/>
                            <m:ctrlPr>
                              <a:rPr lang="pt-BR" i="1">
                                <a:latin typeface="Cambria Math" panose="02040503050406030204" pitchFamily="18" charset="0"/>
                              </a:rPr>
                            </m:ctrlPr>
                          </m:accPr>
                          <m:e>
                            <m:r>
                              <a:rPr lang="pt-BR" i="1">
                                <a:latin typeface="Cambria Math" panose="02040503050406030204" pitchFamily="18" charset="0"/>
                              </a:rPr>
                              <m:t>𝑎</m:t>
                            </m:r>
                          </m:e>
                        </m:acc>
                      </m:e>
                      <m:sub>
                        <m:r>
                          <a:rPr lang="pt-BR" i="1">
                            <a:latin typeface="Cambria Math" panose="02040503050406030204" pitchFamily="18" charset="0"/>
                          </a:rPr>
                          <m:t>1</m:t>
                        </m:r>
                      </m:sub>
                    </m:sSub>
                  </m:oMath>
                </a14:m>
                <a:r>
                  <a:rPr lang="pt-BR" dirty="0"/>
                  <a:t> e </a:t>
                </a:r>
                <a14:m>
                  <m:oMath xmlns:m="http://schemas.openxmlformats.org/officeDocument/2006/math">
                    <m:sSub>
                      <m:sSubPr>
                        <m:ctrlPr>
                          <a:rPr lang="pt-BR" i="1">
                            <a:latin typeface="Cambria Math" panose="02040503050406030204" pitchFamily="18" charset="0"/>
                          </a:rPr>
                        </m:ctrlPr>
                      </m:sSubPr>
                      <m:e>
                        <m:acc>
                          <m:accPr>
                            <m:chr m:val="̂"/>
                            <m:ctrlPr>
                              <a:rPr lang="pt-BR" i="1">
                                <a:latin typeface="Cambria Math" panose="02040503050406030204" pitchFamily="18" charset="0"/>
                              </a:rPr>
                            </m:ctrlPr>
                          </m:accPr>
                          <m:e>
                            <m:r>
                              <a:rPr lang="pt-BR" i="1">
                                <a:latin typeface="Cambria Math" panose="02040503050406030204" pitchFamily="18" charset="0"/>
                              </a:rPr>
                              <m:t>𝑎</m:t>
                            </m:r>
                          </m:e>
                        </m:acc>
                      </m:e>
                      <m:sub>
                        <m:r>
                          <a:rPr lang="pt-BR" b="0" i="1" smtClean="0">
                            <a:latin typeface="Cambria Math" panose="02040503050406030204" pitchFamily="18" charset="0"/>
                          </a:rPr>
                          <m:t>2</m:t>
                        </m:r>
                      </m:sub>
                    </m:sSub>
                  </m:oMath>
                </a14:m>
                <a:r>
                  <a:rPr lang="pt-BR" dirty="0"/>
                  <a:t> corresponde a um erro,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sSub>
                          <m:sSubPr>
                            <m:ctrlPr>
                              <a:rPr lang="pt-BR" i="1">
                                <a:latin typeface="Cambria Math" panose="02040503050406030204" pitchFamily="18" charset="0"/>
                              </a:rPr>
                            </m:ctrlPr>
                          </m:sSubPr>
                          <m:e>
                            <m:acc>
                              <m:accPr>
                                <m:chr m:val="̂"/>
                                <m:ctrlPr>
                                  <a:rPr lang="pt-BR" i="1">
                                    <a:latin typeface="Cambria Math" panose="02040503050406030204" pitchFamily="18" charset="0"/>
                                  </a:rPr>
                                </m:ctrlPr>
                              </m:accPr>
                              <m:e>
                                <m:r>
                                  <a:rPr lang="pt-BR" i="1">
                                    <a:latin typeface="Cambria Math" panose="02040503050406030204" pitchFamily="18" charset="0"/>
                                  </a:rPr>
                                  <m:t>𝑎</m:t>
                                </m:r>
                              </m:e>
                            </m:acc>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acc>
                              <m:accPr>
                                <m:chr m:val="̂"/>
                                <m:ctrlPr>
                                  <a:rPr lang="pt-BR" i="1">
                                    <a:latin typeface="Cambria Math" panose="02040503050406030204" pitchFamily="18" charset="0"/>
                                  </a:rPr>
                                </m:ctrlPr>
                              </m:accPr>
                              <m:e>
                                <m:r>
                                  <a:rPr lang="pt-BR" i="1">
                                    <a:latin typeface="Cambria Math" panose="02040503050406030204" pitchFamily="18" charset="0"/>
                                  </a:rPr>
                                  <m:t>𝑎</m:t>
                                </m:r>
                              </m:e>
                            </m:acc>
                          </m:e>
                          <m:sub>
                            <m:r>
                              <a:rPr lang="pt-BR" i="1">
                                <a:latin typeface="Cambria Math" panose="02040503050406030204" pitchFamily="18" charset="0"/>
                              </a:rPr>
                              <m:t>2</m:t>
                            </m:r>
                          </m:sub>
                        </m:sSub>
                      </m:e>
                    </m:d>
                  </m:oMath>
                </a14:m>
                <a:r>
                  <a:rPr lang="pt-BR" dirty="0"/>
                  <a:t>.</a:t>
                </a:r>
              </a:p>
            </p:txBody>
          </p:sp>
        </mc:Choice>
        <mc:Fallback xmlns="">
          <p:sp>
            <p:nvSpPr>
              <p:cNvPr id="3" name="Espaço Reservado para Conteúdo 2">
                <a:extLst>
                  <a:ext uri="{FF2B5EF4-FFF2-40B4-BE49-F238E27FC236}">
                    <a16:creationId xmlns:a16="http://schemas.microsoft.com/office/drawing/2014/main" id="{FD8F349C-97DE-0D2B-4878-CE50CD2E4808}"/>
                  </a:ext>
                </a:extLst>
              </p:cNvPr>
              <p:cNvSpPr>
                <a:spLocks noGrp="1" noRot="1" noChangeAspect="1" noMove="1" noResize="1" noEditPoints="1" noAdjustHandles="1" noChangeArrowheads="1" noChangeShapeType="1" noTextEdit="1"/>
              </p:cNvSpPr>
              <p:nvPr>
                <p:ph idx="1"/>
              </p:nvPr>
            </p:nvSpPr>
            <p:spPr>
              <a:xfrm>
                <a:off x="5457825" y="1825624"/>
                <a:ext cx="6608051" cy="5032375"/>
              </a:xfrm>
              <a:blipFill>
                <a:blip r:embed="rId3"/>
                <a:stretch>
                  <a:fillRect l="-1661" t="-1937" r="-1937"/>
                </a:stretch>
              </a:blipFill>
            </p:spPr>
            <p:txBody>
              <a:bodyPr/>
              <a:lstStyle/>
              <a:p>
                <a:r>
                  <a:rPr lang="pt-BR">
                    <a:noFill/>
                  </a:rPr>
                  <a:t> </a:t>
                </a:r>
              </a:p>
            </p:txBody>
          </p:sp>
        </mc:Fallback>
      </mc:AlternateContent>
      <p:sp>
        <p:nvSpPr>
          <p:cNvPr id="5" name="TextBox 6">
            <a:extLst>
              <a:ext uri="{FF2B5EF4-FFF2-40B4-BE49-F238E27FC236}">
                <a16:creationId xmlns:a16="http://schemas.microsoft.com/office/drawing/2014/main" id="{535FE6D4-36E0-C13F-DF79-B89CAF0B5A33}"/>
              </a:ext>
            </a:extLst>
          </p:cNvPr>
          <p:cNvSpPr txBox="1"/>
          <p:nvPr/>
        </p:nvSpPr>
        <p:spPr>
          <a:xfrm>
            <a:off x="1976629" y="4866678"/>
            <a:ext cx="2409442" cy="738664"/>
          </a:xfrm>
          <a:prstGeom prst="rect">
            <a:avLst/>
          </a:prstGeom>
          <a:noFill/>
        </p:spPr>
        <p:txBody>
          <a:bodyPr wrap="none" rtlCol="0">
            <a:spAutoFit/>
          </a:bodyPr>
          <a:lstStyle/>
          <a:p>
            <a:pPr algn="ctr"/>
            <a:r>
              <a:rPr lang="pt-BR" sz="1400" dirty="0"/>
              <a:t>solução ótima</a:t>
            </a:r>
          </a:p>
          <a:p>
            <a:pPr algn="ctr"/>
            <a:r>
              <a:rPr lang="pt-BR" sz="1400" dirty="0"/>
              <a:t>=</a:t>
            </a:r>
          </a:p>
          <a:p>
            <a:pPr algn="ctr"/>
            <a:r>
              <a:rPr lang="pt-BR" sz="1400" dirty="0"/>
              <a:t>ponto mais baixo da superfície</a:t>
            </a:r>
          </a:p>
        </p:txBody>
      </p:sp>
      <p:pic>
        <p:nvPicPr>
          <p:cNvPr id="7" name="Picture 2">
            <a:extLst>
              <a:ext uri="{FF2B5EF4-FFF2-40B4-BE49-F238E27FC236}">
                <a16:creationId xmlns:a16="http://schemas.microsoft.com/office/drawing/2014/main" id="{D7A03FBA-733A-FD46-8C0D-09A38773F42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333" t="27872" r="10139" b="18750"/>
          <a:stretch/>
        </p:blipFill>
        <p:spPr bwMode="auto">
          <a:xfrm>
            <a:off x="104394" y="2133599"/>
            <a:ext cx="4430367" cy="2733079"/>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8">
            <a:extLst>
              <a:ext uri="{FF2B5EF4-FFF2-40B4-BE49-F238E27FC236}">
                <a16:creationId xmlns:a16="http://schemas.microsoft.com/office/drawing/2014/main" id="{4D680ECA-918A-731A-C075-143172A9504C}"/>
              </a:ext>
            </a:extLst>
          </p:cNvPr>
          <p:cNvCxnSpPr>
            <a:cxnSpLocks/>
          </p:cNvCxnSpPr>
          <p:nvPr/>
        </p:nvCxnSpPr>
        <p:spPr>
          <a:xfrm flipH="1" flipV="1">
            <a:off x="2609850" y="4208196"/>
            <a:ext cx="571500" cy="65848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4008670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2E3B9D4-DED6-762A-9E06-AB0DC48A04B6}"/>
              </a:ext>
            </a:extLst>
          </p:cNvPr>
          <p:cNvSpPr>
            <a:spLocks noGrp="1"/>
          </p:cNvSpPr>
          <p:nvPr>
            <p:ph type="title"/>
          </p:nvPr>
        </p:nvSpPr>
        <p:spPr/>
        <p:txBody>
          <a:bodyPr/>
          <a:lstStyle/>
          <a:p>
            <a:r>
              <a:rPr lang="pt-BR" dirty="0"/>
              <a:t>Plotando a superfície de erro</a:t>
            </a:r>
          </a:p>
        </p:txBody>
      </p:sp>
      <p:sp>
        <p:nvSpPr>
          <p:cNvPr id="3" name="Espaço Reservado para Conteúdo 2">
            <a:extLst>
              <a:ext uri="{FF2B5EF4-FFF2-40B4-BE49-F238E27FC236}">
                <a16:creationId xmlns:a16="http://schemas.microsoft.com/office/drawing/2014/main" id="{FD8F349C-97DE-0D2B-4878-CE50CD2E4808}"/>
              </a:ext>
            </a:extLst>
          </p:cNvPr>
          <p:cNvSpPr>
            <a:spLocks noGrp="1"/>
          </p:cNvSpPr>
          <p:nvPr>
            <p:ph idx="1"/>
          </p:nvPr>
        </p:nvSpPr>
        <p:spPr>
          <a:xfrm>
            <a:off x="5686806" y="1835149"/>
            <a:ext cx="6379070" cy="5032375"/>
          </a:xfrm>
        </p:spPr>
        <p:txBody>
          <a:bodyPr>
            <a:normAutofit lnSpcReduction="10000"/>
          </a:bodyPr>
          <a:lstStyle/>
          <a:p>
            <a:r>
              <a:rPr lang="pt-BR" dirty="0"/>
              <a:t>Devido a superfície ser </a:t>
            </a:r>
            <a:r>
              <a:rPr lang="pt-BR" b="1" i="1" dirty="0"/>
              <a:t>convexa</a:t>
            </a:r>
            <a:r>
              <a:rPr lang="pt-BR" dirty="0"/>
              <a:t>, temos apenas </a:t>
            </a:r>
            <a:r>
              <a:rPr lang="pt-BR" b="1" i="1" dirty="0"/>
              <a:t>um ponto de mínimo</a:t>
            </a:r>
            <a:r>
              <a:rPr lang="pt-BR" dirty="0"/>
              <a:t>, o </a:t>
            </a:r>
            <a:r>
              <a:rPr lang="pt-BR" b="1" i="1" dirty="0"/>
              <a:t>mínimo global</a:t>
            </a:r>
            <a:r>
              <a:rPr lang="pt-BR" dirty="0"/>
              <a:t>.</a:t>
            </a:r>
          </a:p>
          <a:p>
            <a:r>
              <a:rPr lang="pt-BR" dirty="0"/>
              <a:t>O </a:t>
            </a:r>
            <a:r>
              <a:rPr lang="pt-BR" b="1" i="1" dirty="0"/>
              <a:t>mínimo global </a:t>
            </a:r>
            <a:r>
              <a:rPr lang="pt-BR" dirty="0"/>
              <a:t>é ponto mais baixo da superfície e nos dá a solução ótima.</a:t>
            </a:r>
          </a:p>
          <a:p>
            <a:r>
              <a:rPr lang="pt-BR" b="1" i="1" dirty="0">
                <a:solidFill>
                  <a:srgbClr val="7030A0"/>
                </a:solidFill>
              </a:rPr>
              <a:t>Observações</a:t>
            </a:r>
            <a:r>
              <a:rPr lang="pt-BR" dirty="0"/>
              <a:t> </a:t>
            </a:r>
          </a:p>
          <a:p>
            <a:pPr lvl="1">
              <a:buFont typeface="Wingdings" panose="05000000000000000000" pitchFamily="2" charset="2"/>
              <a:buChar char="§"/>
            </a:pPr>
            <a:r>
              <a:rPr lang="pt-BR" dirty="0"/>
              <a:t>Só conseguimos encontrar o ponto de mínimo de </a:t>
            </a:r>
            <a:r>
              <a:rPr lang="pt-BR" b="1" i="1" dirty="0">
                <a:solidFill>
                  <a:srgbClr val="7030A0"/>
                </a:solidFill>
              </a:rPr>
              <a:t>forma visual </a:t>
            </a:r>
            <a:r>
              <a:rPr lang="pt-BR" dirty="0"/>
              <a:t>se tivermos funções hipóteses com até 2 atributos.</a:t>
            </a:r>
          </a:p>
          <a:p>
            <a:pPr lvl="1">
              <a:buFont typeface="Wingdings" panose="05000000000000000000" pitchFamily="2" charset="2"/>
              <a:buChar char="§"/>
            </a:pPr>
            <a:r>
              <a:rPr lang="pt-BR" dirty="0"/>
              <a:t>Além disso, é uma </a:t>
            </a:r>
            <a:r>
              <a:rPr lang="pt-BR" b="1" i="1" dirty="0">
                <a:solidFill>
                  <a:srgbClr val="7030A0"/>
                </a:solidFill>
              </a:rPr>
              <a:t>solução com altíssima complexidade computacional</a:t>
            </a:r>
            <a:r>
              <a:rPr lang="pt-BR" dirty="0"/>
              <a:t>, pois usa a força bruta para encontrar o ponto ótimo.</a:t>
            </a:r>
          </a:p>
          <a:p>
            <a:pPr lvl="1">
              <a:buFont typeface="Wingdings" panose="05000000000000000000" pitchFamily="2" charset="2"/>
              <a:buChar char="§"/>
            </a:pPr>
            <a:r>
              <a:rPr lang="pt-BR" dirty="0"/>
              <a:t>Assim, em geral, usamos a forma fechada.</a:t>
            </a:r>
          </a:p>
        </p:txBody>
      </p:sp>
      <p:sp>
        <p:nvSpPr>
          <p:cNvPr id="5" name="TextBox 6">
            <a:extLst>
              <a:ext uri="{FF2B5EF4-FFF2-40B4-BE49-F238E27FC236}">
                <a16:creationId xmlns:a16="http://schemas.microsoft.com/office/drawing/2014/main" id="{535FE6D4-36E0-C13F-DF79-B89CAF0B5A33}"/>
              </a:ext>
            </a:extLst>
          </p:cNvPr>
          <p:cNvSpPr txBox="1"/>
          <p:nvPr/>
        </p:nvSpPr>
        <p:spPr>
          <a:xfrm>
            <a:off x="1976629" y="4866678"/>
            <a:ext cx="2409442" cy="738664"/>
          </a:xfrm>
          <a:prstGeom prst="rect">
            <a:avLst/>
          </a:prstGeom>
          <a:noFill/>
        </p:spPr>
        <p:txBody>
          <a:bodyPr wrap="none" rtlCol="0">
            <a:spAutoFit/>
          </a:bodyPr>
          <a:lstStyle/>
          <a:p>
            <a:pPr algn="ctr"/>
            <a:r>
              <a:rPr lang="pt-BR" sz="1400" dirty="0"/>
              <a:t>solução ótima</a:t>
            </a:r>
          </a:p>
          <a:p>
            <a:pPr algn="ctr"/>
            <a:r>
              <a:rPr lang="pt-BR" sz="1400" dirty="0"/>
              <a:t>=</a:t>
            </a:r>
          </a:p>
          <a:p>
            <a:pPr algn="ctr"/>
            <a:r>
              <a:rPr lang="pt-BR" sz="1400" dirty="0"/>
              <a:t>ponto mais baixo da superfície</a:t>
            </a:r>
          </a:p>
        </p:txBody>
      </p:sp>
      <p:pic>
        <p:nvPicPr>
          <p:cNvPr id="7" name="Picture 2">
            <a:extLst>
              <a:ext uri="{FF2B5EF4-FFF2-40B4-BE49-F238E27FC236}">
                <a16:creationId xmlns:a16="http://schemas.microsoft.com/office/drawing/2014/main" id="{D7A03FBA-733A-FD46-8C0D-09A38773F42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333" t="27872" r="10139" b="18750"/>
          <a:stretch/>
        </p:blipFill>
        <p:spPr bwMode="auto">
          <a:xfrm>
            <a:off x="104394" y="2133599"/>
            <a:ext cx="4430367" cy="2733079"/>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8">
            <a:extLst>
              <a:ext uri="{FF2B5EF4-FFF2-40B4-BE49-F238E27FC236}">
                <a16:creationId xmlns:a16="http://schemas.microsoft.com/office/drawing/2014/main" id="{4D680ECA-918A-731A-C075-143172A9504C}"/>
              </a:ext>
            </a:extLst>
          </p:cNvPr>
          <p:cNvCxnSpPr>
            <a:cxnSpLocks/>
          </p:cNvCxnSpPr>
          <p:nvPr/>
        </p:nvCxnSpPr>
        <p:spPr>
          <a:xfrm flipH="1" flipV="1">
            <a:off x="2609850" y="4208196"/>
            <a:ext cx="571500" cy="65848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6700094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Plotando a superfície de contorno</a:t>
            </a:r>
          </a:p>
        </p:txBody>
      </p:sp>
      <mc:AlternateContent xmlns:mc="http://schemas.openxmlformats.org/markup-compatibility/2006" xmlns:a14="http://schemas.microsoft.com/office/drawing/2010/main">
        <mc:Choice Requires="a14">
          <p:sp>
            <p:nvSpPr>
              <p:cNvPr id="3" name="Espaço Reservado para Conteúdo 2"/>
              <p:cNvSpPr>
                <a:spLocks noGrp="1"/>
              </p:cNvSpPr>
              <p:nvPr>
                <p:ph idx="1"/>
              </p:nvPr>
            </p:nvSpPr>
            <p:spPr>
              <a:xfrm>
                <a:off x="838201" y="1825624"/>
                <a:ext cx="7857546" cy="5032375"/>
              </a:xfrm>
            </p:spPr>
            <p:txBody>
              <a:bodyPr>
                <a:normAutofit/>
              </a:bodyPr>
              <a:lstStyle/>
              <a:p>
                <a:pPr marL="285750" indent="-285750"/>
                <a:r>
                  <a:rPr lang="pt-BR" dirty="0"/>
                  <a:t>Outra figura importante que plotamos a partir dos resultados obtidos para plotar a superfície de erro é chamada de </a:t>
                </a:r>
                <a:r>
                  <a:rPr lang="pt-BR" b="1" i="1" dirty="0">
                    <a:solidFill>
                      <a:srgbClr val="00B050"/>
                    </a:solidFill>
                  </a:rPr>
                  <a:t>superfície de contorno</a:t>
                </a:r>
                <a:r>
                  <a:rPr lang="pt-BR" dirty="0"/>
                  <a:t>.</a:t>
                </a:r>
              </a:p>
              <a:p>
                <a:pPr marL="285750" indent="-285750"/>
                <a:r>
                  <a:rPr lang="pt-BR" dirty="0"/>
                  <a:t>Uma superfície de contorno contém várias </a:t>
                </a:r>
                <a:r>
                  <a:rPr lang="pt-BR" b="1" i="1" dirty="0">
                    <a:solidFill>
                      <a:srgbClr val="7030A0"/>
                    </a:solidFill>
                  </a:rPr>
                  <a:t>linhas de contorno</a:t>
                </a:r>
                <a:r>
                  <a:rPr lang="pt-BR" dirty="0"/>
                  <a:t>.</a:t>
                </a:r>
              </a:p>
              <a:p>
                <a:pPr lvl="1">
                  <a:buFont typeface="Wingdings" panose="05000000000000000000" pitchFamily="2" charset="2"/>
                  <a:buChar char="§"/>
                </a:pPr>
                <a:r>
                  <a:rPr lang="pt-BR" dirty="0"/>
                  <a:t>Uma </a:t>
                </a:r>
                <a:r>
                  <a:rPr lang="pt-BR" b="1" i="1" dirty="0"/>
                  <a:t>linha de contorno </a:t>
                </a:r>
                <a:r>
                  <a:rPr lang="pt-BR" dirty="0"/>
                  <a:t>é uma </a:t>
                </a:r>
                <a:r>
                  <a:rPr lang="pt-BR" b="1" i="1" dirty="0"/>
                  <a:t>curva ao longo da qual uma função tem um valor constante</a:t>
                </a:r>
                <a:r>
                  <a:rPr lang="pt-BR" dirty="0"/>
                  <a:t>. </a:t>
                </a:r>
              </a:p>
              <a:p>
                <a:r>
                  <a:rPr lang="pt-BR" dirty="0"/>
                  <a:t>Na superfície de erro, cada linha indica uma curva ao longo da qual o </a:t>
                </a:r>
                <a:r>
                  <a:rPr lang="pt-BR" b="1" i="1" dirty="0"/>
                  <a:t>erro</a:t>
                </a:r>
                <a:r>
                  <a:rPr lang="pt-BR" dirty="0"/>
                  <a:t> é </a:t>
                </a:r>
                <a:r>
                  <a:rPr lang="pt-BR" b="1" i="1" dirty="0"/>
                  <a:t>constante</a:t>
                </a:r>
                <a:r>
                  <a:rPr lang="pt-BR" dirty="0"/>
                  <a:t>.</a:t>
                </a:r>
              </a:p>
              <a:p>
                <a:r>
                  <a:rPr lang="pt-BR" dirty="0"/>
                  <a:t>Ou seja, </a:t>
                </a:r>
                <a:r>
                  <a:rPr lang="pt-BR" b="1" i="1" dirty="0"/>
                  <a:t>qualquer par de valores </a:t>
                </a:r>
                <a14:m>
                  <m:oMath xmlns:m="http://schemas.openxmlformats.org/officeDocument/2006/math">
                    <m:sSub>
                      <m:sSubPr>
                        <m:ctrlPr>
                          <a:rPr lang="pt-BR" i="1">
                            <a:latin typeface="Cambria Math" panose="02040503050406030204" pitchFamily="18" charset="0"/>
                          </a:rPr>
                        </m:ctrlPr>
                      </m:sSubPr>
                      <m:e>
                        <m:acc>
                          <m:accPr>
                            <m:chr m:val="̂"/>
                            <m:ctrlPr>
                              <a:rPr lang="pt-BR" i="1">
                                <a:latin typeface="Cambria Math" panose="02040503050406030204" pitchFamily="18" charset="0"/>
                              </a:rPr>
                            </m:ctrlPr>
                          </m:accPr>
                          <m:e>
                            <m:r>
                              <a:rPr lang="pt-BR" i="1">
                                <a:latin typeface="Cambria Math" panose="02040503050406030204" pitchFamily="18" charset="0"/>
                              </a:rPr>
                              <m:t>𝑎</m:t>
                            </m:r>
                          </m:e>
                        </m:acc>
                      </m:e>
                      <m:sub>
                        <m:r>
                          <a:rPr lang="pt-BR" i="1">
                            <a:latin typeface="Cambria Math" panose="02040503050406030204" pitchFamily="18" charset="0"/>
                          </a:rPr>
                          <m:t>1</m:t>
                        </m:r>
                      </m:sub>
                    </m:sSub>
                  </m:oMath>
                </a14:m>
                <a:r>
                  <a:rPr lang="pt-BR" dirty="0"/>
                  <a:t> e </a:t>
                </a:r>
                <a14:m>
                  <m:oMath xmlns:m="http://schemas.openxmlformats.org/officeDocument/2006/math">
                    <m:sSub>
                      <m:sSubPr>
                        <m:ctrlPr>
                          <a:rPr lang="pt-BR" i="1">
                            <a:latin typeface="Cambria Math" panose="02040503050406030204" pitchFamily="18" charset="0"/>
                          </a:rPr>
                        </m:ctrlPr>
                      </m:sSubPr>
                      <m:e>
                        <m:acc>
                          <m:accPr>
                            <m:chr m:val="̂"/>
                            <m:ctrlPr>
                              <a:rPr lang="pt-BR" i="1">
                                <a:latin typeface="Cambria Math" panose="02040503050406030204" pitchFamily="18" charset="0"/>
                              </a:rPr>
                            </m:ctrlPr>
                          </m:accPr>
                          <m:e>
                            <m:r>
                              <a:rPr lang="pt-BR" i="1">
                                <a:latin typeface="Cambria Math" panose="02040503050406030204" pitchFamily="18" charset="0"/>
                              </a:rPr>
                              <m:t>𝑎</m:t>
                            </m:r>
                          </m:e>
                        </m:acc>
                      </m:e>
                      <m:sub>
                        <m:r>
                          <a:rPr lang="pt-BR" b="0" i="1" smtClean="0">
                            <a:latin typeface="Cambria Math" panose="02040503050406030204" pitchFamily="18" charset="0"/>
                          </a:rPr>
                          <m:t>2</m:t>
                        </m:r>
                      </m:sub>
                    </m:sSub>
                  </m:oMath>
                </a14:m>
                <a:r>
                  <a:rPr lang="pt-BR" dirty="0"/>
                  <a:t> ao longo de uma mesma curva </a:t>
                </a:r>
                <a:r>
                  <a:rPr lang="pt-BR" b="1" i="1" dirty="0"/>
                  <a:t>terá o mesmo valor de erro</a:t>
                </a:r>
                <a:r>
                  <a:rPr lang="pt-BR" dirty="0"/>
                  <a:t>.</a:t>
                </a:r>
              </a:p>
            </p:txBody>
          </p:sp>
        </mc:Choice>
        <mc:Fallback xmlns="">
          <p:sp>
            <p:nvSpPr>
              <p:cNvPr id="3" name="Espaço Reservado para Conteúdo 2"/>
              <p:cNvSpPr>
                <a:spLocks noGrp="1" noRot="1" noChangeAspect="1" noMove="1" noResize="1" noEditPoints="1" noAdjustHandles="1" noChangeArrowheads="1" noChangeShapeType="1" noTextEdit="1"/>
              </p:cNvSpPr>
              <p:nvPr>
                <p:ph idx="1"/>
              </p:nvPr>
            </p:nvSpPr>
            <p:spPr>
              <a:xfrm>
                <a:off x="838201" y="1825624"/>
                <a:ext cx="7857546" cy="5032375"/>
              </a:xfrm>
              <a:blipFill>
                <a:blip r:embed="rId3"/>
                <a:stretch>
                  <a:fillRect l="-1398" t="-1937" r="-776"/>
                </a:stretch>
              </a:blipFill>
            </p:spPr>
            <p:txBody>
              <a:bodyPr/>
              <a:lstStyle/>
              <a:p>
                <a:r>
                  <a:rPr lang="pt-BR">
                    <a:noFill/>
                  </a:rPr>
                  <a:t> </a:t>
                </a:r>
              </a:p>
            </p:txBody>
          </p:sp>
        </mc:Fallback>
      </mc:AlternateContent>
      <p:grpSp>
        <p:nvGrpSpPr>
          <p:cNvPr id="8" name="Grupo 7"/>
          <p:cNvGrpSpPr/>
          <p:nvPr/>
        </p:nvGrpSpPr>
        <p:grpSpPr>
          <a:xfrm>
            <a:off x="8743354" y="52955"/>
            <a:ext cx="3266009" cy="6766944"/>
            <a:chOff x="8743354" y="52955"/>
            <a:chExt cx="3266009" cy="6766944"/>
          </a:xfrm>
        </p:grpSpPr>
        <p:grpSp>
          <p:nvGrpSpPr>
            <p:cNvPr id="5" name="Grupo 4"/>
            <p:cNvGrpSpPr/>
            <p:nvPr/>
          </p:nvGrpSpPr>
          <p:grpSpPr>
            <a:xfrm>
              <a:off x="8743354" y="52955"/>
              <a:ext cx="3266009" cy="6766944"/>
              <a:chOff x="8743354" y="52955"/>
              <a:chExt cx="3266009" cy="6766944"/>
            </a:xfrm>
          </p:grpSpPr>
          <p:grpSp>
            <p:nvGrpSpPr>
              <p:cNvPr id="15" name="Grupo 14"/>
              <p:cNvGrpSpPr/>
              <p:nvPr/>
            </p:nvGrpSpPr>
            <p:grpSpPr>
              <a:xfrm>
                <a:off x="8784375" y="3494131"/>
                <a:ext cx="3224988" cy="3325768"/>
                <a:chOff x="12393519" y="3506831"/>
                <a:chExt cx="3224988" cy="3325768"/>
              </a:xfrm>
            </p:grpSpPr>
            <p:pic>
              <p:nvPicPr>
                <p:cNvPr id="14" name="Imagem 13"/>
                <p:cNvPicPr>
                  <a:picLocks noChangeAspect="1"/>
                </p:cNvPicPr>
                <p:nvPr/>
              </p:nvPicPr>
              <p:blipFill rotWithShape="1">
                <a:blip r:embed="rId4" cstate="print">
                  <a:extLst>
                    <a:ext uri="{28A0092B-C50C-407E-A947-70E740481C1C}">
                      <a14:useLocalDpi xmlns:a14="http://schemas.microsoft.com/office/drawing/2010/main" val="0"/>
                    </a:ext>
                  </a:extLst>
                </a:blip>
                <a:srcRect l="1783" t="7013" r="9328" b="1320"/>
                <a:stretch/>
              </p:blipFill>
              <p:spPr>
                <a:xfrm>
                  <a:off x="12393519" y="3506831"/>
                  <a:ext cx="3224988" cy="3325768"/>
                </a:xfrm>
                <a:prstGeom prst="rect">
                  <a:avLst/>
                </a:prstGeom>
              </p:spPr>
            </p:pic>
            <p:sp>
              <p:nvSpPr>
                <p:cNvPr id="6" name="TextBox 6"/>
                <p:cNvSpPr txBox="1"/>
                <p:nvPr/>
              </p:nvSpPr>
              <p:spPr>
                <a:xfrm>
                  <a:off x="13580950" y="4356497"/>
                  <a:ext cx="1207510" cy="307777"/>
                </a:xfrm>
                <a:prstGeom prst="rect">
                  <a:avLst/>
                </a:prstGeom>
                <a:noFill/>
              </p:spPr>
              <p:txBody>
                <a:bodyPr wrap="none" rtlCol="0">
                  <a:spAutoFit/>
                </a:bodyPr>
                <a:lstStyle/>
                <a:p>
                  <a:r>
                    <a:rPr lang="pt-BR" sz="1400" dirty="0"/>
                    <a:t>solução ótima</a:t>
                  </a:r>
                </a:p>
              </p:txBody>
            </p:sp>
            <p:cxnSp>
              <p:nvCxnSpPr>
                <p:cNvPr id="7" name="Straight Arrow Connector 8"/>
                <p:cNvCxnSpPr/>
                <p:nvPr/>
              </p:nvCxnSpPr>
              <p:spPr>
                <a:xfrm>
                  <a:off x="14214477" y="4587004"/>
                  <a:ext cx="4923" cy="42820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2" name="Grupo 11"/>
              <p:cNvGrpSpPr/>
              <p:nvPr/>
            </p:nvGrpSpPr>
            <p:grpSpPr>
              <a:xfrm>
                <a:off x="8743354" y="52955"/>
                <a:ext cx="3266009" cy="3027742"/>
                <a:chOff x="8860011" y="138306"/>
                <a:chExt cx="3266009" cy="3027742"/>
              </a:xfrm>
            </p:grpSpPr>
            <p:pic>
              <p:nvPicPr>
                <p:cNvPr id="11" name="Imagem 10"/>
                <p:cNvPicPr>
                  <a:picLocks noChangeAspect="1"/>
                </p:cNvPicPr>
                <p:nvPr/>
              </p:nvPicPr>
              <p:blipFill rotWithShape="1">
                <a:blip r:embed="rId5">
                  <a:extLst>
                    <a:ext uri="{28A0092B-C50C-407E-A947-70E740481C1C}">
                      <a14:useLocalDpi xmlns:a14="http://schemas.microsoft.com/office/drawing/2010/main" val="0"/>
                    </a:ext>
                  </a:extLst>
                </a:blip>
                <a:srcRect l="2950" t="7356" r="10919" b="12797"/>
                <a:stretch/>
              </p:blipFill>
              <p:spPr>
                <a:xfrm>
                  <a:off x="8860011" y="138306"/>
                  <a:ext cx="3266009" cy="3027742"/>
                </a:xfrm>
                <a:prstGeom prst="rect">
                  <a:avLst/>
                </a:prstGeom>
              </p:spPr>
            </p:pic>
            <p:sp>
              <p:nvSpPr>
                <p:cNvPr id="10" name="Elipse 9"/>
                <p:cNvSpPr/>
                <p:nvPr/>
              </p:nvSpPr>
              <p:spPr>
                <a:xfrm>
                  <a:off x="10353006" y="1388315"/>
                  <a:ext cx="720000" cy="72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 name="Elipse 15"/>
                <p:cNvSpPr/>
                <p:nvPr/>
              </p:nvSpPr>
              <p:spPr>
                <a:xfrm>
                  <a:off x="10533006" y="156831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 name="Elipse 16"/>
                <p:cNvSpPr/>
                <p:nvPr/>
              </p:nvSpPr>
              <p:spPr>
                <a:xfrm>
                  <a:off x="10169100" y="1208315"/>
                  <a:ext cx="1080000" cy="108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Elipse 17"/>
                <p:cNvSpPr/>
                <p:nvPr/>
              </p:nvSpPr>
              <p:spPr>
                <a:xfrm>
                  <a:off x="9995932" y="1027906"/>
                  <a:ext cx="1440000" cy="144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19" name="Seta para a direita 18"/>
              <p:cNvSpPr/>
              <p:nvPr/>
            </p:nvSpPr>
            <p:spPr>
              <a:xfrm rot="5400000">
                <a:off x="10402140" y="3055898"/>
                <a:ext cx="346842" cy="462456"/>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4" name="Estrela de 5 pontas 3"/>
            <p:cNvSpPr/>
            <p:nvPr/>
          </p:nvSpPr>
          <p:spPr>
            <a:xfrm>
              <a:off x="10545275" y="1603843"/>
              <a:ext cx="108000" cy="108000"/>
            </a:xfrm>
            <a:prstGeom prst="star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Tree>
    <p:extLst>
      <p:ext uri="{BB962C8B-B14F-4D97-AF65-F5344CB8AC3E}">
        <p14:creationId xmlns:p14="http://schemas.microsoft.com/office/powerpoint/2010/main" val="90907020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1EADC87F-171C-C864-28AD-883D892C0441}"/>
              </a:ext>
            </a:extLst>
          </p:cNvPr>
          <p:cNvSpPr>
            <a:spLocks noGrp="1"/>
          </p:cNvSpPr>
          <p:nvPr>
            <p:ph idx="1"/>
          </p:nvPr>
        </p:nvSpPr>
        <p:spPr>
          <a:xfrm>
            <a:off x="752167" y="2392516"/>
            <a:ext cx="10687665" cy="2072968"/>
          </a:xfrm>
        </p:spPr>
        <p:txBody>
          <a:bodyPr>
            <a:normAutofit/>
          </a:bodyPr>
          <a:lstStyle/>
          <a:p>
            <a:pPr marL="0" indent="0" algn="ctr">
              <a:buNone/>
            </a:pPr>
            <a:r>
              <a:rPr lang="pt-BR" sz="4800" b="1" i="1" dirty="0"/>
              <a:t>Porém, nem tudo são flores com a equação normal...</a:t>
            </a:r>
            <a:endParaRPr lang="pt-BR" sz="4800" i="1" dirty="0"/>
          </a:p>
        </p:txBody>
      </p:sp>
    </p:spTree>
    <p:extLst>
      <p:ext uri="{BB962C8B-B14F-4D97-AF65-F5344CB8AC3E}">
        <p14:creationId xmlns:p14="http://schemas.microsoft.com/office/powerpoint/2010/main" val="227899932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AC8D746-3DEA-439B-1595-9139BE769DFA}"/>
              </a:ext>
            </a:extLst>
          </p:cNvPr>
          <p:cNvSpPr>
            <a:spLocks noGrp="1"/>
          </p:cNvSpPr>
          <p:nvPr>
            <p:ph type="title"/>
          </p:nvPr>
        </p:nvSpPr>
        <p:spPr/>
        <p:txBody>
          <a:bodyPr/>
          <a:lstStyle/>
          <a:p>
            <a:r>
              <a:rPr lang="pt-BR" dirty="0"/>
              <a:t>Desvantagens da equação normal</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07E1BAF9-B052-2AD9-381D-36E00A1277E9}"/>
                  </a:ext>
                </a:extLst>
              </p:cNvPr>
              <p:cNvSpPr>
                <a:spLocks noGrp="1"/>
              </p:cNvSpPr>
              <p:nvPr>
                <p:ph idx="1"/>
              </p:nvPr>
            </p:nvSpPr>
            <p:spPr>
              <a:xfrm>
                <a:off x="838199" y="1825624"/>
                <a:ext cx="11143594" cy="5032375"/>
              </a:xfrm>
            </p:spPr>
            <p:txBody>
              <a:bodyPr>
                <a:normAutofit lnSpcReduction="10000"/>
              </a:bodyPr>
              <a:lstStyle/>
              <a:p>
                <a:r>
                  <a:rPr lang="pt-BR" b="1" dirty="0"/>
                  <a:t>Alta complexidade computacional</a:t>
                </a:r>
                <a:r>
                  <a:rPr lang="pt-BR" dirty="0"/>
                  <a:t>: a solução da </a:t>
                </a:r>
                <a:r>
                  <a:rPr lang="pt-BR" b="1" i="1" dirty="0"/>
                  <a:t>equação normal</a:t>
                </a:r>
                <a:r>
                  <a:rPr lang="pt-BR" dirty="0"/>
                  <a:t> envolve o </a:t>
                </a:r>
                <a:r>
                  <a:rPr lang="pt-BR" b="1" i="1" dirty="0">
                    <a:solidFill>
                      <a:srgbClr val="7030A0"/>
                    </a:solidFill>
                  </a:rPr>
                  <a:t>cálculo da inversa </a:t>
                </a:r>
                <a:r>
                  <a:rPr lang="pt-BR" dirty="0"/>
                  <a:t>de </a:t>
                </a:r>
                <a14:m>
                  <m:oMath xmlns:m="http://schemas.openxmlformats.org/officeDocument/2006/math">
                    <m:sSup>
                      <m:sSupPr>
                        <m:ctrlPr>
                          <a:rPr lang="pt-BR" i="1">
                            <a:latin typeface="Cambria Math" panose="02040503050406030204" pitchFamily="18" charset="0"/>
                          </a:rPr>
                        </m:ctrlPr>
                      </m:sSupPr>
                      <m:e>
                        <m:r>
                          <a:rPr lang="pt-BR" b="1" i="1" smtClean="0">
                            <a:latin typeface="Cambria Math" panose="02040503050406030204" pitchFamily="18" charset="0"/>
                          </a:rPr>
                          <m:t>𝑿</m:t>
                        </m:r>
                      </m:e>
                      <m:sup>
                        <m:r>
                          <a:rPr lang="pt-BR" i="1">
                            <a:latin typeface="Cambria Math" panose="02040503050406030204" pitchFamily="18" charset="0"/>
                          </a:rPr>
                          <m:t>𝑇</m:t>
                        </m:r>
                      </m:sup>
                    </m:sSup>
                    <m:r>
                      <a:rPr lang="pt-BR" b="1" i="1" smtClean="0">
                        <a:latin typeface="Cambria Math" panose="02040503050406030204" pitchFamily="18" charset="0"/>
                      </a:rPr>
                      <m:t>𝑿</m:t>
                    </m:r>
                  </m:oMath>
                </a14:m>
                <a:r>
                  <a:rPr lang="pt-BR" dirty="0"/>
                  <a:t>.</a:t>
                </a:r>
              </a:p>
              <a:p>
                <a:r>
                  <a:rPr lang="pt-BR" dirty="0"/>
                  <a:t>Esse cálculo tem complexidade computacional que varia de </a:t>
                </a:r>
                <a14:m>
                  <m:oMath xmlns:m="http://schemas.openxmlformats.org/officeDocument/2006/math">
                    <m:r>
                      <a:rPr lang="pt-BR" b="0" i="1" smtClean="0">
                        <a:latin typeface="Cambria Math" panose="02040503050406030204" pitchFamily="18" charset="0"/>
                      </a:rPr>
                      <m:t>𝑂</m:t>
                    </m:r>
                    <m:r>
                      <a:rPr lang="pt-BR" b="0" i="1" smtClean="0">
                        <a:latin typeface="Cambria Math" panose="02040503050406030204" pitchFamily="18" charset="0"/>
                      </a:rPr>
                      <m:t>(</m:t>
                    </m:r>
                    <m:sSup>
                      <m:sSupPr>
                        <m:ctrlPr>
                          <a:rPr lang="pt-BR" b="0" i="1" smtClean="0">
                            <a:latin typeface="Cambria Math" panose="02040503050406030204" pitchFamily="18" charset="0"/>
                          </a:rPr>
                        </m:ctrlPr>
                      </m:sSupPr>
                      <m:e>
                        <m:r>
                          <a:rPr lang="pt-BR" b="0" i="1" smtClean="0">
                            <a:latin typeface="Cambria Math" panose="02040503050406030204" pitchFamily="18" charset="0"/>
                          </a:rPr>
                          <m:t>𝐾</m:t>
                        </m:r>
                      </m:e>
                      <m:sup>
                        <m:r>
                          <a:rPr lang="pt-BR" b="0" i="1" smtClean="0">
                            <a:latin typeface="Cambria Math" panose="02040503050406030204" pitchFamily="18" charset="0"/>
                          </a:rPr>
                          <m:t>2.4</m:t>
                        </m:r>
                      </m:sup>
                    </m:sSup>
                    <m:r>
                      <a:rPr lang="pt-BR" b="0" i="1" smtClean="0">
                        <a:latin typeface="Cambria Math" panose="02040503050406030204" pitchFamily="18" charset="0"/>
                      </a:rPr>
                      <m:t>)</m:t>
                    </m:r>
                  </m:oMath>
                </a14:m>
                <a:r>
                  <a:rPr lang="pt-BR" dirty="0"/>
                  <a:t> a </a:t>
                </a:r>
                <a14:m>
                  <m:oMath xmlns:m="http://schemas.openxmlformats.org/officeDocument/2006/math">
                    <m:r>
                      <a:rPr lang="pt-BR" i="1">
                        <a:latin typeface="Cambria Math" panose="02040503050406030204" pitchFamily="18" charset="0"/>
                      </a:rPr>
                      <m:t>𝑂</m:t>
                    </m:r>
                    <m:r>
                      <a:rPr lang="pt-BR" i="1">
                        <a:latin typeface="Cambria Math" panose="02040503050406030204" pitchFamily="18" charset="0"/>
                      </a:rPr>
                      <m:t>(</m:t>
                    </m:r>
                    <m:sSup>
                      <m:sSupPr>
                        <m:ctrlPr>
                          <a:rPr lang="pt-BR" i="1">
                            <a:latin typeface="Cambria Math" panose="02040503050406030204" pitchFamily="18" charset="0"/>
                          </a:rPr>
                        </m:ctrlPr>
                      </m:sSupPr>
                      <m:e>
                        <m:r>
                          <a:rPr lang="pt-BR" b="0" i="1" smtClean="0">
                            <a:latin typeface="Cambria Math" panose="02040503050406030204" pitchFamily="18" charset="0"/>
                          </a:rPr>
                          <m:t>𝐾</m:t>
                        </m:r>
                      </m:e>
                      <m:sup>
                        <m:r>
                          <a:rPr lang="pt-BR" b="0" i="1" smtClean="0">
                            <a:latin typeface="Cambria Math" panose="02040503050406030204" pitchFamily="18" charset="0"/>
                          </a:rPr>
                          <m:t>3</m:t>
                        </m:r>
                      </m:sup>
                    </m:sSup>
                    <m:r>
                      <a:rPr lang="pt-BR" i="1">
                        <a:latin typeface="Cambria Math" panose="02040503050406030204" pitchFamily="18" charset="0"/>
                      </a:rPr>
                      <m:t>)</m:t>
                    </m:r>
                  </m:oMath>
                </a14:m>
                <a:r>
                  <a:rPr lang="pt-BR" dirty="0"/>
                  <a:t>, onde </a:t>
                </a:r>
                <a14:m>
                  <m:oMath xmlns:m="http://schemas.openxmlformats.org/officeDocument/2006/math">
                    <m:r>
                      <a:rPr lang="pt-BR" i="1">
                        <a:latin typeface="Cambria Math" panose="02040503050406030204" pitchFamily="18" charset="0"/>
                      </a:rPr>
                      <m:t>𝐾</m:t>
                    </m:r>
                  </m:oMath>
                </a14:m>
                <a:r>
                  <a:rPr lang="pt-BR" dirty="0"/>
                  <a:t> é o número de atributos.</a:t>
                </a:r>
              </a:p>
              <a:p>
                <a:pPr lvl="1">
                  <a:buFont typeface="Wingdings" panose="05000000000000000000" pitchFamily="2" charset="2"/>
                  <a:buChar char="§"/>
                </a:pPr>
                <a:r>
                  <a:rPr lang="pt-BR" dirty="0"/>
                  <a:t>“</a:t>
                </a:r>
                <a:r>
                  <a:rPr lang="pt-BR" i="1" dirty="0"/>
                  <a:t>Big O</a:t>
                </a:r>
                <a:r>
                  <a:rPr lang="pt-BR" dirty="0"/>
                  <a:t>”</a:t>
                </a:r>
                <a:r>
                  <a:rPr lang="pt-BR" b="0" i="0" dirty="0">
                    <a:effectLst/>
                  </a:rPr>
                  <a:t> </a:t>
                </a:r>
                <a:r>
                  <a:rPr lang="pt-BR" dirty="0"/>
                  <a:t>é </a:t>
                </a:r>
                <a:r>
                  <a:rPr lang="pt-BR" b="0" i="0" dirty="0">
                    <a:effectLst/>
                  </a:rPr>
                  <a:t>uma notação usada para analisar como o </a:t>
                </a:r>
                <a:r>
                  <a:rPr lang="pt-BR" b="1" i="1" dirty="0">
                    <a:solidFill>
                      <a:srgbClr val="00B050"/>
                    </a:solidFill>
                    <a:effectLst/>
                  </a:rPr>
                  <a:t>tempo de execução de um algoritmo cresce à medida que o número de entradas aumenta</a:t>
                </a:r>
                <a:r>
                  <a:rPr lang="pt-BR" b="0" i="0" dirty="0">
                    <a:effectLst/>
                  </a:rPr>
                  <a:t>.</a:t>
                </a:r>
                <a:endParaRPr lang="pt-BR" dirty="0"/>
              </a:p>
              <a:p>
                <a:pPr lvl="1">
                  <a:buFont typeface="Wingdings" panose="05000000000000000000" pitchFamily="2" charset="2"/>
                  <a:buChar char="§"/>
                </a:pPr>
                <a:r>
                  <a:rPr lang="pt-BR" b="1" dirty="0"/>
                  <a:t>Exemplo</a:t>
                </a:r>
                <a:r>
                  <a:rPr lang="pt-BR" dirty="0"/>
                  <a:t>: Se o número de </a:t>
                </a:r>
                <a:r>
                  <a:rPr lang="pt-BR" b="1" i="1" dirty="0"/>
                  <a:t>atributos</a:t>
                </a:r>
                <a:r>
                  <a:rPr lang="pt-BR" dirty="0"/>
                  <a:t>, </a:t>
                </a:r>
                <a14:m>
                  <m:oMath xmlns:m="http://schemas.openxmlformats.org/officeDocument/2006/math">
                    <m:r>
                      <a:rPr lang="pt-BR" b="0" i="1" smtClean="0">
                        <a:latin typeface="Cambria Math" panose="02040503050406030204" pitchFamily="18" charset="0"/>
                      </a:rPr>
                      <m:t>𝐾</m:t>
                    </m:r>
                  </m:oMath>
                </a14:m>
                <a:r>
                  <a:rPr lang="pt-BR" dirty="0"/>
                  <a:t>,</a:t>
                </a:r>
                <a:r>
                  <a:rPr lang="pt-BR" b="1" i="1" dirty="0"/>
                  <a:t> </a:t>
                </a:r>
                <a:r>
                  <a:rPr lang="pt-BR" dirty="0"/>
                  <a:t>passar de 1 para 2, o tempo para cálculo aumenta de </a:t>
                </a:r>
                <a14:m>
                  <m:oMath xmlns:m="http://schemas.openxmlformats.org/officeDocument/2006/math">
                    <m:sSup>
                      <m:sSupPr>
                        <m:ctrlPr>
                          <a:rPr lang="pt-BR" i="1" smtClean="0">
                            <a:latin typeface="Cambria Math" panose="02040503050406030204" pitchFamily="18" charset="0"/>
                          </a:rPr>
                        </m:ctrlPr>
                      </m:sSupPr>
                      <m:e>
                        <m:r>
                          <a:rPr lang="pt-BR" b="0" i="1" smtClean="0">
                            <a:latin typeface="Cambria Math" panose="02040503050406030204" pitchFamily="18" charset="0"/>
                          </a:rPr>
                          <m:t>2</m:t>
                        </m:r>
                      </m:e>
                      <m:sup>
                        <m:r>
                          <a:rPr lang="pt-BR" b="0" i="1" smtClean="0">
                            <a:latin typeface="Cambria Math" panose="02040503050406030204" pitchFamily="18" charset="0"/>
                          </a:rPr>
                          <m:t>2.4</m:t>
                        </m:r>
                      </m:sup>
                    </m:sSup>
                    <m:r>
                      <a:rPr lang="pt-BR" b="0" i="1" smtClean="0">
                        <a:latin typeface="Cambria Math" panose="02040503050406030204" pitchFamily="18" charset="0"/>
                      </a:rPr>
                      <m:t>=5.3</m:t>
                    </m:r>
                  </m:oMath>
                </a14:m>
                <a:r>
                  <a:rPr lang="pt-BR" dirty="0"/>
                  <a:t> a </a:t>
                </a:r>
                <a14:m>
                  <m:oMath xmlns:m="http://schemas.openxmlformats.org/officeDocument/2006/math">
                    <m:sSup>
                      <m:sSupPr>
                        <m:ctrlPr>
                          <a:rPr lang="pt-BR" i="1">
                            <a:latin typeface="Cambria Math" panose="02040503050406030204" pitchFamily="18" charset="0"/>
                          </a:rPr>
                        </m:ctrlPr>
                      </m:sSupPr>
                      <m:e>
                        <m:r>
                          <a:rPr lang="pt-BR" i="1">
                            <a:latin typeface="Cambria Math" panose="02040503050406030204" pitchFamily="18" charset="0"/>
                          </a:rPr>
                          <m:t>2</m:t>
                        </m:r>
                      </m:e>
                      <m:sup>
                        <m:r>
                          <a:rPr lang="pt-BR" b="0" i="1" smtClean="0">
                            <a:latin typeface="Cambria Math" panose="02040503050406030204" pitchFamily="18" charset="0"/>
                          </a:rPr>
                          <m:t>3</m:t>
                        </m:r>
                      </m:sup>
                    </m:sSup>
                    <m:r>
                      <a:rPr lang="pt-BR" i="1">
                        <a:latin typeface="Cambria Math" panose="02040503050406030204" pitchFamily="18" charset="0"/>
                      </a:rPr>
                      <m:t>=</m:t>
                    </m:r>
                    <m:r>
                      <a:rPr lang="pt-BR" b="0" i="1" smtClean="0">
                        <a:latin typeface="Cambria Math" panose="02040503050406030204" pitchFamily="18" charset="0"/>
                      </a:rPr>
                      <m:t>8</m:t>
                    </m:r>
                  </m:oMath>
                </a14:m>
                <a:r>
                  <a:rPr lang="pt-BR" dirty="0"/>
                  <a:t> vezes.</a:t>
                </a:r>
              </a:p>
              <a:p>
                <a:r>
                  <a:rPr lang="pt-BR" dirty="0"/>
                  <a:t>Alguns conjuntos de dados podem ter centenas ou até milhares de atributos!</a:t>
                </a:r>
              </a:p>
              <a:p>
                <a:pPr lvl="1">
                  <a:buFont typeface="Wingdings" panose="05000000000000000000" pitchFamily="2" charset="2"/>
                  <a:buChar char="§"/>
                </a:pPr>
                <a:r>
                  <a:rPr lang="pt-BR" b="1" i="1" dirty="0" err="1">
                    <a:effectLst/>
                  </a:rPr>
                  <a:t>House</a:t>
                </a:r>
                <a:r>
                  <a:rPr lang="pt-BR" b="1" i="1" dirty="0">
                    <a:effectLst/>
                  </a:rPr>
                  <a:t> </a:t>
                </a:r>
                <a:r>
                  <a:rPr lang="pt-BR" b="1" i="1" dirty="0" err="1">
                    <a:effectLst/>
                  </a:rPr>
                  <a:t>Prices</a:t>
                </a:r>
                <a:r>
                  <a:rPr lang="pt-BR" b="1" i="1" dirty="0">
                    <a:effectLst/>
                  </a:rPr>
                  <a:t> </a:t>
                </a:r>
                <a:r>
                  <a:rPr lang="pt-BR" b="0" i="0" dirty="0">
                    <a:effectLst/>
                  </a:rPr>
                  <a:t>é um dataset </a:t>
                </a:r>
                <a:r>
                  <a:rPr lang="pt-BR" dirty="0"/>
                  <a:t>com</a:t>
                </a:r>
                <a:r>
                  <a:rPr lang="pt-BR" b="0" i="0" dirty="0">
                    <a:effectLst/>
                  </a:rPr>
                  <a:t> informações de casas que possui 79 atributos.</a:t>
                </a:r>
              </a:p>
              <a:p>
                <a:pPr lvl="1">
                  <a:buFont typeface="Wingdings" panose="05000000000000000000" pitchFamily="2" charset="2"/>
                  <a:buChar char="§"/>
                </a:pPr>
                <a:r>
                  <a:rPr lang="pt-BR" b="1" i="1" dirty="0" err="1">
                    <a:effectLst/>
                  </a:rPr>
                  <a:t>ImageNet</a:t>
                </a:r>
                <a:r>
                  <a:rPr lang="pt-BR" b="0" i="0" dirty="0">
                    <a:effectLst/>
                  </a:rPr>
                  <a:t> é um dataset </a:t>
                </a:r>
                <a:r>
                  <a:rPr lang="pt-BR" dirty="0"/>
                  <a:t>com imagens, onde cada imagem tem em média 256x256= 65536 </a:t>
                </a:r>
                <a:r>
                  <a:rPr lang="pt-BR" i="1" dirty="0"/>
                  <a:t>pixels</a:t>
                </a:r>
                <a:r>
                  <a:rPr lang="pt-BR" dirty="0"/>
                  <a:t> e cada </a:t>
                </a:r>
                <a:r>
                  <a:rPr lang="pt-BR" i="1" dirty="0"/>
                  <a:t>pixel</a:t>
                </a:r>
                <a:r>
                  <a:rPr lang="pt-BR" dirty="0"/>
                  <a:t> é um atributo.</a:t>
                </a:r>
              </a:p>
            </p:txBody>
          </p:sp>
        </mc:Choice>
        <mc:Fallback xmlns="">
          <p:sp>
            <p:nvSpPr>
              <p:cNvPr id="3" name="Espaço Reservado para Conteúdo 2">
                <a:extLst>
                  <a:ext uri="{FF2B5EF4-FFF2-40B4-BE49-F238E27FC236}">
                    <a16:creationId xmlns:a16="http://schemas.microsoft.com/office/drawing/2014/main" id="{07E1BAF9-B052-2AD9-381D-36E00A1277E9}"/>
                  </a:ext>
                </a:extLst>
              </p:cNvPr>
              <p:cNvSpPr>
                <a:spLocks noGrp="1" noRot="1" noChangeAspect="1" noMove="1" noResize="1" noEditPoints="1" noAdjustHandles="1" noChangeArrowheads="1" noChangeShapeType="1" noTextEdit="1"/>
              </p:cNvSpPr>
              <p:nvPr>
                <p:ph idx="1"/>
              </p:nvPr>
            </p:nvSpPr>
            <p:spPr>
              <a:xfrm>
                <a:off x="838199" y="1825624"/>
                <a:ext cx="11143594" cy="5032375"/>
              </a:xfrm>
              <a:blipFill>
                <a:blip r:embed="rId3"/>
                <a:stretch>
                  <a:fillRect l="-929" t="-2663" r="-1258"/>
                </a:stretch>
              </a:blipFill>
            </p:spPr>
            <p:txBody>
              <a:bodyPr/>
              <a:lstStyle/>
              <a:p>
                <a:r>
                  <a:rPr lang="pt-BR">
                    <a:noFill/>
                  </a:rPr>
                  <a:t> </a:t>
                </a:r>
              </a:p>
            </p:txBody>
          </p:sp>
        </mc:Fallback>
      </mc:AlternateContent>
    </p:spTree>
    <p:extLst>
      <p:ext uri="{BB962C8B-B14F-4D97-AF65-F5344CB8AC3E}">
        <p14:creationId xmlns:p14="http://schemas.microsoft.com/office/powerpoint/2010/main" val="243939265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C3C4A73-947B-C02C-F7F4-6C1C84840D9B}"/>
              </a:ext>
            </a:extLst>
          </p:cNvPr>
          <p:cNvSpPr>
            <a:spLocks noGrp="1"/>
          </p:cNvSpPr>
          <p:nvPr>
            <p:ph type="title"/>
          </p:nvPr>
        </p:nvSpPr>
        <p:spPr/>
        <p:txBody>
          <a:bodyPr/>
          <a:lstStyle/>
          <a:p>
            <a:r>
              <a:rPr lang="pt-BR" dirty="0"/>
              <a:t>Desvantagens da forma fechada (eq. normal)</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8902E5C9-69A0-4836-2C53-127E2F8BDE8E}"/>
                  </a:ext>
                </a:extLst>
              </p:cNvPr>
              <p:cNvSpPr>
                <a:spLocks noGrp="1"/>
              </p:cNvSpPr>
              <p:nvPr>
                <p:ph idx="1"/>
              </p:nvPr>
            </p:nvSpPr>
            <p:spPr>
              <a:xfrm>
                <a:off x="838200" y="1825624"/>
                <a:ext cx="11038490" cy="5032375"/>
              </a:xfrm>
            </p:spPr>
            <p:txBody>
              <a:bodyPr/>
              <a:lstStyle/>
              <a:p>
                <a:r>
                  <a:rPr lang="pt-BR" dirty="0"/>
                  <a:t>Além disso, dependendo do número de </a:t>
                </a:r>
                <a:r>
                  <a:rPr lang="pt-BR" b="1" i="1" dirty="0"/>
                  <a:t>exemplos do conjunto de treinamento</a:t>
                </a:r>
                <a:r>
                  <a:rPr lang="pt-BR" dirty="0"/>
                  <a:t>, </a:t>
                </a:r>
                <a14:m>
                  <m:oMath xmlns:m="http://schemas.openxmlformats.org/officeDocument/2006/math">
                    <m:r>
                      <a:rPr lang="pt-BR" b="0" i="1" smtClean="0">
                        <a:latin typeface="Cambria Math" panose="02040503050406030204" pitchFamily="18" charset="0"/>
                      </a:rPr>
                      <m:t>𝑁</m:t>
                    </m:r>
                  </m:oMath>
                </a14:m>
                <a:r>
                  <a:rPr lang="pt-BR" dirty="0"/>
                  <a:t>, e de </a:t>
                </a:r>
                <a:r>
                  <a:rPr lang="pt-BR" b="1" i="1" dirty="0"/>
                  <a:t>atributos</a:t>
                </a:r>
                <a:r>
                  <a:rPr lang="pt-BR" dirty="0"/>
                  <a:t>, </a:t>
                </a:r>
                <a14:m>
                  <m:oMath xmlns:m="http://schemas.openxmlformats.org/officeDocument/2006/math">
                    <m:r>
                      <a:rPr lang="pt-BR" b="1" i="1" smtClean="0">
                        <a:latin typeface="Cambria Math" panose="02040503050406030204" pitchFamily="18" charset="0"/>
                      </a:rPr>
                      <m:t>𝒙</m:t>
                    </m:r>
                  </m:oMath>
                </a14:m>
                <a:r>
                  <a:rPr lang="pt-BR" dirty="0"/>
                  <a:t>, a matriz de atributos, </a:t>
                </a:r>
                <a14:m>
                  <m:oMath xmlns:m="http://schemas.openxmlformats.org/officeDocument/2006/math">
                    <m:r>
                      <a:rPr lang="pt-BR" b="1" i="1" smtClean="0">
                        <a:latin typeface="Cambria Math" panose="02040503050406030204" pitchFamily="18" charset="0"/>
                      </a:rPr>
                      <m:t>𝑿</m:t>
                    </m:r>
                  </m:oMath>
                </a14:m>
                <a:r>
                  <a:rPr lang="pt-BR" dirty="0"/>
                  <a:t>, pode se tornar </a:t>
                </a:r>
                <a:r>
                  <a:rPr lang="pt-BR" b="1" i="1" dirty="0">
                    <a:solidFill>
                      <a:srgbClr val="7030A0"/>
                    </a:solidFill>
                  </a:rPr>
                  <a:t>muito grande</a:t>
                </a:r>
                <a:r>
                  <a:rPr lang="pt-BR" dirty="0"/>
                  <a:t>.</a:t>
                </a:r>
              </a:p>
              <a:p>
                <a:r>
                  <a:rPr lang="pt-BR" b="0" i="0" dirty="0">
                    <a:effectLst/>
                  </a:rPr>
                  <a:t>Consequentemente, a inversão de matrizes e os cálculos associados </a:t>
                </a:r>
                <a:r>
                  <a:rPr lang="pt-BR" dirty="0"/>
                  <a:t>podem </a:t>
                </a:r>
                <a:r>
                  <a:rPr lang="pt-BR" b="1" i="1" dirty="0">
                    <a:solidFill>
                      <a:srgbClr val="7030A0"/>
                    </a:solidFill>
                  </a:rPr>
                  <a:t>consumir muita CPU e memória</a:t>
                </a:r>
                <a:r>
                  <a:rPr lang="pt-BR" dirty="0"/>
                  <a:t>.</a:t>
                </a:r>
              </a:p>
              <a:p>
                <a:pPr lvl="1">
                  <a:buFont typeface="Wingdings" panose="05000000000000000000" pitchFamily="2" charset="2"/>
                  <a:buChar char="§"/>
                </a:pPr>
                <a:r>
                  <a:rPr lang="pt-BR" b="0" i="0" dirty="0">
                    <a:effectLst/>
                  </a:rPr>
                  <a:t>O que pode ser um limitante </a:t>
                </a:r>
                <a:r>
                  <a:rPr lang="pt-BR" dirty="0"/>
                  <a:t>para dispositivos </a:t>
                </a:r>
                <a:r>
                  <a:rPr lang="pt-BR" b="0" i="0" dirty="0">
                    <a:effectLst/>
                  </a:rPr>
                  <a:t>com recursos restritos (e.g., </a:t>
                </a:r>
                <a:r>
                  <a:rPr lang="pt-BR" b="0" i="0" dirty="0" err="1">
                    <a:effectLst/>
                  </a:rPr>
                  <a:t>IoT</a:t>
                </a:r>
                <a:r>
                  <a:rPr lang="pt-BR" b="0" i="0" dirty="0">
                    <a:effectLst/>
                  </a:rPr>
                  <a:t>).</a:t>
                </a:r>
                <a:endParaRPr lang="pt-BR" dirty="0"/>
              </a:p>
              <a:p>
                <a:r>
                  <a:rPr lang="pt-BR" dirty="0"/>
                  <a:t>Adicionalmente, para irmos </a:t>
                </a:r>
                <a:r>
                  <a:rPr lang="pt-BR" b="1" i="1" dirty="0">
                    <a:solidFill>
                      <a:srgbClr val="00B050"/>
                    </a:solidFill>
                  </a:rPr>
                  <a:t>além dos modelos lineares </a:t>
                </a:r>
                <a:r>
                  <a:rPr lang="pt-BR" dirty="0"/>
                  <a:t>(i.e., modelos não-lineares como classificadores e redes neurais) precisamos lidar com o fato de que </a:t>
                </a:r>
                <a:r>
                  <a:rPr lang="pt-BR" b="1" i="1" dirty="0">
                    <a:solidFill>
                      <a:srgbClr val="00B050"/>
                    </a:solidFill>
                  </a:rPr>
                  <a:t>nem sempre existem formas fechadas </a:t>
                </a:r>
                <a:r>
                  <a:rPr lang="pt-BR" dirty="0"/>
                  <a:t>como a </a:t>
                </a:r>
                <a:r>
                  <a:rPr lang="pt-BR" b="1" i="1" dirty="0"/>
                  <a:t>equação normal</a:t>
                </a:r>
                <a:r>
                  <a:rPr lang="pt-BR" dirty="0"/>
                  <a:t>.</a:t>
                </a:r>
              </a:p>
              <a:p>
                <a:r>
                  <a:rPr lang="pt-BR" b="1" dirty="0">
                    <a:solidFill>
                      <a:srgbClr val="FF0000"/>
                    </a:solidFill>
                  </a:rPr>
                  <a:t>Portanto, essa abordagem não é escalonável e muito menos flexível!</a:t>
                </a:r>
                <a:endParaRPr lang="pt-BR" dirty="0"/>
              </a:p>
            </p:txBody>
          </p:sp>
        </mc:Choice>
        <mc:Fallback xmlns="">
          <p:sp>
            <p:nvSpPr>
              <p:cNvPr id="3" name="Espaço Reservado para Conteúdo 2">
                <a:extLst>
                  <a:ext uri="{FF2B5EF4-FFF2-40B4-BE49-F238E27FC236}">
                    <a16:creationId xmlns:a16="http://schemas.microsoft.com/office/drawing/2014/main" id="{8902E5C9-69A0-4836-2C53-127E2F8BDE8E}"/>
                  </a:ext>
                </a:extLst>
              </p:cNvPr>
              <p:cNvSpPr>
                <a:spLocks noGrp="1" noRot="1" noChangeAspect="1" noMove="1" noResize="1" noEditPoints="1" noAdjustHandles="1" noChangeArrowheads="1" noChangeShapeType="1" noTextEdit="1"/>
              </p:cNvSpPr>
              <p:nvPr>
                <p:ph idx="1"/>
              </p:nvPr>
            </p:nvSpPr>
            <p:spPr>
              <a:xfrm>
                <a:off x="838200" y="1825624"/>
                <a:ext cx="11038490" cy="5032375"/>
              </a:xfrm>
              <a:blipFill>
                <a:blip r:embed="rId3"/>
                <a:stretch>
                  <a:fillRect l="-994" t="-1937" r="-1878"/>
                </a:stretch>
              </a:blipFill>
            </p:spPr>
            <p:txBody>
              <a:bodyPr/>
              <a:lstStyle/>
              <a:p>
                <a:r>
                  <a:rPr lang="pt-BR">
                    <a:noFill/>
                  </a:rPr>
                  <a:t> </a:t>
                </a:r>
              </a:p>
            </p:txBody>
          </p:sp>
        </mc:Fallback>
      </mc:AlternateContent>
    </p:spTree>
    <p:extLst>
      <p:ext uri="{BB962C8B-B14F-4D97-AF65-F5344CB8AC3E}">
        <p14:creationId xmlns:p14="http://schemas.microsoft.com/office/powerpoint/2010/main" val="406837652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1EADC87F-171C-C864-28AD-883D892C0441}"/>
              </a:ext>
            </a:extLst>
          </p:cNvPr>
          <p:cNvSpPr>
            <a:spLocks noGrp="1"/>
          </p:cNvSpPr>
          <p:nvPr>
            <p:ph idx="1"/>
          </p:nvPr>
        </p:nvSpPr>
        <p:spPr>
          <a:xfrm>
            <a:off x="752167" y="2910758"/>
            <a:ext cx="10687665" cy="1036484"/>
          </a:xfrm>
        </p:spPr>
        <p:txBody>
          <a:bodyPr>
            <a:normAutofit/>
          </a:bodyPr>
          <a:lstStyle/>
          <a:p>
            <a:pPr marL="0" indent="0" algn="ctr">
              <a:buNone/>
            </a:pPr>
            <a:r>
              <a:rPr lang="pt-BR" sz="4800" b="1" i="1" dirty="0"/>
              <a:t>Então o que pode ser feito?</a:t>
            </a:r>
            <a:endParaRPr lang="pt-BR" sz="4800" i="1" dirty="0"/>
          </a:p>
        </p:txBody>
      </p:sp>
    </p:spTree>
    <p:extLst>
      <p:ext uri="{BB962C8B-B14F-4D97-AF65-F5344CB8AC3E}">
        <p14:creationId xmlns:p14="http://schemas.microsoft.com/office/powerpoint/2010/main" val="105108169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021E8B8-B974-C982-0B69-CEE1DF37A7B3}"/>
              </a:ext>
            </a:extLst>
          </p:cNvPr>
          <p:cNvSpPr>
            <a:spLocks noGrp="1"/>
          </p:cNvSpPr>
          <p:nvPr>
            <p:ph type="title"/>
          </p:nvPr>
        </p:nvSpPr>
        <p:spPr/>
        <p:txBody>
          <a:bodyPr/>
          <a:lstStyle/>
          <a:p>
            <a:r>
              <a:rPr lang="pt-BR" dirty="0"/>
              <a:t>Abordagens iterativas de otimização</a:t>
            </a:r>
          </a:p>
        </p:txBody>
      </p:sp>
      <p:sp>
        <p:nvSpPr>
          <p:cNvPr id="3" name="Espaço Reservado para Conteúdo 2">
            <a:extLst>
              <a:ext uri="{FF2B5EF4-FFF2-40B4-BE49-F238E27FC236}">
                <a16:creationId xmlns:a16="http://schemas.microsoft.com/office/drawing/2014/main" id="{5BBBE412-7CD0-95CB-6019-63D1F8C810A1}"/>
              </a:ext>
            </a:extLst>
          </p:cNvPr>
          <p:cNvSpPr>
            <a:spLocks noGrp="1"/>
          </p:cNvSpPr>
          <p:nvPr>
            <p:ph idx="1"/>
          </p:nvPr>
        </p:nvSpPr>
        <p:spPr>
          <a:xfrm>
            <a:off x="5450382" y="1825624"/>
            <a:ext cx="6576517" cy="5032375"/>
          </a:xfrm>
        </p:spPr>
        <p:txBody>
          <a:bodyPr>
            <a:normAutofit/>
          </a:bodyPr>
          <a:lstStyle/>
          <a:p>
            <a:r>
              <a:rPr lang="pt-BR" dirty="0"/>
              <a:t>Podemos usar </a:t>
            </a:r>
            <a:r>
              <a:rPr lang="pt-BR" b="1" i="1" dirty="0">
                <a:solidFill>
                  <a:srgbClr val="7030A0"/>
                </a:solidFill>
              </a:rPr>
              <a:t>algoritmos de otimização iterativos</a:t>
            </a:r>
            <a:r>
              <a:rPr lang="pt-BR" dirty="0"/>
              <a:t>.</a:t>
            </a:r>
          </a:p>
          <a:p>
            <a:r>
              <a:rPr lang="pt-BR" dirty="0"/>
              <a:t>Eles têm </a:t>
            </a:r>
            <a:r>
              <a:rPr lang="pt-BR" b="1" i="1" dirty="0">
                <a:solidFill>
                  <a:srgbClr val="00B050"/>
                </a:solidFill>
              </a:rPr>
              <a:t>complexidade menor e ajustável</a:t>
            </a:r>
            <a:r>
              <a:rPr lang="pt-BR" dirty="0"/>
              <a:t> e são </a:t>
            </a:r>
            <a:r>
              <a:rPr lang="pt-BR" b="1" i="1" dirty="0">
                <a:solidFill>
                  <a:srgbClr val="00B050"/>
                </a:solidFill>
              </a:rPr>
              <a:t>flexíveis</a:t>
            </a:r>
            <a:r>
              <a:rPr lang="pt-BR" dirty="0"/>
              <a:t> o suficiente para trabalhar com modelos lineares e não lineares.</a:t>
            </a:r>
          </a:p>
          <a:p>
            <a:r>
              <a:rPr lang="pt-BR" dirty="0"/>
              <a:t>Esses algoritmos “</a:t>
            </a:r>
            <a:r>
              <a:rPr lang="pt-BR" b="1" i="1" dirty="0">
                <a:solidFill>
                  <a:srgbClr val="00B050"/>
                </a:solidFill>
              </a:rPr>
              <a:t>procuram</a:t>
            </a:r>
            <a:r>
              <a:rPr lang="pt-BR" dirty="0"/>
              <a:t>” de forma </a:t>
            </a:r>
            <a:r>
              <a:rPr lang="pt-BR" b="1" i="1" dirty="0">
                <a:solidFill>
                  <a:srgbClr val="00B050"/>
                </a:solidFill>
              </a:rPr>
              <a:t>iterativa</a:t>
            </a:r>
            <a:r>
              <a:rPr lang="pt-BR" dirty="0"/>
              <a:t> os pesos ótimos no </a:t>
            </a:r>
            <a:r>
              <a:rPr lang="pt-BR" b="1" i="1" dirty="0">
                <a:solidFill>
                  <a:schemeClr val="accent2"/>
                </a:solidFill>
              </a:rPr>
              <a:t>espaço de soluções</a:t>
            </a:r>
            <a:r>
              <a:rPr lang="pt-BR" dirty="0"/>
              <a:t>.</a:t>
            </a:r>
          </a:p>
          <a:p>
            <a:pPr lvl="1">
              <a:buFont typeface="Wingdings" panose="05000000000000000000" pitchFamily="2" charset="2"/>
              <a:buChar char="§"/>
            </a:pPr>
            <a:r>
              <a:rPr lang="pt-BR" b="1" i="1" dirty="0"/>
              <a:t>Espaço de soluções </a:t>
            </a:r>
            <a:r>
              <a:rPr lang="pt-BR" dirty="0"/>
              <a:t>é um outro nome para a </a:t>
            </a:r>
            <a:r>
              <a:rPr lang="pt-BR" b="1" i="1" dirty="0"/>
              <a:t>superfície de erro</a:t>
            </a:r>
            <a:r>
              <a:rPr lang="pt-BR" dirty="0"/>
              <a:t>.</a:t>
            </a:r>
          </a:p>
        </p:txBody>
      </p:sp>
      <p:grpSp>
        <p:nvGrpSpPr>
          <p:cNvPr id="4" name="Agrupar 3">
            <a:extLst>
              <a:ext uri="{FF2B5EF4-FFF2-40B4-BE49-F238E27FC236}">
                <a16:creationId xmlns:a16="http://schemas.microsoft.com/office/drawing/2014/main" id="{CFB2D7EF-7184-FAB6-F33B-8286476EAD97}"/>
              </a:ext>
            </a:extLst>
          </p:cNvPr>
          <p:cNvGrpSpPr/>
          <p:nvPr/>
        </p:nvGrpSpPr>
        <p:grpSpPr>
          <a:xfrm>
            <a:off x="838200" y="2091304"/>
            <a:ext cx="4381189" cy="4083507"/>
            <a:chOff x="55618" y="2251324"/>
            <a:chExt cx="4381189" cy="4083507"/>
          </a:xfrm>
        </p:grpSpPr>
        <p:grpSp>
          <p:nvGrpSpPr>
            <p:cNvPr id="18" name="Agrupar 17">
              <a:extLst>
                <a:ext uri="{FF2B5EF4-FFF2-40B4-BE49-F238E27FC236}">
                  <a16:creationId xmlns:a16="http://schemas.microsoft.com/office/drawing/2014/main" id="{615687FD-B2C4-1AEF-0A10-AE6F5410BD0C}"/>
                </a:ext>
              </a:extLst>
            </p:cNvPr>
            <p:cNvGrpSpPr/>
            <p:nvPr/>
          </p:nvGrpSpPr>
          <p:grpSpPr>
            <a:xfrm>
              <a:off x="55618" y="2251324"/>
              <a:ext cx="4381189" cy="4083507"/>
              <a:chOff x="930667" y="1938641"/>
              <a:chExt cx="4381189" cy="4083507"/>
            </a:xfrm>
          </p:grpSpPr>
          <p:grpSp>
            <p:nvGrpSpPr>
              <p:cNvPr id="19" name="Agrupar 18">
                <a:extLst>
                  <a:ext uri="{FF2B5EF4-FFF2-40B4-BE49-F238E27FC236}">
                    <a16:creationId xmlns:a16="http://schemas.microsoft.com/office/drawing/2014/main" id="{7320438B-03D1-0C44-1EDC-977C1C03E831}"/>
                  </a:ext>
                </a:extLst>
              </p:cNvPr>
              <p:cNvGrpSpPr/>
              <p:nvPr/>
            </p:nvGrpSpPr>
            <p:grpSpPr>
              <a:xfrm>
                <a:off x="930667" y="1938641"/>
                <a:ext cx="4381189" cy="4083507"/>
                <a:chOff x="447782" y="1825625"/>
                <a:chExt cx="4381189" cy="4083507"/>
              </a:xfrm>
            </p:grpSpPr>
            <p:grpSp>
              <p:nvGrpSpPr>
                <p:cNvPr id="29" name="Agrupar 28">
                  <a:extLst>
                    <a:ext uri="{FF2B5EF4-FFF2-40B4-BE49-F238E27FC236}">
                      <a16:creationId xmlns:a16="http://schemas.microsoft.com/office/drawing/2014/main" id="{A181C88A-FF73-A6F9-43F9-53C3A631D797}"/>
                    </a:ext>
                  </a:extLst>
                </p:cNvPr>
                <p:cNvGrpSpPr/>
                <p:nvPr/>
              </p:nvGrpSpPr>
              <p:grpSpPr>
                <a:xfrm>
                  <a:off x="447782" y="1825625"/>
                  <a:ext cx="4381189" cy="3859236"/>
                  <a:chOff x="1592492" y="1393380"/>
                  <a:chExt cx="3155387" cy="2846768"/>
                </a:xfrm>
              </p:grpSpPr>
              <p:pic>
                <p:nvPicPr>
                  <p:cNvPr id="38" name="Picture 2" descr="Visualization for Function Optimization in Python -  MachineLearningMastery.com">
                    <a:extLst>
                      <a:ext uri="{FF2B5EF4-FFF2-40B4-BE49-F238E27FC236}">
                        <a16:creationId xmlns:a16="http://schemas.microsoft.com/office/drawing/2014/main" id="{67730EB4-C906-446B-56D4-4A1B08424BA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5468" t="17228" r="16217" b="10711"/>
                  <a:stretch/>
                </p:blipFill>
                <p:spPr bwMode="auto">
                  <a:xfrm>
                    <a:off x="1592492" y="1393380"/>
                    <a:ext cx="3069081" cy="2844369"/>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39" name="CaixaDeTexto 38">
                        <a:extLst>
                          <a:ext uri="{FF2B5EF4-FFF2-40B4-BE49-F238E27FC236}">
                            <a16:creationId xmlns:a16="http://schemas.microsoft.com/office/drawing/2014/main" id="{E143FD81-E2A5-A70F-62DB-69FD6EC3D596}"/>
                          </a:ext>
                        </a:extLst>
                      </p:cNvPr>
                      <p:cNvSpPr txBox="1"/>
                      <p:nvPr/>
                    </p:nvSpPr>
                    <p:spPr>
                      <a:xfrm>
                        <a:off x="2025506" y="3945007"/>
                        <a:ext cx="547099" cy="29514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i="1">
                                      <a:latin typeface="Cambria Math" panose="02040503050406030204" pitchFamily="18" charset="0"/>
                                    </a:rPr>
                                    <m:t>𝑎</m:t>
                                  </m:r>
                                </m:e>
                                <m:sub>
                                  <m:r>
                                    <a:rPr lang="pt-BR" sz="2000" i="1">
                                      <a:latin typeface="Cambria Math" panose="02040503050406030204" pitchFamily="18" charset="0"/>
                                    </a:rPr>
                                    <m:t>0</m:t>
                                  </m:r>
                                </m:sub>
                              </m:sSub>
                            </m:oMath>
                          </m:oMathPara>
                        </a14:m>
                        <a:endParaRPr lang="pt-BR" sz="2000" dirty="0"/>
                      </a:p>
                    </p:txBody>
                  </p:sp>
                </mc:Choice>
                <mc:Fallback xmlns="">
                  <p:sp>
                    <p:nvSpPr>
                      <p:cNvPr id="27" name="CaixaDeTexto 26">
                        <a:extLst>
                          <a:ext uri="{FF2B5EF4-FFF2-40B4-BE49-F238E27FC236}">
                            <a16:creationId xmlns:a16="http://schemas.microsoft.com/office/drawing/2014/main" id="{00D42F04-97F1-C0EA-6B00-D0BD117CDEFF}"/>
                          </a:ext>
                        </a:extLst>
                      </p:cNvPr>
                      <p:cNvSpPr txBox="1">
                        <a:spLocks noRot="1" noChangeAspect="1" noMove="1" noResize="1" noEditPoints="1" noAdjustHandles="1" noChangeArrowheads="1" noChangeShapeType="1" noTextEdit="1"/>
                      </p:cNvSpPr>
                      <p:nvPr/>
                    </p:nvSpPr>
                    <p:spPr>
                      <a:xfrm>
                        <a:off x="2025506" y="3945007"/>
                        <a:ext cx="547099" cy="295141"/>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0" name="CaixaDeTexto 39">
                        <a:extLst>
                          <a:ext uri="{FF2B5EF4-FFF2-40B4-BE49-F238E27FC236}">
                            <a16:creationId xmlns:a16="http://schemas.microsoft.com/office/drawing/2014/main" id="{E0D545BA-C0B3-75C9-665E-112E9E001D20}"/>
                          </a:ext>
                        </a:extLst>
                      </p:cNvPr>
                      <p:cNvSpPr txBox="1"/>
                      <p:nvPr/>
                    </p:nvSpPr>
                    <p:spPr>
                      <a:xfrm>
                        <a:off x="4099817" y="3575675"/>
                        <a:ext cx="423809" cy="29514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i="1">
                                      <a:latin typeface="Cambria Math" panose="02040503050406030204" pitchFamily="18" charset="0"/>
                                    </a:rPr>
                                    <m:t>𝑎</m:t>
                                  </m:r>
                                </m:e>
                                <m:sub>
                                  <m:r>
                                    <a:rPr lang="pt-BR" sz="2000" i="1">
                                      <a:latin typeface="Cambria Math" panose="02040503050406030204" pitchFamily="18" charset="0"/>
                                    </a:rPr>
                                    <m:t>1</m:t>
                                  </m:r>
                                </m:sub>
                              </m:sSub>
                            </m:oMath>
                          </m:oMathPara>
                        </a14:m>
                        <a:endParaRPr lang="pt-BR" sz="2000" dirty="0"/>
                      </a:p>
                    </p:txBody>
                  </p:sp>
                </mc:Choice>
                <mc:Fallback xmlns="">
                  <p:sp>
                    <p:nvSpPr>
                      <p:cNvPr id="29" name="CaixaDeTexto 28">
                        <a:extLst>
                          <a:ext uri="{FF2B5EF4-FFF2-40B4-BE49-F238E27FC236}">
                            <a16:creationId xmlns:a16="http://schemas.microsoft.com/office/drawing/2014/main" id="{1FCA9EDF-24EB-6DAA-4AB3-9E76EE2FB342}"/>
                          </a:ext>
                        </a:extLst>
                      </p:cNvPr>
                      <p:cNvSpPr txBox="1">
                        <a:spLocks noRot="1" noChangeAspect="1" noMove="1" noResize="1" noEditPoints="1" noAdjustHandles="1" noChangeArrowheads="1" noChangeShapeType="1" noTextEdit="1"/>
                      </p:cNvSpPr>
                      <p:nvPr/>
                    </p:nvSpPr>
                    <p:spPr>
                      <a:xfrm>
                        <a:off x="4099817" y="3575675"/>
                        <a:ext cx="423809" cy="295141"/>
                      </a:xfrm>
                      <a:prstGeom prst="rect">
                        <a:avLst/>
                      </a:prstGeom>
                      <a:blipFill>
                        <a:blip r:embed="rId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1" name="CaixaDeTexto 40">
                        <a:extLst>
                          <a:ext uri="{FF2B5EF4-FFF2-40B4-BE49-F238E27FC236}">
                            <a16:creationId xmlns:a16="http://schemas.microsoft.com/office/drawing/2014/main" id="{B86ACC41-6A24-7A4D-DE0B-040FA766A60D}"/>
                          </a:ext>
                        </a:extLst>
                      </p:cNvPr>
                      <p:cNvSpPr txBox="1"/>
                      <p:nvPr/>
                    </p:nvSpPr>
                    <p:spPr>
                      <a:xfrm>
                        <a:off x="4190506" y="1542308"/>
                        <a:ext cx="557373" cy="27243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1800" b="1" i="0" smtClean="0">
                                  <a:latin typeface="Cambria Math" panose="02040503050406030204" pitchFamily="18" charset="0"/>
                                </a:rPr>
                                <m:t>𝐄𝐐𝐌</m:t>
                              </m:r>
                            </m:oMath>
                          </m:oMathPara>
                        </a14:m>
                        <a:endParaRPr lang="pt-BR" b="1" dirty="0"/>
                      </a:p>
                    </p:txBody>
                  </p:sp>
                </mc:Choice>
                <mc:Fallback xmlns="">
                  <p:sp>
                    <p:nvSpPr>
                      <p:cNvPr id="41" name="CaixaDeTexto 40">
                        <a:extLst>
                          <a:ext uri="{FF2B5EF4-FFF2-40B4-BE49-F238E27FC236}">
                            <a16:creationId xmlns:a16="http://schemas.microsoft.com/office/drawing/2014/main" id="{B86ACC41-6A24-7A4D-DE0B-040FA766A60D}"/>
                          </a:ext>
                        </a:extLst>
                      </p:cNvPr>
                      <p:cNvSpPr txBox="1">
                        <a:spLocks noRot="1" noChangeAspect="1" noMove="1" noResize="1" noEditPoints="1" noAdjustHandles="1" noChangeArrowheads="1" noChangeShapeType="1" noTextEdit="1"/>
                      </p:cNvSpPr>
                      <p:nvPr/>
                    </p:nvSpPr>
                    <p:spPr>
                      <a:xfrm>
                        <a:off x="4190506" y="1542308"/>
                        <a:ext cx="557373" cy="272438"/>
                      </a:xfrm>
                      <a:prstGeom prst="rect">
                        <a:avLst/>
                      </a:prstGeom>
                      <a:blipFill>
                        <a:blip r:embed="rId6"/>
                        <a:stretch>
                          <a:fillRect b="-9836"/>
                        </a:stretch>
                      </a:blipFill>
                    </p:spPr>
                    <p:txBody>
                      <a:bodyPr/>
                      <a:lstStyle/>
                      <a:p>
                        <a:r>
                          <a:rPr lang="pt-BR">
                            <a:noFill/>
                          </a:rPr>
                          <a:t> </a:t>
                        </a:r>
                      </a:p>
                    </p:txBody>
                  </p:sp>
                </mc:Fallback>
              </mc:AlternateContent>
            </p:grpSp>
            <p:sp>
              <p:nvSpPr>
                <p:cNvPr id="30" name="Elipse 29">
                  <a:extLst>
                    <a:ext uri="{FF2B5EF4-FFF2-40B4-BE49-F238E27FC236}">
                      <a16:creationId xmlns:a16="http://schemas.microsoft.com/office/drawing/2014/main" id="{085553FB-6CE2-1A6E-0BAF-B6E35C94957F}"/>
                    </a:ext>
                  </a:extLst>
                </p:cNvPr>
                <p:cNvSpPr>
                  <a:spLocks noChangeAspect="1"/>
                </p:cNvSpPr>
                <p:nvPr/>
              </p:nvSpPr>
              <p:spPr>
                <a:xfrm>
                  <a:off x="1548001" y="3424885"/>
                  <a:ext cx="72000" cy="72000"/>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cxnSp>
              <p:nvCxnSpPr>
                <p:cNvPr id="31" name="Conector reto 30">
                  <a:extLst>
                    <a:ext uri="{FF2B5EF4-FFF2-40B4-BE49-F238E27FC236}">
                      <a16:creationId xmlns:a16="http://schemas.microsoft.com/office/drawing/2014/main" id="{E7031931-A0B8-457E-86A8-B64963FD019E}"/>
                    </a:ext>
                  </a:extLst>
                </p:cNvPr>
                <p:cNvCxnSpPr>
                  <a:cxnSpLocks/>
                  <a:endCxn id="30" idx="4"/>
                </p:cNvCxnSpPr>
                <p:nvPr/>
              </p:nvCxnSpPr>
              <p:spPr>
                <a:xfrm flipH="1" flipV="1">
                  <a:off x="1584001" y="3496885"/>
                  <a:ext cx="11005" cy="464868"/>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2" name="Conector reto 31">
                  <a:extLst>
                    <a:ext uri="{FF2B5EF4-FFF2-40B4-BE49-F238E27FC236}">
                      <a16:creationId xmlns:a16="http://schemas.microsoft.com/office/drawing/2014/main" id="{11350F7C-5365-C6C1-722F-68AF01DE71E5}"/>
                    </a:ext>
                  </a:extLst>
                </p:cNvPr>
                <p:cNvCxnSpPr>
                  <a:cxnSpLocks/>
                </p:cNvCxnSpPr>
                <p:nvPr/>
              </p:nvCxnSpPr>
              <p:spPr>
                <a:xfrm flipH="1" flipV="1">
                  <a:off x="2644775" y="4469673"/>
                  <a:ext cx="931863" cy="27854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3" name="Conector reto 32">
                  <a:extLst>
                    <a:ext uri="{FF2B5EF4-FFF2-40B4-BE49-F238E27FC236}">
                      <a16:creationId xmlns:a16="http://schemas.microsoft.com/office/drawing/2014/main" id="{C209FAFB-C44B-134F-A4B8-5C2FA56EC6F4}"/>
                    </a:ext>
                  </a:extLst>
                </p:cNvPr>
                <p:cNvCxnSpPr>
                  <a:cxnSpLocks/>
                </p:cNvCxnSpPr>
                <p:nvPr/>
              </p:nvCxnSpPr>
              <p:spPr>
                <a:xfrm flipH="1">
                  <a:off x="857476" y="4155281"/>
                  <a:ext cx="737530" cy="628784"/>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4" name="Conector reto 33">
                  <a:extLst>
                    <a:ext uri="{FF2B5EF4-FFF2-40B4-BE49-F238E27FC236}">
                      <a16:creationId xmlns:a16="http://schemas.microsoft.com/office/drawing/2014/main" id="{C4144FC0-7D7A-EFBD-D77C-8DDA80918E38}"/>
                    </a:ext>
                  </a:extLst>
                </p:cNvPr>
                <p:cNvCxnSpPr>
                  <a:cxnSpLocks/>
                </p:cNvCxnSpPr>
                <p:nvPr/>
              </p:nvCxnSpPr>
              <p:spPr>
                <a:xfrm flipH="1" flipV="1">
                  <a:off x="1600660" y="4144018"/>
                  <a:ext cx="73266" cy="32908"/>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5" name="Conector reto 34">
                  <a:extLst>
                    <a:ext uri="{FF2B5EF4-FFF2-40B4-BE49-F238E27FC236}">
                      <a16:creationId xmlns:a16="http://schemas.microsoft.com/office/drawing/2014/main" id="{1892699D-9253-C7E0-8DCE-3BA02FB57089}"/>
                    </a:ext>
                  </a:extLst>
                </p:cNvPr>
                <p:cNvCxnSpPr>
                  <a:cxnSpLocks/>
                </p:cNvCxnSpPr>
                <p:nvPr/>
              </p:nvCxnSpPr>
              <p:spPr>
                <a:xfrm flipV="1">
                  <a:off x="1602149" y="4110038"/>
                  <a:ext cx="0" cy="4091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6" name="Conector de Seta Reta 35">
                  <a:extLst>
                    <a:ext uri="{FF2B5EF4-FFF2-40B4-BE49-F238E27FC236}">
                      <a16:creationId xmlns:a16="http://schemas.microsoft.com/office/drawing/2014/main" id="{31088883-C765-0979-2AAC-B2189E135477}"/>
                    </a:ext>
                  </a:extLst>
                </p:cNvPr>
                <p:cNvCxnSpPr>
                  <a:cxnSpLocks/>
                </p:cNvCxnSpPr>
                <p:nvPr/>
              </p:nvCxnSpPr>
              <p:spPr>
                <a:xfrm flipH="1" flipV="1">
                  <a:off x="2406947" y="4469673"/>
                  <a:ext cx="623733" cy="121193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7" name="CaixaDeTexto 36">
                  <a:extLst>
                    <a:ext uri="{FF2B5EF4-FFF2-40B4-BE49-F238E27FC236}">
                      <a16:creationId xmlns:a16="http://schemas.microsoft.com/office/drawing/2014/main" id="{13F1BCB4-B371-362D-A140-2B73EA333F39}"/>
                    </a:ext>
                  </a:extLst>
                </p:cNvPr>
                <p:cNvSpPr txBox="1"/>
                <p:nvPr/>
              </p:nvSpPr>
              <p:spPr>
                <a:xfrm>
                  <a:off x="2426116" y="5601355"/>
                  <a:ext cx="1483596" cy="307777"/>
                </a:xfrm>
                <a:prstGeom prst="rect">
                  <a:avLst/>
                </a:prstGeom>
                <a:noFill/>
              </p:spPr>
              <p:txBody>
                <a:bodyPr wrap="square" rtlCol="0">
                  <a:spAutoFit/>
                </a:bodyPr>
                <a:lstStyle/>
                <a:p>
                  <a:r>
                    <a:rPr lang="pt-BR" sz="1400" b="1" dirty="0">
                      <a:solidFill>
                        <a:srgbClr val="00B0F0"/>
                      </a:solidFill>
                    </a:rPr>
                    <a:t>ponto de mínimo</a:t>
                  </a:r>
                </a:p>
              </p:txBody>
            </p:sp>
          </p:grpSp>
          <p:sp>
            <p:nvSpPr>
              <p:cNvPr id="20" name="Elipse 19">
                <a:extLst>
                  <a:ext uri="{FF2B5EF4-FFF2-40B4-BE49-F238E27FC236}">
                    <a16:creationId xmlns:a16="http://schemas.microsoft.com/office/drawing/2014/main" id="{5AC41660-316D-9EEB-C39A-8BC648765150}"/>
                  </a:ext>
                </a:extLst>
              </p:cNvPr>
              <p:cNvSpPr>
                <a:spLocks noChangeAspect="1"/>
              </p:cNvSpPr>
              <p:nvPr/>
            </p:nvSpPr>
            <p:spPr>
              <a:xfrm>
                <a:off x="2099351" y="3779808"/>
                <a:ext cx="72000" cy="72000"/>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1" name="Elipse 20">
                <a:extLst>
                  <a:ext uri="{FF2B5EF4-FFF2-40B4-BE49-F238E27FC236}">
                    <a16:creationId xmlns:a16="http://schemas.microsoft.com/office/drawing/2014/main" id="{EFE23533-55A1-1705-3077-2C6E895EF09D}"/>
                  </a:ext>
                </a:extLst>
              </p:cNvPr>
              <p:cNvSpPr>
                <a:spLocks noChangeAspect="1"/>
              </p:cNvSpPr>
              <p:nvPr/>
            </p:nvSpPr>
            <p:spPr>
              <a:xfrm>
                <a:off x="2192811" y="3941684"/>
                <a:ext cx="72000" cy="72000"/>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2" name="Elipse 21">
                <a:extLst>
                  <a:ext uri="{FF2B5EF4-FFF2-40B4-BE49-F238E27FC236}">
                    <a16:creationId xmlns:a16="http://schemas.microsoft.com/office/drawing/2014/main" id="{E062136A-5DD2-3F56-5CEE-1180FC050698}"/>
                  </a:ext>
                </a:extLst>
              </p:cNvPr>
              <p:cNvSpPr>
                <a:spLocks noChangeAspect="1"/>
              </p:cNvSpPr>
              <p:nvPr/>
            </p:nvSpPr>
            <p:spPr>
              <a:xfrm>
                <a:off x="2316384" y="4063903"/>
                <a:ext cx="72000" cy="72000"/>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3" name="Elipse 22">
                <a:extLst>
                  <a:ext uri="{FF2B5EF4-FFF2-40B4-BE49-F238E27FC236}">
                    <a16:creationId xmlns:a16="http://schemas.microsoft.com/office/drawing/2014/main" id="{018C073E-2AAA-97A0-B4F1-29B9D5E81FD3}"/>
                  </a:ext>
                </a:extLst>
              </p:cNvPr>
              <p:cNvSpPr>
                <a:spLocks noChangeAspect="1"/>
              </p:cNvSpPr>
              <p:nvPr/>
            </p:nvSpPr>
            <p:spPr>
              <a:xfrm>
                <a:off x="2490467" y="4126542"/>
                <a:ext cx="72000" cy="72000"/>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cxnSp>
            <p:nvCxnSpPr>
              <p:cNvPr id="24" name="Conector: Curvo 23">
                <a:extLst>
                  <a:ext uri="{FF2B5EF4-FFF2-40B4-BE49-F238E27FC236}">
                    <a16:creationId xmlns:a16="http://schemas.microsoft.com/office/drawing/2014/main" id="{CF503885-C4D4-C63E-7E5B-06516612A224}"/>
                  </a:ext>
                </a:extLst>
              </p:cNvPr>
              <p:cNvCxnSpPr>
                <a:cxnSpLocks/>
                <a:stCxn id="30" idx="0"/>
                <a:endCxn id="20" idx="0"/>
              </p:cNvCxnSpPr>
              <p:nvPr/>
            </p:nvCxnSpPr>
            <p:spPr>
              <a:xfrm rot="16200000" flipH="1">
                <a:off x="1980164" y="3624622"/>
                <a:ext cx="241907" cy="68465"/>
              </a:xfrm>
              <a:prstGeom prst="curvedConnector3">
                <a:avLst>
                  <a:gd name="adj1" fmla="val -29531"/>
                </a:avLst>
              </a:prstGeom>
              <a:ln>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Conector: Curvo 24">
                <a:extLst>
                  <a:ext uri="{FF2B5EF4-FFF2-40B4-BE49-F238E27FC236}">
                    <a16:creationId xmlns:a16="http://schemas.microsoft.com/office/drawing/2014/main" id="{01689E51-7CCE-95F9-0DDB-2AB639B7B8F6}"/>
                  </a:ext>
                </a:extLst>
              </p:cNvPr>
              <p:cNvCxnSpPr>
                <a:cxnSpLocks/>
                <a:stCxn id="20" idx="0"/>
                <a:endCxn id="21" idx="0"/>
              </p:cNvCxnSpPr>
              <p:nvPr/>
            </p:nvCxnSpPr>
            <p:spPr>
              <a:xfrm rot="16200000" flipH="1">
                <a:off x="2101143" y="3814016"/>
                <a:ext cx="161876" cy="93460"/>
              </a:xfrm>
              <a:prstGeom prst="curvedConnector3">
                <a:avLst>
                  <a:gd name="adj1" fmla="val -85320"/>
                </a:avLst>
              </a:prstGeom>
              <a:ln>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6" name="Conector: Curvo 25">
                <a:extLst>
                  <a:ext uri="{FF2B5EF4-FFF2-40B4-BE49-F238E27FC236}">
                    <a16:creationId xmlns:a16="http://schemas.microsoft.com/office/drawing/2014/main" id="{2633A0A9-1860-D518-8BD2-F8EF0811F100}"/>
                  </a:ext>
                </a:extLst>
              </p:cNvPr>
              <p:cNvCxnSpPr>
                <a:cxnSpLocks/>
                <a:stCxn id="21" idx="0"/>
                <a:endCxn id="22" idx="0"/>
              </p:cNvCxnSpPr>
              <p:nvPr/>
            </p:nvCxnSpPr>
            <p:spPr>
              <a:xfrm rot="16200000" flipH="1">
                <a:off x="2229487" y="3941007"/>
                <a:ext cx="122219" cy="123573"/>
              </a:xfrm>
              <a:prstGeom prst="curvedConnector3">
                <a:avLst>
                  <a:gd name="adj1" fmla="val -120798"/>
                </a:avLst>
              </a:prstGeom>
              <a:ln>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7" name="Conector: Curvo 26">
                <a:extLst>
                  <a:ext uri="{FF2B5EF4-FFF2-40B4-BE49-F238E27FC236}">
                    <a16:creationId xmlns:a16="http://schemas.microsoft.com/office/drawing/2014/main" id="{29AE036B-08F7-13BF-6144-14742389580C}"/>
                  </a:ext>
                </a:extLst>
              </p:cNvPr>
              <p:cNvCxnSpPr>
                <a:cxnSpLocks/>
                <a:stCxn id="22" idx="0"/>
                <a:endCxn id="23" idx="0"/>
              </p:cNvCxnSpPr>
              <p:nvPr/>
            </p:nvCxnSpPr>
            <p:spPr>
              <a:xfrm rot="16200000" flipH="1">
                <a:off x="2408105" y="4008181"/>
                <a:ext cx="62639" cy="174083"/>
              </a:xfrm>
              <a:prstGeom prst="curvedConnector3">
                <a:avLst>
                  <a:gd name="adj1" fmla="val -235697"/>
                </a:avLst>
              </a:prstGeom>
              <a:ln>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8" name="CaixaDeTexto 27">
                <a:extLst>
                  <a:ext uri="{FF2B5EF4-FFF2-40B4-BE49-F238E27FC236}">
                    <a16:creationId xmlns:a16="http://schemas.microsoft.com/office/drawing/2014/main" id="{7F173045-313B-BA2C-0C6D-727A82283192}"/>
                  </a:ext>
                </a:extLst>
              </p:cNvPr>
              <p:cNvSpPr txBox="1"/>
              <p:nvPr/>
            </p:nvSpPr>
            <p:spPr>
              <a:xfrm>
                <a:off x="2085034" y="3336761"/>
                <a:ext cx="1753377" cy="276999"/>
              </a:xfrm>
              <a:prstGeom prst="rect">
                <a:avLst/>
              </a:prstGeom>
              <a:noFill/>
            </p:spPr>
            <p:txBody>
              <a:bodyPr wrap="square" rtlCol="0">
                <a:spAutoFit/>
              </a:bodyPr>
              <a:lstStyle/>
              <a:p>
                <a:r>
                  <a:rPr lang="pt-BR" sz="1200" dirty="0"/>
                  <a:t>iterações</a:t>
                </a:r>
              </a:p>
            </p:txBody>
          </p:sp>
        </p:grpSp>
        <p:sp>
          <p:nvSpPr>
            <p:cNvPr id="42" name="CaixaDeTexto 41">
              <a:extLst>
                <a:ext uri="{FF2B5EF4-FFF2-40B4-BE49-F238E27FC236}">
                  <a16:creationId xmlns:a16="http://schemas.microsoft.com/office/drawing/2014/main" id="{4E2368DD-4D60-5DD0-9133-93B5A036E97F}"/>
                </a:ext>
              </a:extLst>
            </p:cNvPr>
            <p:cNvSpPr txBox="1"/>
            <p:nvPr/>
          </p:nvSpPr>
          <p:spPr>
            <a:xfrm>
              <a:off x="261646" y="2536599"/>
              <a:ext cx="737531" cy="461665"/>
            </a:xfrm>
            <a:prstGeom prst="rect">
              <a:avLst/>
            </a:prstGeom>
            <a:noFill/>
          </p:spPr>
          <p:txBody>
            <a:bodyPr wrap="square" rtlCol="0">
              <a:spAutoFit/>
            </a:bodyPr>
            <a:lstStyle/>
            <a:p>
              <a:pPr algn="ctr"/>
              <a:r>
                <a:rPr lang="pt-BR" sz="1200" dirty="0"/>
                <a:t>ponto inicial</a:t>
              </a:r>
            </a:p>
          </p:txBody>
        </p:sp>
        <p:cxnSp>
          <p:nvCxnSpPr>
            <p:cNvPr id="44" name="Conector de Seta Reta 43">
              <a:extLst>
                <a:ext uri="{FF2B5EF4-FFF2-40B4-BE49-F238E27FC236}">
                  <a16:creationId xmlns:a16="http://schemas.microsoft.com/office/drawing/2014/main" id="{E1938A45-D55E-3F33-1FF6-8BE0C0D8DB38}"/>
                </a:ext>
              </a:extLst>
            </p:cNvPr>
            <p:cNvCxnSpPr>
              <a:cxnSpLocks/>
              <a:stCxn id="42" idx="2"/>
            </p:cNvCxnSpPr>
            <p:nvPr/>
          </p:nvCxnSpPr>
          <p:spPr>
            <a:xfrm>
              <a:off x="630412" y="2998264"/>
              <a:ext cx="525425" cy="8523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889793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021E8B8-B974-C982-0B69-CEE1DF37A7B3}"/>
              </a:ext>
            </a:extLst>
          </p:cNvPr>
          <p:cNvSpPr>
            <a:spLocks noGrp="1"/>
          </p:cNvSpPr>
          <p:nvPr>
            <p:ph type="title"/>
          </p:nvPr>
        </p:nvSpPr>
        <p:spPr/>
        <p:txBody>
          <a:bodyPr/>
          <a:lstStyle/>
          <a:p>
            <a:r>
              <a:rPr lang="pt-BR" dirty="0"/>
              <a:t>Abordagens iterativas de otimização</a:t>
            </a:r>
          </a:p>
        </p:txBody>
      </p:sp>
      <p:sp>
        <p:nvSpPr>
          <p:cNvPr id="3" name="Espaço Reservado para Conteúdo 2">
            <a:extLst>
              <a:ext uri="{FF2B5EF4-FFF2-40B4-BE49-F238E27FC236}">
                <a16:creationId xmlns:a16="http://schemas.microsoft.com/office/drawing/2014/main" id="{5BBBE412-7CD0-95CB-6019-63D1F8C810A1}"/>
              </a:ext>
            </a:extLst>
          </p:cNvPr>
          <p:cNvSpPr>
            <a:spLocks noGrp="1"/>
          </p:cNvSpPr>
          <p:nvPr>
            <p:ph idx="1"/>
          </p:nvPr>
        </p:nvSpPr>
        <p:spPr>
          <a:xfrm>
            <a:off x="5671632" y="1825624"/>
            <a:ext cx="6355267" cy="5032375"/>
          </a:xfrm>
        </p:spPr>
        <p:txBody>
          <a:bodyPr>
            <a:normAutofit/>
          </a:bodyPr>
          <a:lstStyle/>
          <a:p>
            <a:r>
              <a:rPr lang="pt-BR" dirty="0"/>
              <a:t>A </a:t>
            </a:r>
            <a:r>
              <a:rPr lang="pt-BR" b="1" i="1" dirty="0">
                <a:solidFill>
                  <a:schemeClr val="accent2"/>
                </a:solidFill>
              </a:rPr>
              <a:t>cada iteração</a:t>
            </a:r>
            <a:r>
              <a:rPr lang="pt-BR" dirty="0"/>
              <a:t>, o algoritmo refina os valores dos pesos, ficando mais e mais próximo do </a:t>
            </a:r>
            <a:r>
              <a:rPr lang="pt-BR" b="1" i="1" dirty="0">
                <a:solidFill>
                  <a:srgbClr val="00B050"/>
                </a:solidFill>
              </a:rPr>
              <a:t>ponto de mínimo</a:t>
            </a:r>
            <a:r>
              <a:rPr lang="pt-BR" dirty="0"/>
              <a:t>.</a:t>
            </a:r>
          </a:p>
          <a:p>
            <a:r>
              <a:rPr lang="pt-BR" dirty="0"/>
              <a:t>Um exemplo de abordagem iterativa é o algoritmo do </a:t>
            </a:r>
            <a:r>
              <a:rPr lang="pt-BR" b="1" i="1" dirty="0">
                <a:solidFill>
                  <a:srgbClr val="00B0F0"/>
                </a:solidFill>
              </a:rPr>
              <a:t>gradiente descendente (GD)</a:t>
            </a:r>
            <a:r>
              <a:rPr lang="pt-BR" dirty="0"/>
              <a:t>.</a:t>
            </a:r>
          </a:p>
          <a:p>
            <a:r>
              <a:rPr lang="pt-BR" dirty="0"/>
              <a:t>O GD busca </a:t>
            </a:r>
            <a:r>
              <a:rPr lang="pt-BR" b="1" i="1" dirty="0">
                <a:solidFill>
                  <a:srgbClr val="7030A0"/>
                </a:solidFill>
              </a:rPr>
              <a:t>iterativamente</a:t>
            </a:r>
            <a:r>
              <a:rPr lang="pt-BR" dirty="0"/>
              <a:t>, a partir de um ponto inicial, o </a:t>
            </a:r>
            <a:r>
              <a:rPr lang="pt-BR" b="1" i="1" dirty="0">
                <a:solidFill>
                  <a:srgbClr val="00B050"/>
                </a:solidFill>
              </a:rPr>
              <a:t>ponto mais baixo da superfície de erro</a:t>
            </a:r>
            <a:r>
              <a:rPr lang="pt-BR" dirty="0"/>
              <a:t>.</a:t>
            </a:r>
          </a:p>
        </p:txBody>
      </p:sp>
      <p:grpSp>
        <p:nvGrpSpPr>
          <p:cNvPr id="5" name="Agrupar 4">
            <a:extLst>
              <a:ext uri="{FF2B5EF4-FFF2-40B4-BE49-F238E27FC236}">
                <a16:creationId xmlns:a16="http://schemas.microsoft.com/office/drawing/2014/main" id="{84412B71-A2C7-E89B-BE04-C2E70AB63FB6}"/>
              </a:ext>
            </a:extLst>
          </p:cNvPr>
          <p:cNvGrpSpPr/>
          <p:nvPr/>
        </p:nvGrpSpPr>
        <p:grpSpPr>
          <a:xfrm>
            <a:off x="838200" y="2091304"/>
            <a:ext cx="4381189" cy="4083507"/>
            <a:chOff x="55618" y="2251324"/>
            <a:chExt cx="4381189" cy="4083507"/>
          </a:xfrm>
        </p:grpSpPr>
        <p:grpSp>
          <p:nvGrpSpPr>
            <p:cNvPr id="6" name="Agrupar 5">
              <a:extLst>
                <a:ext uri="{FF2B5EF4-FFF2-40B4-BE49-F238E27FC236}">
                  <a16:creationId xmlns:a16="http://schemas.microsoft.com/office/drawing/2014/main" id="{FB0DCC50-E74B-B0C7-FD19-2CD268B79A24}"/>
                </a:ext>
              </a:extLst>
            </p:cNvPr>
            <p:cNvGrpSpPr/>
            <p:nvPr/>
          </p:nvGrpSpPr>
          <p:grpSpPr>
            <a:xfrm>
              <a:off x="55618" y="2251324"/>
              <a:ext cx="4381189" cy="4083507"/>
              <a:chOff x="930667" y="1938641"/>
              <a:chExt cx="4381189" cy="4083507"/>
            </a:xfrm>
          </p:grpSpPr>
          <p:grpSp>
            <p:nvGrpSpPr>
              <p:cNvPr id="9" name="Agrupar 8">
                <a:extLst>
                  <a:ext uri="{FF2B5EF4-FFF2-40B4-BE49-F238E27FC236}">
                    <a16:creationId xmlns:a16="http://schemas.microsoft.com/office/drawing/2014/main" id="{7FD92229-0631-3DCD-1FF9-A49AE18B66EF}"/>
                  </a:ext>
                </a:extLst>
              </p:cNvPr>
              <p:cNvGrpSpPr/>
              <p:nvPr/>
            </p:nvGrpSpPr>
            <p:grpSpPr>
              <a:xfrm>
                <a:off x="930667" y="1938641"/>
                <a:ext cx="4381189" cy="4083507"/>
                <a:chOff x="447782" y="1825625"/>
                <a:chExt cx="4381189" cy="4083507"/>
              </a:xfrm>
            </p:grpSpPr>
            <p:grpSp>
              <p:nvGrpSpPr>
                <p:cNvPr id="45" name="Agrupar 44">
                  <a:extLst>
                    <a:ext uri="{FF2B5EF4-FFF2-40B4-BE49-F238E27FC236}">
                      <a16:creationId xmlns:a16="http://schemas.microsoft.com/office/drawing/2014/main" id="{9E0EE296-BA0A-9E88-428D-23EFF31F9CDD}"/>
                    </a:ext>
                  </a:extLst>
                </p:cNvPr>
                <p:cNvGrpSpPr/>
                <p:nvPr/>
              </p:nvGrpSpPr>
              <p:grpSpPr>
                <a:xfrm>
                  <a:off x="447782" y="1825625"/>
                  <a:ext cx="4381189" cy="3859236"/>
                  <a:chOff x="1592492" y="1393380"/>
                  <a:chExt cx="3155387" cy="2846768"/>
                </a:xfrm>
              </p:grpSpPr>
              <p:pic>
                <p:nvPicPr>
                  <p:cNvPr id="54" name="Picture 2" descr="Visualization for Function Optimization in Python -  MachineLearningMastery.com">
                    <a:extLst>
                      <a:ext uri="{FF2B5EF4-FFF2-40B4-BE49-F238E27FC236}">
                        <a16:creationId xmlns:a16="http://schemas.microsoft.com/office/drawing/2014/main" id="{44D88D47-5822-C7A4-E1B5-0AF53981D02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5468" t="17228" r="16217" b="10711"/>
                  <a:stretch/>
                </p:blipFill>
                <p:spPr bwMode="auto">
                  <a:xfrm>
                    <a:off x="1592492" y="1393380"/>
                    <a:ext cx="3069081" cy="2844369"/>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55" name="CaixaDeTexto 54">
                        <a:extLst>
                          <a:ext uri="{FF2B5EF4-FFF2-40B4-BE49-F238E27FC236}">
                            <a16:creationId xmlns:a16="http://schemas.microsoft.com/office/drawing/2014/main" id="{D3302DEB-0BAF-20B2-A12B-7E3667CD882F}"/>
                          </a:ext>
                        </a:extLst>
                      </p:cNvPr>
                      <p:cNvSpPr txBox="1"/>
                      <p:nvPr/>
                    </p:nvSpPr>
                    <p:spPr>
                      <a:xfrm>
                        <a:off x="2025506" y="3945007"/>
                        <a:ext cx="547099" cy="29514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i="1">
                                      <a:latin typeface="Cambria Math" panose="02040503050406030204" pitchFamily="18" charset="0"/>
                                    </a:rPr>
                                    <m:t>𝑎</m:t>
                                  </m:r>
                                </m:e>
                                <m:sub>
                                  <m:r>
                                    <a:rPr lang="pt-BR" sz="2000" i="1">
                                      <a:latin typeface="Cambria Math" panose="02040503050406030204" pitchFamily="18" charset="0"/>
                                    </a:rPr>
                                    <m:t>0</m:t>
                                  </m:r>
                                </m:sub>
                              </m:sSub>
                            </m:oMath>
                          </m:oMathPara>
                        </a14:m>
                        <a:endParaRPr lang="pt-BR" sz="2000" dirty="0"/>
                      </a:p>
                    </p:txBody>
                  </p:sp>
                </mc:Choice>
                <mc:Fallback xmlns="">
                  <p:sp>
                    <p:nvSpPr>
                      <p:cNvPr id="27" name="CaixaDeTexto 26">
                        <a:extLst>
                          <a:ext uri="{FF2B5EF4-FFF2-40B4-BE49-F238E27FC236}">
                            <a16:creationId xmlns:a16="http://schemas.microsoft.com/office/drawing/2014/main" id="{00D42F04-97F1-C0EA-6B00-D0BD117CDEFF}"/>
                          </a:ext>
                        </a:extLst>
                      </p:cNvPr>
                      <p:cNvSpPr txBox="1">
                        <a:spLocks noRot="1" noChangeAspect="1" noMove="1" noResize="1" noEditPoints="1" noAdjustHandles="1" noChangeArrowheads="1" noChangeShapeType="1" noTextEdit="1"/>
                      </p:cNvSpPr>
                      <p:nvPr/>
                    </p:nvSpPr>
                    <p:spPr>
                      <a:xfrm>
                        <a:off x="2025506" y="3945007"/>
                        <a:ext cx="547099" cy="295141"/>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6" name="CaixaDeTexto 55">
                        <a:extLst>
                          <a:ext uri="{FF2B5EF4-FFF2-40B4-BE49-F238E27FC236}">
                            <a16:creationId xmlns:a16="http://schemas.microsoft.com/office/drawing/2014/main" id="{0264388D-BD42-DE8D-1EDA-911DD626CE21}"/>
                          </a:ext>
                        </a:extLst>
                      </p:cNvPr>
                      <p:cNvSpPr txBox="1"/>
                      <p:nvPr/>
                    </p:nvSpPr>
                    <p:spPr>
                      <a:xfrm>
                        <a:off x="4099817" y="3575675"/>
                        <a:ext cx="423809" cy="29514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i="1">
                                      <a:latin typeface="Cambria Math" panose="02040503050406030204" pitchFamily="18" charset="0"/>
                                    </a:rPr>
                                    <m:t>𝑎</m:t>
                                  </m:r>
                                </m:e>
                                <m:sub>
                                  <m:r>
                                    <a:rPr lang="pt-BR" sz="2000" i="1">
                                      <a:latin typeface="Cambria Math" panose="02040503050406030204" pitchFamily="18" charset="0"/>
                                    </a:rPr>
                                    <m:t>1</m:t>
                                  </m:r>
                                </m:sub>
                              </m:sSub>
                            </m:oMath>
                          </m:oMathPara>
                        </a14:m>
                        <a:endParaRPr lang="pt-BR" sz="2000" dirty="0"/>
                      </a:p>
                    </p:txBody>
                  </p:sp>
                </mc:Choice>
                <mc:Fallback xmlns="">
                  <p:sp>
                    <p:nvSpPr>
                      <p:cNvPr id="29" name="CaixaDeTexto 28">
                        <a:extLst>
                          <a:ext uri="{FF2B5EF4-FFF2-40B4-BE49-F238E27FC236}">
                            <a16:creationId xmlns:a16="http://schemas.microsoft.com/office/drawing/2014/main" id="{1FCA9EDF-24EB-6DAA-4AB3-9E76EE2FB342}"/>
                          </a:ext>
                        </a:extLst>
                      </p:cNvPr>
                      <p:cNvSpPr txBox="1">
                        <a:spLocks noRot="1" noChangeAspect="1" noMove="1" noResize="1" noEditPoints="1" noAdjustHandles="1" noChangeArrowheads="1" noChangeShapeType="1" noTextEdit="1"/>
                      </p:cNvSpPr>
                      <p:nvPr/>
                    </p:nvSpPr>
                    <p:spPr>
                      <a:xfrm>
                        <a:off x="4099817" y="3575675"/>
                        <a:ext cx="423809" cy="295141"/>
                      </a:xfrm>
                      <a:prstGeom prst="rect">
                        <a:avLst/>
                      </a:prstGeom>
                      <a:blipFill>
                        <a:blip r:embed="rId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7" name="CaixaDeTexto 56">
                        <a:extLst>
                          <a:ext uri="{FF2B5EF4-FFF2-40B4-BE49-F238E27FC236}">
                            <a16:creationId xmlns:a16="http://schemas.microsoft.com/office/drawing/2014/main" id="{585BAA01-510A-C118-CA93-5A46D3C329CC}"/>
                          </a:ext>
                        </a:extLst>
                      </p:cNvPr>
                      <p:cNvSpPr txBox="1"/>
                      <p:nvPr/>
                    </p:nvSpPr>
                    <p:spPr>
                      <a:xfrm>
                        <a:off x="4190506" y="1542308"/>
                        <a:ext cx="557373" cy="27243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1800" b="1" i="0" smtClean="0">
                                  <a:latin typeface="Cambria Math" panose="02040503050406030204" pitchFamily="18" charset="0"/>
                                </a:rPr>
                                <m:t>𝐄𝐐𝐌</m:t>
                              </m:r>
                            </m:oMath>
                          </m:oMathPara>
                        </a14:m>
                        <a:endParaRPr lang="pt-BR" b="1" dirty="0"/>
                      </a:p>
                    </p:txBody>
                  </p:sp>
                </mc:Choice>
                <mc:Fallback xmlns="">
                  <p:sp>
                    <p:nvSpPr>
                      <p:cNvPr id="41" name="CaixaDeTexto 40">
                        <a:extLst>
                          <a:ext uri="{FF2B5EF4-FFF2-40B4-BE49-F238E27FC236}">
                            <a16:creationId xmlns:a16="http://schemas.microsoft.com/office/drawing/2014/main" id="{B86ACC41-6A24-7A4D-DE0B-040FA766A60D}"/>
                          </a:ext>
                        </a:extLst>
                      </p:cNvPr>
                      <p:cNvSpPr txBox="1">
                        <a:spLocks noRot="1" noChangeAspect="1" noMove="1" noResize="1" noEditPoints="1" noAdjustHandles="1" noChangeArrowheads="1" noChangeShapeType="1" noTextEdit="1"/>
                      </p:cNvSpPr>
                      <p:nvPr/>
                    </p:nvSpPr>
                    <p:spPr>
                      <a:xfrm>
                        <a:off x="4190506" y="1542308"/>
                        <a:ext cx="557373" cy="272438"/>
                      </a:xfrm>
                      <a:prstGeom prst="rect">
                        <a:avLst/>
                      </a:prstGeom>
                      <a:blipFill>
                        <a:blip r:embed="rId6"/>
                        <a:stretch>
                          <a:fillRect b="-9836"/>
                        </a:stretch>
                      </a:blipFill>
                    </p:spPr>
                    <p:txBody>
                      <a:bodyPr/>
                      <a:lstStyle/>
                      <a:p>
                        <a:r>
                          <a:rPr lang="pt-BR">
                            <a:noFill/>
                          </a:rPr>
                          <a:t> </a:t>
                        </a:r>
                      </a:p>
                    </p:txBody>
                  </p:sp>
                </mc:Fallback>
              </mc:AlternateContent>
            </p:grpSp>
            <p:sp>
              <p:nvSpPr>
                <p:cNvPr id="46" name="Elipse 45">
                  <a:extLst>
                    <a:ext uri="{FF2B5EF4-FFF2-40B4-BE49-F238E27FC236}">
                      <a16:creationId xmlns:a16="http://schemas.microsoft.com/office/drawing/2014/main" id="{048570E9-84B4-263B-42B4-31A2588FB83B}"/>
                    </a:ext>
                  </a:extLst>
                </p:cNvPr>
                <p:cNvSpPr>
                  <a:spLocks noChangeAspect="1"/>
                </p:cNvSpPr>
                <p:nvPr/>
              </p:nvSpPr>
              <p:spPr>
                <a:xfrm>
                  <a:off x="1548001" y="3424885"/>
                  <a:ext cx="72000" cy="72000"/>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cxnSp>
              <p:nvCxnSpPr>
                <p:cNvPr id="47" name="Conector reto 46">
                  <a:extLst>
                    <a:ext uri="{FF2B5EF4-FFF2-40B4-BE49-F238E27FC236}">
                      <a16:creationId xmlns:a16="http://schemas.microsoft.com/office/drawing/2014/main" id="{F03C6EA3-09F9-5AF4-2C93-055E20E87D18}"/>
                    </a:ext>
                  </a:extLst>
                </p:cNvPr>
                <p:cNvCxnSpPr>
                  <a:cxnSpLocks/>
                  <a:endCxn id="46" idx="4"/>
                </p:cNvCxnSpPr>
                <p:nvPr/>
              </p:nvCxnSpPr>
              <p:spPr>
                <a:xfrm flipH="1" flipV="1">
                  <a:off x="1584001" y="3496885"/>
                  <a:ext cx="11005" cy="464868"/>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8" name="Conector reto 47">
                  <a:extLst>
                    <a:ext uri="{FF2B5EF4-FFF2-40B4-BE49-F238E27FC236}">
                      <a16:creationId xmlns:a16="http://schemas.microsoft.com/office/drawing/2014/main" id="{09BF1C12-E6A9-0B8A-A4BE-A0CDC64BF5EB}"/>
                    </a:ext>
                  </a:extLst>
                </p:cNvPr>
                <p:cNvCxnSpPr>
                  <a:cxnSpLocks/>
                </p:cNvCxnSpPr>
                <p:nvPr/>
              </p:nvCxnSpPr>
              <p:spPr>
                <a:xfrm flipH="1" flipV="1">
                  <a:off x="2644775" y="4469673"/>
                  <a:ext cx="931863" cy="27854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9" name="Conector reto 48">
                  <a:extLst>
                    <a:ext uri="{FF2B5EF4-FFF2-40B4-BE49-F238E27FC236}">
                      <a16:creationId xmlns:a16="http://schemas.microsoft.com/office/drawing/2014/main" id="{BAD148F8-88A1-9983-64AC-7DC9A33D0083}"/>
                    </a:ext>
                  </a:extLst>
                </p:cNvPr>
                <p:cNvCxnSpPr>
                  <a:cxnSpLocks/>
                </p:cNvCxnSpPr>
                <p:nvPr/>
              </p:nvCxnSpPr>
              <p:spPr>
                <a:xfrm flipH="1">
                  <a:off x="857476" y="4155281"/>
                  <a:ext cx="737530" cy="628784"/>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0" name="Conector reto 49">
                  <a:extLst>
                    <a:ext uri="{FF2B5EF4-FFF2-40B4-BE49-F238E27FC236}">
                      <a16:creationId xmlns:a16="http://schemas.microsoft.com/office/drawing/2014/main" id="{C07E394D-50B1-689C-6846-C8A7447896B9}"/>
                    </a:ext>
                  </a:extLst>
                </p:cNvPr>
                <p:cNvCxnSpPr>
                  <a:cxnSpLocks/>
                </p:cNvCxnSpPr>
                <p:nvPr/>
              </p:nvCxnSpPr>
              <p:spPr>
                <a:xfrm flipH="1" flipV="1">
                  <a:off x="1600660" y="4144018"/>
                  <a:ext cx="73266" cy="32908"/>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1" name="Conector reto 50">
                  <a:extLst>
                    <a:ext uri="{FF2B5EF4-FFF2-40B4-BE49-F238E27FC236}">
                      <a16:creationId xmlns:a16="http://schemas.microsoft.com/office/drawing/2014/main" id="{A506799A-6B61-E22B-5542-D0125466F84F}"/>
                    </a:ext>
                  </a:extLst>
                </p:cNvPr>
                <p:cNvCxnSpPr>
                  <a:cxnSpLocks/>
                </p:cNvCxnSpPr>
                <p:nvPr/>
              </p:nvCxnSpPr>
              <p:spPr>
                <a:xfrm flipV="1">
                  <a:off x="1602149" y="4110038"/>
                  <a:ext cx="0" cy="4091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2" name="Conector de Seta Reta 51">
                  <a:extLst>
                    <a:ext uri="{FF2B5EF4-FFF2-40B4-BE49-F238E27FC236}">
                      <a16:creationId xmlns:a16="http://schemas.microsoft.com/office/drawing/2014/main" id="{4C86C60D-83E6-EFF1-0757-FBEE2440C7F6}"/>
                    </a:ext>
                  </a:extLst>
                </p:cNvPr>
                <p:cNvCxnSpPr>
                  <a:cxnSpLocks/>
                </p:cNvCxnSpPr>
                <p:nvPr/>
              </p:nvCxnSpPr>
              <p:spPr>
                <a:xfrm flipH="1" flipV="1">
                  <a:off x="2406947" y="4469673"/>
                  <a:ext cx="623733" cy="121193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3" name="CaixaDeTexto 52">
                  <a:extLst>
                    <a:ext uri="{FF2B5EF4-FFF2-40B4-BE49-F238E27FC236}">
                      <a16:creationId xmlns:a16="http://schemas.microsoft.com/office/drawing/2014/main" id="{FB4BC05E-298F-2552-BE8C-2BBFA977ECA2}"/>
                    </a:ext>
                  </a:extLst>
                </p:cNvPr>
                <p:cNvSpPr txBox="1"/>
                <p:nvPr/>
              </p:nvSpPr>
              <p:spPr>
                <a:xfrm>
                  <a:off x="2426116" y="5601355"/>
                  <a:ext cx="1483596" cy="307777"/>
                </a:xfrm>
                <a:prstGeom prst="rect">
                  <a:avLst/>
                </a:prstGeom>
                <a:noFill/>
              </p:spPr>
              <p:txBody>
                <a:bodyPr wrap="square" rtlCol="0">
                  <a:spAutoFit/>
                </a:bodyPr>
                <a:lstStyle/>
                <a:p>
                  <a:r>
                    <a:rPr lang="pt-BR" sz="1400" b="1" dirty="0">
                      <a:solidFill>
                        <a:srgbClr val="00B0F0"/>
                      </a:solidFill>
                    </a:rPr>
                    <a:t>ponto de mínimo</a:t>
                  </a:r>
                </a:p>
              </p:txBody>
            </p:sp>
          </p:grpSp>
          <p:sp>
            <p:nvSpPr>
              <p:cNvPr id="10" name="Elipse 9">
                <a:extLst>
                  <a:ext uri="{FF2B5EF4-FFF2-40B4-BE49-F238E27FC236}">
                    <a16:creationId xmlns:a16="http://schemas.microsoft.com/office/drawing/2014/main" id="{35F2A8C3-8F29-6C0D-DEBF-574DE751D83A}"/>
                  </a:ext>
                </a:extLst>
              </p:cNvPr>
              <p:cNvSpPr>
                <a:spLocks noChangeAspect="1"/>
              </p:cNvSpPr>
              <p:nvPr/>
            </p:nvSpPr>
            <p:spPr>
              <a:xfrm>
                <a:off x="2099351" y="3779808"/>
                <a:ext cx="72000" cy="72000"/>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1" name="Elipse 10">
                <a:extLst>
                  <a:ext uri="{FF2B5EF4-FFF2-40B4-BE49-F238E27FC236}">
                    <a16:creationId xmlns:a16="http://schemas.microsoft.com/office/drawing/2014/main" id="{D1D65435-8067-43D7-8B85-B58B5FE78F2B}"/>
                  </a:ext>
                </a:extLst>
              </p:cNvPr>
              <p:cNvSpPr>
                <a:spLocks noChangeAspect="1"/>
              </p:cNvSpPr>
              <p:nvPr/>
            </p:nvSpPr>
            <p:spPr>
              <a:xfrm>
                <a:off x="2192811" y="3941684"/>
                <a:ext cx="72000" cy="72000"/>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2" name="Elipse 11">
                <a:extLst>
                  <a:ext uri="{FF2B5EF4-FFF2-40B4-BE49-F238E27FC236}">
                    <a16:creationId xmlns:a16="http://schemas.microsoft.com/office/drawing/2014/main" id="{CE6F24E9-AEC3-E8E8-ACE1-5AB643448FDA}"/>
                  </a:ext>
                </a:extLst>
              </p:cNvPr>
              <p:cNvSpPr>
                <a:spLocks noChangeAspect="1"/>
              </p:cNvSpPr>
              <p:nvPr/>
            </p:nvSpPr>
            <p:spPr>
              <a:xfrm>
                <a:off x="2316384" y="4063903"/>
                <a:ext cx="72000" cy="72000"/>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3" name="Elipse 12">
                <a:extLst>
                  <a:ext uri="{FF2B5EF4-FFF2-40B4-BE49-F238E27FC236}">
                    <a16:creationId xmlns:a16="http://schemas.microsoft.com/office/drawing/2014/main" id="{8FACFAF7-7CF9-2A68-6DC3-73E2F744A7A7}"/>
                  </a:ext>
                </a:extLst>
              </p:cNvPr>
              <p:cNvSpPr>
                <a:spLocks noChangeAspect="1"/>
              </p:cNvSpPr>
              <p:nvPr/>
            </p:nvSpPr>
            <p:spPr>
              <a:xfrm>
                <a:off x="2490467" y="4126542"/>
                <a:ext cx="72000" cy="72000"/>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cxnSp>
            <p:nvCxnSpPr>
              <p:cNvPr id="14" name="Conector: Curvo 13">
                <a:extLst>
                  <a:ext uri="{FF2B5EF4-FFF2-40B4-BE49-F238E27FC236}">
                    <a16:creationId xmlns:a16="http://schemas.microsoft.com/office/drawing/2014/main" id="{23FC64BF-9399-8DED-CE7B-6F37E3B76D0A}"/>
                  </a:ext>
                </a:extLst>
              </p:cNvPr>
              <p:cNvCxnSpPr>
                <a:cxnSpLocks/>
                <a:stCxn id="46" idx="0"/>
                <a:endCxn id="10" idx="0"/>
              </p:cNvCxnSpPr>
              <p:nvPr/>
            </p:nvCxnSpPr>
            <p:spPr>
              <a:xfrm rot="16200000" flipH="1">
                <a:off x="1980164" y="3624622"/>
                <a:ext cx="241907" cy="68465"/>
              </a:xfrm>
              <a:prstGeom prst="curvedConnector3">
                <a:avLst>
                  <a:gd name="adj1" fmla="val -29531"/>
                </a:avLst>
              </a:prstGeom>
              <a:ln>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5" name="Conector: Curvo 14">
                <a:extLst>
                  <a:ext uri="{FF2B5EF4-FFF2-40B4-BE49-F238E27FC236}">
                    <a16:creationId xmlns:a16="http://schemas.microsoft.com/office/drawing/2014/main" id="{6CFC6E21-F686-D9AD-1678-277756D9D6E1}"/>
                  </a:ext>
                </a:extLst>
              </p:cNvPr>
              <p:cNvCxnSpPr>
                <a:cxnSpLocks/>
                <a:stCxn id="10" idx="0"/>
                <a:endCxn id="11" idx="0"/>
              </p:cNvCxnSpPr>
              <p:nvPr/>
            </p:nvCxnSpPr>
            <p:spPr>
              <a:xfrm rot="16200000" flipH="1">
                <a:off x="2101143" y="3814016"/>
                <a:ext cx="161876" cy="93460"/>
              </a:xfrm>
              <a:prstGeom prst="curvedConnector3">
                <a:avLst>
                  <a:gd name="adj1" fmla="val -85320"/>
                </a:avLst>
              </a:prstGeom>
              <a:ln>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6" name="Conector: Curvo 15">
                <a:extLst>
                  <a:ext uri="{FF2B5EF4-FFF2-40B4-BE49-F238E27FC236}">
                    <a16:creationId xmlns:a16="http://schemas.microsoft.com/office/drawing/2014/main" id="{EA4C6F73-7F27-70C2-998B-E17C2EF4CE32}"/>
                  </a:ext>
                </a:extLst>
              </p:cNvPr>
              <p:cNvCxnSpPr>
                <a:cxnSpLocks/>
                <a:stCxn id="11" idx="0"/>
                <a:endCxn id="12" idx="0"/>
              </p:cNvCxnSpPr>
              <p:nvPr/>
            </p:nvCxnSpPr>
            <p:spPr>
              <a:xfrm rot="16200000" flipH="1">
                <a:off x="2229487" y="3941007"/>
                <a:ext cx="122219" cy="123573"/>
              </a:xfrm>
              <a:prstGeom prst="curvedConnector3">
                <a:avLst>
                  <a:gd name="adj1" fmla="val -120798"/>
                </a:avLst>
              </a:prstGeom>
              <a:ln>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7" name="Conector: Curvo 16">
                <a:extLst>
                  <a:ext uri="{FF2B5EF4-FFF2-40B4-BE49-F238E27FC236}">
                    <a16:creationId xmlns:a16="http://schemas.microsoft.com/office/drawing/2014/main" id="{A4A39634-3F5F-74B0-1F5F-3C4537D68CCD}"/>
                  </a:ext>
                </a:extLst>
              </p:cNvPr>
              <p:cNvCxnSpPr>
                <a:cxnSpLocks/>
                <a:stCxn id="12" idx="0"/>
                <a:endCxn id="13" idx="0"/>
              </p:cNvCxnSpPr>
              <p:nvPr/>
            </p:nvCxnSpPr>
            <p:spPr>
              <a:xfrm rot="16200000" flipH="1">
                <a:off x="2408105" y="4008181"/>
                <a:ext cx="62639" cy="174083"/>
              </a:xfrm>
              <a:prstGeom prst="curvedConnector3">
                <a:avLst>
                  <a:gd name="adj1" fmla="val -235697"/>
                </a:avLst>
              </a:prstGeom>
              <a:ln>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3" name="CaixaDeTexto 42">
                <a:extLst>
                  <a:ext uri="{FF2B5EF4-FFF2-40B4-BE49-F238E27FC236}">
                    <a16:creationId xmlns:a16="http://schemas.microsoft.com/office/drawing/2014/main" id="{204AE0DB-6550-BA4B-42F4-3D291466092E}"/>
                  </a:ext>
                </a:extLst>
              </p:cNvPr>
              <p:cNvSpPr txBox="1"/>
              <p:nvPr/>
            </p:nvSpPr>
            <p:spPr>
              <a:xfrm>
                <a:off x="2085034" y="3336761"/>
                <a:ext cx="1753377" cy="276999"/>
              </a:xfrm>
              <a:prstGeom prst="rect">
                <a:avLst/>
              </a:prstGeom>
              <a:noFill/>
            </p:spPr>
            <p:txBody>
              <a:bodyPr wrap="square" rtlCol="0">
                <a:spAutoFit/>
              </a:bodyPr>
              <a:lstStyle/>
              <a:p>
                <a:r>
                  <a:rPr lang="pt-BR" sz="1200" dirty="0"/>
                  <a:t>iterações</a:t>
                </a:r>
              </a:p>
            </p:txBody>
          </p:sp>
        </p:grpSp>
        <p:sp>
          <p:nvSpPr>
            <p:cNvPr id="7" name="CaixaDeTexto 6">
              <a:extLst>
                <a:ext uri="{FF2B5EF4-FFF2-40B4-BE49-F238E27FC236}">
                  <a16:creationId xmlns:a16="http://schemas.microsoft.com/office/drawing/2014/main" id="{17F23E77-B76E-73C8-AB63-BA858F6FEDAE}"/>
                </a:ext>
              </a:extLst>
            </p:cNvPr>
            <p:cNvSpPr txBox="1"/>
            <p:nvPr/>
          </p:nvSpPr>
          <p:spPr>
            <a:xfrm>
              <a:off x="261646" y="2536599"/>
              <a:ext cx="737531" cy="461665"/>
            </a:xfrm>
            <a:prstGeom prst="rect">
              <a:avLst/>
            </a:prstGeom>
            <a:noFill/>
          </p:spPr>
          <p:txBody>
            <a:bodyPr wrap="square" rtlCol="0">
              <a:spAutoFit/>
            </a:bodyPr>
            <a:lstStyle/>
            <a:p>
              <a:pPr algn="ctr"/>
              <a:r>
                <a:rPr lang="pt-BR" sz="1200" dirty="0"/>
                <a:t>ponto inicial</a:t>
              </a:r>
            </a:p>
          </p:txBody>
        </p:sp>
        <p:cxnSp>
          <p:nvCxnSpPr>
            <p:cNvPr id="8" name="Conector de Seta Reta 7">
              <a:extLst>
                <a:ext uri="{FF2B5EF4-FFF2-40B4-BE49-F238E27FC236}">
                  <a16:creationId xmlns:a16="http://schemas.microsoft.com/office/drawing/2014/main" id="{E63CF6F2-828D-404E-FB76-EDD94F5EE7C4}"/>
                </a:ext>
              </a:extLst>
            </p:cNvPr>
            <p:cNvCxnSpPr>
              <a:cxnSpLocks/>
              <a:stCxn id="7" idx="2"/>
            </p:cNvCxnSpPr>
            <p:nvPr/>
          </p:nvCxnSpPr>
          <p:spPr>
            <a:xfrm>
              <a:off x="630412" y="2998264"/>
              <a:ext cx="525425" cy="8523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001299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E06FD5B-6F51-847E-A4A8-1A8128322F68}"/>
              </a:ext>
            </a:extLst>
          </p:cNvPr>
          <p:cNvSpPr>
            <a:spLocks noGrp="1"/>
          </p:cNvSpPr>
          <p:nvPr>
            <p:ph type="title"/>
          </p:nvPr>
        </p:nvSpPr>
        <p:spPr/>
        <p:txBody>
          <a:bodyPr/>
          <a:lstStyle/>
          <a:p>
            <a:r>
              <a:rPr lang="pt-BR" dirty="0"/>
              <a:t>Regressão linear</a:t>
            </a:r>
          </a:p>
        </p:txBody>
      </p:sp>
      <p:sp>
        <p:nvSpPr>
          <p:cNvPr id="3" name="Espaço Reservado para Conteúdo 2">
            <a:extLst>
              <a:ext uri="{FF2B5EF4-FFF2-40B4-BE49-F238E27FC236}">
                <a16:creationId xmlns:a16="http://schemas.microsoft.com/office/drawing/2014/main" id="{B76F0953-075A-79EF-554F-4E05524F1DC5}"/>
              </a:ext>
            </a:extLst>
          </p:cNvPr>
          <p:cNvSpPr>
            <a:spLocks noGrp="1"/>
          </p:cNvSpPr>
          <p:nvPr>
            <p:ph idx="1"/>
          </p:nvPr>
        </p:nvSpPr>
        <p:spPr>
          <a:xfrm>
            <a:off x="5552501" y="1825624"/>
            <a:ext cx="6533004" cy="5032375"/>
          </a:xfrm>
        </p:spPr>
        <p:txBody>
          <a:bodyPr>
            <a:normAutofit/>
          </a:bodyPr>
          <a:lstStyle/>
          <a:p>
            <a:r>
              <a:rPr lang="pt-BR" dirty="0"/>
              <a:t>É um dos mais simples, antigos e usados algoritmos de aprendizado de máquina.</a:t>
            </a:r>
          </a:p>
          <a:p>
            <a:r>
              <a:rPr lang="pt-BR" dirty="0"/>
              <a:t>Regressão linear também é conhecida como </a:t>
            </a:r>
            <a:r>
              <a:rPr lang="pt-BR" b="1" i="1" dirty="0"/>
              <a:t>aproximação de funções</a:t>
            </a:r>
            <a:r>
              <a:rPr lang="pt-BR" dirty="0"/>
              <a:t> ou </a:t>
            </a:r>
            <a:r>
              <a:rPr lang="pt-BR" b="1" i="1" dirty="0"/>
              <a:t>ajuste de curvas</a:t>
            </a:r>
            <a:r>
              <a:rPr lang="pt-BR" dirty="0"/>
              <a:t>.</a:t>
            </a:r>
          </a:p>
          <a:p>
            <a:pPr lvl="1">
              <a:buFont typeface="Wingdings" panose="05000000000000000000" pitchFamily="2" charset="2"/>
              <a:buChar char="§"/>
            </a:pPr>
            <a:r>
              <a:rPr lang="pt-BR" dirty="0"/>
              <a:t>Por exemplo, ajustar uma curva (i.e., uma função) aos dados de vendas de picolés.</a:t>
            </a:r>
          </a:p>
          <a:p>
            <a:r>
              <a:rPr lang="pt-BR" dirty="0"/>
              <a:t>Vai nos dar </a:t>
            </a:r>
            <a:r>
              <a:rPr lang="pt-BR" b="1" i="1" dirty="0"/>
              <a:t>intuições</a:t>
            </a:r>
            <a:r>
              <a:rPr lang="pt-BR" dirty="0"/>
              <a:t> importantes para o </a:t>
            </a:r>
            <a:r>
              <a:rPr lang="pt-BR" b="1" i="1" dirty="0"/>
              <a:t>entendimento</a:t>
            </a:r>
            <a:r>
              <a:rPr lang="pt-BR" dirty="0"/>
              <a:t> de </a:t>
            </a:r>
            <a:r>
              <a:rPr lang="pt-BR" b="1" i="1" dirty="0"/>
              <a:t>algoritmos mais complexos</a:t>
            </a:r>
            <a:r>
              <a:rPr lang="pt-BR" dirty="0"/>
              <a:t>, como </a:t>
            </a:r>
            <a:r>
              <a:rPr lang="pt-BR" b="1" i="1" dirty="0"/>
              <a:t>classificadores</a:t>
            </a:r>
            <a:r>
              <a:rPr lang="pt-BR" dirty="0"/>
              <a:t> e </a:t>
            </a:r>
            <a:r>
              <a:rPr lang="pt-BR" b="1" i="1" dirty="0"/>
              <a:t>redes neurais</a:t>
            </a:r>
            <a:r>
              <a:rPr lang="pt-BR" dirty="0"/>
              <a:t>.</a:t>
            </a:r>
          </a:p>
        </p:txBody>
      </p:sp>
      <p:grpSp>
        <p:nvGrpSpPr>
          <p:cNvPr id="9" name="Agrupar 8">
            <a:extLst>
              <a:ext uri="{FF2B5EF4-FFF2-40B4-BE49-F238E27FC236}">
                <a16:creationId xmlns:a16="http://schemas.microsoft.com/office/drawing/2014/main" id="{7184A45B-D6CC-54CD-EE0B-7CE85A9D94D5}"/>
              </a:ext>
            </a:extLst>
          </p:cNvPr>
          <p:cNvGrpSpPr/>
          <p:nvPr/>
        </p:nvGrpSpPr>
        <p:grpSpPr>
          <a:xfrm>
            <a:off x="313057" y="2511846"/>
            <a:ext cx="4622500" cy="3152391"/>
            <a:chOff x="379861" y="2379643"/>
            <a:chExt cx="4622500" cy="3152391"/>
          </a:xfrm>
        </p:grpSpPr>
        <p:pic>
          <p:nvPicPr>
            <p:cNvPr id="5" name="Imagem 4">
              <a:extLst>
                <a:ext uri="{FF2B5EF4-FFF2-40B4-BE49-F238E27FC236}">
                  <a16:creationId xmlns:a16="http://schemas.microsoft.com/office/drawing/2014/main" id="{AF1170FE-5534-DC43-8150-E2919F18F24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3463" t="9957" r="8514"/>
            <a:stretch/>
          </p:blipFill>
          <p:spPr>
            <a:xfrm>
              <a:off x="379861" y="2379643"/>
              <a:ext cx="4622500" cy="3152391"/>
            </a:xfrm>
            <a:prstGeom prst="rect">
              <a:avLst/>
            </a:prstGeom>
          </p:spPr>
        </p:pic>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10491C75-CC2B-4E6F-00D1-D7BCDA1CAC51}"/>
                    </a:ext>
                  </a:extLst>
                </p:cNvPr>
                <p:cNvSpPr txBox="1"/>
                <p:nvPr/>
              </p:nvSpPr>
              <p:spPr>
                <a:xfrm>
                  <a:off x="3410072" y="3635566"/>
                  <a:ext cx="73813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h</m:t>
                        </m:r>
                        <m:r>
                          <a:rPr lang="pt-BR" b="0" i="1" smtClean="0">
                            <a:latin typeface="Cambria Math" panose="02040503050406030204" pitchFamily="18" charset="0"/>
                          </a:rPr>
                          <m:t>(</m:t>
                        </m:r>
                        <m:r>
                          <a:rPr lang="pt-BR" b="1" i="1" smtClean="0">
                            <a:latin typeface="Cambria Math" panose="02040503050406030204" pitchFamily="18" charset="0"/>
                          </a:rPr>
                          <m:t>𝒙</m:t>
                        </m:r>
                        <m:r>
                          <a:rPr lang="pt-BR" b="0" i="1" smtClean="0">
                            <a:latin typeface="Cambria Math" panose="02040503050406030204" pitchFamily="18" charset="0"/>
                          </a:rPr>
                          <m:t>)</m:t>
                        </m:r>
                      </m:oMath>
                    </m:oMathPara>
                  </a14:m>
                  <a:endParaRPr lang="pt-BR" dirty="0"/>
                </a:p>
              </p:txBody>
            </p:sp>
          </mc:Choice>
          <mc:Fallback xmlns="">
            <p:sp>
              <p:nvSpPr>
                <p:cNvPr id="6" name="CaixaDeTexto 5">
                  <a:extLst>
                    <a:ext uri="{FF2B5EF4-FFF2-40B4-BE49-F238E27FC236}">
                      <a16:creationId xmlns:a16="http://schemas.microsoft.com/office/drawing/2014/main" id="{10491C75-CC2B-4E6F-00D1-D7BCDA1CAC51}"/>
                    </a:ext>
                  </a:extLst>
                </p:cNvPr>
                <p:cNvSpPr txBox="1">
                  <a:spLocks noRot="1" noChangeAspect="1" noMove="1" noResize="1" noEditPoints="1" noAdjustHandles="1" noChangeArrowheads="1" noChangeShapeType="1" noTextEdit="1"/>
                </p:cNvSpPr>
                <p:nvPr/>
              </p:nvSpPr>
              <p:spPr>
                <a:xfrm>
                  <a:off x="3410072" y="3635566"/>
                  <a:ext cx="738130" cy="369332"/>
                </a:xfrm>
                <a:prstGeom prst="rect">
                  <a:avLst/>
                </a:prstGeom>
                <a:blipFill>
                  <a:blip r:embed="rId4"/>
                  <a:stretch>
                    <a:fillRect b="-13115"/>
                  </a:stretch>
                </a:blipFill>
              </p:spPr>
              <p:txBody>
                <a:bodyPr/>
                <a:lstStyle/>
                <a:p>
                  <a:r>
                    <a:rPr lang="pt-BR">
                      <a:noFill/>
                    </a:rPr>
                    <a:t> </a:t>
                  </a:r>
                </a:p>
              </p:txBody>
            </p:sp>
          </mc:Fallback>
        </mc:AlternateContent>
        <p:cxnSp>
          <p:nvCxnSpPr>
            <p:cNvPr id="8" name="Conector de Seta Reta 7">
              <a:extLst>
                <a:ext uri="{FF2B5EF4-FFF2-40B4-BE49-F238E27FC236}">
                  <a16:creationId xmlns:a16="http://schemas.microsoft.com/office/drawing/2014/main" id="{29596D1D-F48C-73D6-3778-6E52A3153EFC}"/>
                </a:ext>
              </a:extLst>
            </p:cNvPr>
            <p:cNvCxnSpPr/>
            <p:nvPr/>
          </p:nvCxnSpPr>
          <p:spPr>
            <a:xfrm>
              <a:off x="3150824" y="3602516"/>
              <a:ext cx="374574" cy="19830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46901249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Tarefas</a:t>
            </a:r>
          </a:p>
        </p:txBody>
      </p:sp>
      <p:sp>
        <p:nvSpPr>
          <p:cNvPr id="3" name="Content Placeholder 2"/>
          <p:cNvSpPr>
            <a:spLocks noGrp="1"/>
          </p:cNvSpPr>
          <p:nvPr>
            <p:ph idx="1"/>
          </p:nvPr>
        </p:nvSpPr>
        <p:spPr>
          <a:xfrm>
            <a:off x="838199" y="1825624"/>
            <a:ext cx="11059511" cy="5032376"/>
          </a:xfrm>
        </p:spPr>
        <p:txBody>
          <a:bodyPr/>
          <a:lstStyle/>
          <a:p>
            <a:r>
              <a:rPr lang="pt-BR" b="1" dirty="0"/>
              <a:t>Quiz</a:t>
            </a:r>
            <a:r>
              <a:rPr lang="pt-BR" dirty="0"/>
              <a:t>: “</a:t>
            </a:r>
            <a:r>
              <a:rPr lang="pt-BR" i="1" dirty="0"/>
              <a:t>T319 - Quiz - Regressão: Parte I</a:t>
            </a:r>
            <a:r>
              <a:rPr lang="pt-BR" dirty="0"/>
              <a:t>” que se encontra no MS Teams.</a:t>
            </a:r>
          </a:p>
          <a:p>
            <a:r>
              <a:rPr lang="pt-BR" b="1" dirty="0"/>
              <a:t>Exercício Prático</a:t>
            </a:r>
            <a:r>
              <a:rPr lang="pt-BR" dirty="0"/>
              <a:t>: </a:t>
            </a:r>
            <a:r>
              <a:rPr lang="pt-BR" b="1" dirty="0">
                <a:hlinkClick r:id="rId3"/>
              </a:rPr>
              <a:t>Laboratório #2</a:t>
            </a:r>
            <a:r>
              <a:rPr lang="pt-BR" dirty="0"/>
              <a:t>.</a:t>
            </a:r>
          </a:p>
          <a:p>
            <a:pPr lvl="1">
              <a:buFont typeface="Wingdings" panose="05000000000000000000" pitchFamily="2" charset="2"/>
              <a:buChar char="§"/>
            </a:pPr>
            <a:r>
              <a:rPr lang="pt-BR" dirty="0"/>
              <a:t>Pode ser acessado através do link acima (Google </a:t>
            </a:r>
            <a:r>
              <a:rPr lang="pt-BR" dirty="0" err="1"/>
              <a:t>Colab</a:t>
            </a:r>
            <a:r>
              <a:rPr lang="pt-BR" dirty="0"/>
              <a:t>) ou no GitHub.</a:t>
            </a:r>
          </a:p>
          <a:p>
            <a:pPr lvl="1">
              <a:buFont typeface="Wingdings" panose="05000000000000000000" pitchFamily="2" charset="2"/>
              <a:buChar char="§"/>
            </a:pPr>
            <a:r>
              <a:rPr lang="pt-BR" dirty="0"/>
              <a:t>Vídeo explicando o laboratório: Arquivos -&gt; </a:t>
            </a:r>
            <a:r>
              <a:rPr lang="pt-BR" dirty="0" err="1"/>
              <a:t>Recordings</a:t>
            </a:r>
            <a:r>
              <a:rPr lang="pt-BR" dirty="0"/>
              <a:t> -&gt; Laboratório #2</a:t>
            </a:r>
          </a:p>
          <a:p>
            <a:pPr lvl="1">
              <a:buFont typeface="Wingdings" panose="05000000000000000000" pitchFamily="2" charset="2"/>
              <a:buChar char="§"/>
            </a:pPr>
            <a:r>
              <a:rPr lang="pt-BR" dirty="0"/>
              <a:t>Se atentem aos prazos de entrega.</a:t>
            </a:r>
          </a:p>
          <a:p>
            <a:pPr lvl="1">
              <a:buFont typeface="Wingdings" panose="05000000000000000000" pitchFamily="2" charset="2"/>
              <a:buChar char="§"/>
            </a:pPr>
            <a:r>
              <a:rPr lang="pt-BR" dirty="0">
                <a:hlinkClick r:id="rId4"/>
              </a:rPr>
              <a:t>Instruções para resolução e entrega dos laboratórios</a:t>
            </a:r>
            <a:r>
              <a:rPr lang="pt-BR" dirty="0"/>
              <a:t>.</a:t>
            </a:r>
          </a:p>
        </p:txBody>
      </p:sp>
    </p:spTree>
    <p:extLst>
      <p:ext uri="{BB962C8B-B14F-4D97-AF65-F5344CB8AC3E}">
        <p14:creationId xmlns:p14="http://schemas.microsoft.com/office/powerpoint/2010/main" val="99484664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32666AC8-2E17-4DB4-B0F5-60C640CCFD2E}"/>
              </a:ext>
            </a:extLst>
          </p:cNvPr>
          <p:cNvSpPr txBox="1">
            <a:spLocks/>
          </p:cNvSpPr>
          <p:nvPr/>
        </p:nvSpPr>
        <p:spPr>
          <a:xfrm>
            <a:off x="1431533" y="2720526"/>
            <a:ext cx="9144000" cy="10295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6600" dirty="0"/>
              <a:t>Obrigado!</a:t>
            </a:r>
          </a:p>
        </p:txBody>
      </p:sp>
    </p:spTree>
    <p:extLst>
      <p:ext uri="{BB962C8B-B14F-4D97-AF65-F5344CB8AC3E}">
        <p14:creationId xmlns:p14="http://schemas.microsoft.com/office/powerpoint/2010/main" val="30987253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machine learning error surface meme funn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06472" y="271661"/>
            <a:ext cx="3615408" cy="346221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machine learning error surface meme funn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5839" y="271661"/>
            <a:ext cx="2070957" cy="378212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machine learning error surface meme funny"/>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63963" y="4376937"/>
            <a:ext cx="3657918" cy="205466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machine learning error surface meme funny"/>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10206" y="271661"/>
            <a:ext cx="3455035" cy="3443519"/>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result for machine learning error surface meme funny"/>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873730" y="3733874"/>
            <a:ext cx="3727988" cy="2994818"/>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Image result for machine learning error surface meme funny"/>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6138" y="4163576"/>
            <a:ext cx="2450658" cy="24506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757958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Agrupar 33">
            <a:extLst>
              <a:ext uri="{FF2B5EF4-FFF2-40B4-BE49-F238E27FC236}">
                <a16:creationId xmlns:a16="http://schemas.microsoft.com/office/drawing/2014/main" id="{3527E90A-A149-0922-9FF0-4568A6F6E59A}"/>
              </a:ext>
            </a:extLst>
          </p:cNvPr>
          <p:cNvGrpSpPr/>
          <p:nvPr/>
        </p:nvGrpSpPr>
        <p:grpSpPr>
          <a:xfrm>
            <a:off x="0" y="1193800"/>
            <a:ext cx="5537200" cy="4064000"/>
            <a:chOff x="1228725" y="1397000"/>
            <a:chExt cx="5537200" cy="4064000"/>
          </a:xfrm>
        </p:grpSpPr>
        <p:pic>
          <p:nvPicPr>
            <p:cNvPr id="22" name="Imagem 21">
              <a:extLst>
                <a:ext uri="{FF2B5EF4-FFF2-40B4-BE49-F238E27FC236}">
                  <a16:creationId xmlns:a16="http://schemas.microsoft.com/office/drawing/2014/main" id="{F4EF999F-5F07-AE71-B73A-8D8D199ECCC4}"/>
                </a:ext>
              </a:extLst>
            </p:cNvPr>
            <p:cNvPicPr>
              <a:picLocks noChangeAspect="1"/>
            </p:cNvPicPr>
            <p:nvPr/>
          </p:nvPicPr>
          <p:blipFill rotWithShape="1">
            <a:blip r:embed="rId2"/>
            <a:srcRect t="11111" r="9167"/>
            <a:stretch/>
          </p:blipFill>
          <p:spPr>
            <a:xfrm>
              <a:off x="1228725" y="1397000"/>
              <a:ext cx="5537200" cy="4064000"/>
            </a:xfrm>
            <a:prstGeom prst="rect">
              <a:avLst/>
            </a:prstGeom>
          </p:spPr>
        </p:pic>
        <p:cxnSp>
          <p:nvCxnSpPr>
            <p:cNvPr id="25" name="Conector reto 24">
              <a:extLst>
                <a:ext uri="{FF2B5EF4-FFF2-40B4-BE49-F238E27FC236}">
                  <a16:creationId xmlns:a16="http://schemas.microsoft.com/office/drawing/2014/main" id="{378D0515-2E72-4151-3090-D20C5202B374}"/>
                </a:ext>
              </a:extLst>
            </p:cNvPr>
            <p:cNvCxnSpPr>
              <a:cxnSpLocks/>
            </p:cNvCxnSpPr>
            <p:nvPr/>
          </p:nvCxnSpPr>
          <p:spPr>
            <a:xfrm>
              <a:off x="3390900" y="1444625"/>
              <a:ext cx="990600" cy="1444625"/>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23" name="Elipse 22">
              <a:extLst>
                <a:ext uri="{FF2B5EF4-FFF2-40B4-BE49-F238E27FC236}">
                  <a16:creationId xmlns:a16="http://schemas.microsoft.com/office/drawing/2014/main" id="{ACD34A61-67D9-8791-AB32-C229CA708CF7}"/>
                </a:ext>
              </a:extLst>
            </p:cNvPr>
            <p:cNvSpPr>
              <a:spLocks noChangeAspect="1"/>
            </p:cNvSpPr>
            <p:nvPr/>
          </p:nvSpPr>
          <p:spPr>
            <a:xfrm>
              <a:off x="3715545" y="1940719"/>
              <a:ext cx="108000" cy="108000"/>
            </a:xfrm>
            <a:prstGeom prst="ellipse">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3" name="CaixaDeTexto 32">
              <a:extLst>
                <a:ext uri="{FF2B5EF4-FFF2-40B4-BE49-F238E27FC236}">
                  <a16:creationId xmlns:a16="http://schemas.microsoft.com/office/drawing/2014/main" id="{005D59AF-4E59-577A-C20F-A5D548E79DB8}"/>
                </a:ext>
              </a:extLst>
            </p:cNvPr>
            <p:cNvSpPr txBox="1"/>
            <p:nvPr/>
          </p:nvSpPr>
          <p:spPr>
            <a:xfrm>
              <a:off x="3715545" y="1628386"/>
              <a:ext cx="236469" cy="624665"/>
            </a:xfrm>
            <a:prstGeom prst="rect">
              <a:avLst/>
            </a:prstGeom>
            <a:noFill/>
          </p:spPr>
          <p:txBody>
            <a:bodyPr wrap="square" rtlCol="0">
              <a:spAutoFit/>
            </a:bodyPr>
            <a:lstStyle/>
            <a:p>
              <a:r>
                <a:rPr lang="pt-BR" b="1" dirty="0"/>
                <a:t>P</a:t>
              </a:r>
              <a:endParaRPr lang="en-US" b="1" dirty="0"/>
            </a:p>
          </p:txBody>
        </p:sp>
      </p:grpSp>
      <p:grpSp>
        <p:nvGrpSpPr>
          <p:cNvPr id="13" name="Agrupar 12">
            <a:extLst>
              <a:ext uri="{FF2B5EF4-FFF2-40B4-BE49-F238E27FC236}">
                <a16:creationId xmlns:a16="http://schemas.microsoft.com/office/drawing/2014/main" id="{DB4DF1AA-3198-2F97-EB1D-692596BF942F}"/>
              </a:ext>
            </a:extLst>
          </p:cNvPr>
          <p:cNvGrpSpPr/>
          <p:nvPr/>
        </p:nvGrpSpPr>
        <p:grpSpPr>
          <a:xfrm>
            <a:off x="6007100" y="1241425"/>
            <a:ext cx="5537200" cy="4064000"/>
            <a:chOff x="6007100" y="1241425"/>
            <a:chExt cx="5537200" cy="4064000"/>
          </a:xfrm>
        </p:grpSpPr>
        <p:pic>
          <p:nvPicPr>
            <p:cNvPr id="3" name="Imagem 2">
              <a:extLst>
                <a:ext uri="{FF2B5EF4-FFF2-40B4-BE49-F238E27FC236}">
                  <a16:creationId xmlns:a16="http://schemas.microsoft.com/office/drawing/2014/main" id="{2F0A50B7-2BB5-9BE9-B4FE-8C0C53BCF292}"/>
                </a:ext>
              </a:extLst>
            </p:cNvPr>
            <p:cNvPicPr>
              <a:picLocks noChangeAspect="1"/>
            </p:cNvPicPr>
            <p:nvPr/>
          </p:nvPicPr>
          <p:blipFill rotWithShape="1">
            <a:blip r:embed="rId2"/>
            <a:srcRect t="11111" r="9167"/>
            <a:stretch/>
          </p:blipFill>
          <p:spPr>
            <a:xfrm>
              <a:off x="6007100" y="1241425"/>
              <a:ext cx="5537200" cy="4064000"/>
            </a:xfrm>
            <a:prstGeom prst="rect">
              <a:avLst/>
            </a:prstGeom>
          </p:spPr>
        </p:pic>
        <p:cxnSp>
          <p:nvCxnSpPr>
            <p:cNvPr id="4" name="Conector reto 3">
              <a:extLst>
                <a:ext uri="{FF2B5EF4-FFF2-40B4-BE49-F238E27FC236}">
                  <a16:creationId xmlns:a16="http://schemas.microsoft.com/office/drawing/2014/main" id="{B1A4C9B5-8CA4-DEDD-A5D6-A35A22637F53}"/>
                </a:ext>
              </a:extLst>
            </p:cNvPr>
            <p:cNvCxnSpPr>
              <a:cxnSpLocks/>
            </p:cNvCxnSpPr>
            <p:nvPr/>
          </p:nvCxnSpPr>
          <p:spPr>
            <a:xfrm>
              <a:off x="7150880" y="1441856"/>
              <a:ext cx="183600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5" name="Elipse 4">
              <a:extLst>
                <a:ext uri="{FF2B5EF4-FFF2-40B4-BE49-F238E27FC236}">
                  <a16:creationId xmlns:a16="http://schemas.microsoft.com/office/drawing/2014/main" id="{E7B121CB-711E-4B43-73CD-490E0CD3CB62}"/>
                </a:ext>
              </a:extLst>
            </p:cNvPr>
            <p:cNvSpPr>
              <a:spLocks noChangeAspect="1"/>
            </p:cNvSpPr>
            <p:nvPr/>
          </p:nvSpPr>
          <p:spPr>
            <a:xfrm>
              <a:off x="8010526" y="1387856"/>
              <a:ext cx="108000" cy="108000"/>
            </a:xfrm>
            <a:prstGeom prst="ellipse">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DF42BF55-ED6C-9129-6CDF-18666E51AB98}"/>
                    </a:ext>
                  </a:extLst>
                </p:cNvPr>
                <p:cNvSpPr txBox="1"/>
                <p:nvPr/>
              </p:nvSpPr>
              <p:spPr>
                <a:xfrm>
                  <a:off x="8010526" y="1552852"/>
                  <a:ext cx="236469" cy="36933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pt-BR" b="1" i="0" smtClean="0">
                                <a:latin typeface="Cambria Math" panose="02040503050406030204" pitchFamily="18" charset="0"/>
                              </a:rPr>
                              <m:t>𝐏</m:t>
                            </m:r>
                          </m:e>
                          <m:sub>
                            <m:r>
                              <m:rPr>
                                <m:sty m:val="p"/>
                              </m:rPr>
                              <a:rPr lang="pt-BR" b="0" i="0" smtClean="0">
                                <a:latin typeface="Cambria Math" panose="02040503050406030204" pitchFamily="18" charset="0"/>
                              </a:rPr>
                              <m:t>m</m:t>
                            </m:r>
                            <m:r>
                              <a:rPr lang="pt-BR" b="0" i="0" smtClean="0">
                                <a:latin typeface="Cambria Math" panose="02040503050406030204" pitchFamily="18" charset="0"/>
                              </a:rPr>
                              <m:t>á</m:t>
                            </m:r>
                            <m:r>
                              <m:rPr>
                                <m:sty m:val="p"/>
                              </m:rPr>
                              <a:rPr lang="pt-BR" b="0" i="0" smtClean="0">
                                <a:latin typeface="Cambria Math" panose="02040503050406030204" pitchFamily="18" charset="0"/>
                              </a:rPr>
                              <m:t>ximo</m:t>
                            </m:r>
                          </m:sub>
                        </m:sSub>
                      </m:oMath>
                    </m:oMathPara>
                  </a14:m>
                  <a:endParaRPr lang="en-US" b="1" dirty="0"/>
                </a:p>
              </p:txBody>
            </p:sp>
          </mc:Choice>
          <mc:Fallback xmlns="">
            <p:sp>
              <p:nvSpPr>
                <p:cNvPr id="6" name="CaixaDeTexto 5">
                  <a:extLst>
                    <a:ext uri="{FF2B5EF4-FFF2-40B4-BE49-F238E27FC236}">
                      <a16:creationId xmlns:a16="http://schemas.microsoft.com/office/drawing/2014/main" id="{DF42BF55-ED6C-9129-6CDF-18666E51AB98}"/>
                    </a:ext>
                  </a:extLst>
                </p:cNvPr>
                <p:cNvSpPr txBox="1">
                  <a:spLocks noRot="1" noChangeAspect="1" noMove="1" noResize="1" noEditPoints="1" noAdjustHandles="1" noChangeArrowheads="1" noChangeShapeType="1" noTextEdit="1"/>
                </p:cNvSpPr>
                <p:nvPr/>
              </p:nvSpPr>
              <p:spPr>
                <a:xfrm>
                  <a:off x="8010526" y="1552852"/>
                  <a:ext cx="236469" cy="369332"/>
                </a:xfrm>
                <a:prstGeom prst="rect">
                  <a:avLst/>
                </a:prstGeom>
                <a:blipFill>
                  <a:blip r:embed="rId3"/>
                  <a:stretch>
                    <a:fillRect l="-158974" r="-125641" b="-1667"/>
                  </a:stretch>
                </a:blipFill>
              </p:spPr>
              <p:txBody>
                <a:bodyPr/>
                <a:lstStyle/>
                <a:p>
                  <a:r>
                    <a:rPr lang="pt-BR">
                      <a:noFill/>
                    </a:rPr>
                    <a:t> </a:t>
                  </a:r>
                </a:p>
              </p:txBody>
            </p:sp>
          </mc:Fallback>
        </mc:AlternateContent>
        <p:cxnSp>
          <p:nvCxnSpPr>
            <p:cNvPr id="11" name="Conector reto 10">
              <a:extLst>
                <a:ext uri="{FF2B5EF4-FFF2-40B4-BE49-F238E27FC236}">
                  <a16:creationId xmlns:a16="http://schemas.microsoft.com/office/drawing/2014/main" id="{47E45EF8-38EA-D3F1-99FA-843F1446EA63}"/>
                </a:ext>
              </a:extLst>
            </p:cNvPr>
            <p:cNvCxnSpPr>
              <a:cxnSpLocks/>
            </p:cNvCxnSpPr>
            <p:nvPr/>
          </p:nvCxnSpPr>
          <p:spPr>
            <a:xfrm>
              <a:off x="9319359" y="4642787"/>
              <a:ext cx="183600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0" name="Elipse 9">
              <a:extLst>
                <a:ext uri="{FF2B5EF4-FFF2-40B4-BE49-F238E27FC236}">
                  <a16:creationId xmlns:a16="http://schemas.microsoft.com/office/drawing/2014/main" id="{82928187-4548-6BFD-C052-E35C59CC76EA}"/>
                </a:ext>
              </a:extLst>
            </p:cNvPr>
            <p:cNvSpPr>
              <a:spLocks noChangeAspect="1"/>
            </p:cNvSpPr>
            <p:nvPr/>
          </p:nvSpPr>
          <p:spPr>
            <a:xfrm>
              <a:off x="10148884" y="4588256"/>
              <a:ext cx="108000" cy="108000"/>
            </a:xfrm>
            <a:prstGeom prst="ellipse">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mc:AlternateContent xmlns:mc="http://schemas.openxmlformats.org/markup-compatibility/2006" xmlns:a14="http://schemas.microsoft.com/office/drawing/2010/main">
          <mc:Choice Requires="a14">
            <p:sp>
              <p:nvSpPr>
                <p:cNvPr id="12" name="CaixaDeTexto 11">
                  <a:extLst>
                    <a:ext uri="{FF2B5EF4-FFF2-40B4-BE49-F238E27FC236}">
                      <a16:creationId xmlns:a16="http://schemas.microsoft.com/office/drawing/2014/main" id="{DC4F1731-1A4B-21C6-8886-9C9671797F63}"/>
                    </a:ext>
                  </a:extLst>
                </p:cNvPr>
                <p:cNvSpPr txBox="1"/>
                <p:nvPr/>
              </p:nvSpPr>
              <p:spPr>
                <a:xfrm>
                  <a:off x="10119124" y="4080474"/>
                  <a:ext cx="236469" cy="36933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pt-BR" b="1" i="0" smtClean="0">
                                <a:latin typeface="Cambria Math" panose="02040503050406030204" pitchFamily="18" charset="0"/>
                              </a:rPr>
                              <m:t>𝐏</m:t>
                            </m:r>
                          </m:e>
                          <m:sub>
                            <m:r>
                              <m:rPr>
                                <m:sty m:val="p"/>
                              </m:rPr>
                              <a:rPr lang="pt-BR" b="0" i="0" smtClean="0">
                                <a:latin typeface="Cambria Math" panose="02040503050406030204" pitchFamily="18" charset="0"/>
                              </a:rPr>
                              <m:t>m</m:t>
                            </m:r>
                            <m:r>
                              <a:rPr lang="pt-BR" b="0" i="0" smtClean="0">
                                <a:latin typeface="Cambria Math" panose="02040503050406030204" pitchFamily="18" charset="0"/>
                              </a:rPr>
                              <m:t>í</m:t>
                            </m:r>
                            <m:r>
                              <m:rPr>
                                <m:sty m:val="p"/>
                              </m:rPr>
                              <a:rPr lang="pt-BR" b="0" i="0" smtClean="0">
                                <a:latin typeface="Cambria Math" panose="02040503050406030204" pitchFamily="18" charset="0"/>
                              </a:rPr>
                              <m:t>nimo</m:t>
                            </m:r>
                          </m:sub>
                        </m:sSub>
                      </m:oMath>
                    </m:oMathPara>
                  </a14:m>
                  <a:endParaRPr lang="en-US" b="1" dirty="0"/>
                </a:p>
              </p:txBody>
            </p:sp>
          </mc:Choice>
          <mc:Fallback xmlns="">
            <p:sp>
              <p:nvSpPr>
                <p:cNvPr id="12" name="CaixaDeTexto 11">
                  <a:extLst>
                    <a:ext uri="{FF2B5EF4-FFF2-40B4-BE49-F238E27FC236}">
                      <a16:creationId xmlns:a16="http://schemas.microsoft.com/office/drawing/2014/main" id="{DC4F1731-1A4B-21C6-8886-9C9671797F63}"/>
                    </a:ext>
                  </a:extLst>
                </p:cNvPr>
                <p:cNvSpPr txBox="1">
                  <a:spLocks noRot="1" noChangeAspect="1" noMove="1" noResize="1" noEditPoints="1" noAdjustHandles="1" noChangeArrowheads="1" noChangeShapeType="1" noTextEdit="1"/>
                </p:cNvSpPr>
                <p:nvPr/>
              </p:nvSpPr>
              <p:spPr>
                <a:xfrm>
                  <a:off x="10119124" y="4080474"/>
                  <a:ext cx="236469" cy="369332"/>
                </a:xfrm>
                <a:prstGeom prst="rect">
                  <a:avLst/>
                </a:prstGeom>
                <a:blipFill>
                  <a:blip r:embed="rId4"/>
                  <a:stretch>
                    <a:fillRect l="-153846" r="-120513"/>
                  </a:stretch>
                </a:blipFill>
              </p:spPr>
              <p:txBody>
                <a:bodyPr/>
                <a:lstStyle/>
                <a:p>
                  <a:r>
                    <a:rPr lang="pt-BR">
                      <a:noFill/>
                    </a:rPr>
                    <a:t> </a:t>
                  </a:r>
                </a:p>
              </p:txBody>
            </p:sp>
          </mc:Fallback>
        </mc:AlternateContent>
      </p:grpSp>
    </p:spTree>
    <p:extLst>
      <p:ext uri="{BB962C8B-B14F-4D97-AF65-F5344CB8AC3E}">
        <p14:creationId xmlns:p14="http://schemas.microsoft.com/office/powerpoint/2010/main" val="273002831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upo 8">
            <a:extLst>
              <a:ext uri="{FF2B5EF4-FFF2-40B4-BE49-F238E27FC236}">
                <a16:creationId xmlns:a16="http://schemas.microsoft.com/office/drawing/2014/main" id="{F91357BE-D3BB-6C32-7851-8521DB29C36E}"/>
              </a:ext>
            </a:extLst>
          </p:cNvPr>
          <p:cNvGrpSpPr/>
          <p:nvPr/>
        </p:nvGrpSpPr>
        <p:grpSpPr>
          <a:xfrm>
            <a:off x="645922" y="2295221"/>
            <a:ext cx="2286464" cy="2267558"/>
            <a:chOff x="7430184" y="2684259"/>
            <a:chExt cx="2286464" cy="2267558"/>
          </a:xfrm>
        </p:grpSpPr>
        <p:sp>
          <p:nvSpPr>
            <p:cNvPr id="5" name="Forma livre 9">
              <a:extLst>
                <a:ext uri="{FF2B5EF4-FFF2-40B4-BE49-F238E27FC236}">
                  <a16:creationId xmlns:a16="http://schemas.microsoft.com/office/drawing/2014/main" id="{9739824D-5CB0-A280-F4A2-D3C805D390A4}"/>
                </a:ext>
              </a:extLst>
            </p:cNvPr>
            <p:cNvSpPr/>
            <p:nvPr/>
          </p:nvSpPr>
          <p:spPr>
            <a:xfrm>
              <a:off x="7788166" y="3153104"/>
              <a:ext cx="1355834" cy="1471451"/>
            </a:xfrm>
            <a:custGeom>
              <a:avLst/>
              <a:gdLst>
                <a:gd name="connsiteX0" fmla="*/ 0 w 1355834"/>
                <a:gd name="connsiteY0" fmla="*/ 0 h 1471451"/>
                <a:gd name="connsiteX1" fmla="*/ 735724 w 1355834"/>
                <a:gd name="connsiteY1" fmla="*/ 1471448 h 1471451"/>
                <a:gd name="connsiteX2" fmla="*/ 1355834 w 1355834"/>
                <a:gd name="connsiteY2" fmla="*/ 10510 h 1471451"/>
              </a:gdLst>
              <a:ahLst/>
              <a:cxnLst>
                <a:cxn ang="0">
                  <a:pos x="connsiteX0" y="connsiteY0"/>
                </a:cxn>
                <a:cxn ang="0">
                  <a:pos x="connsiteX1" y="connsiteY1"/>
                </a:cxn>
                <a:cxn ang="0">
                  <a:pos x="connsiteX2" y="connsiteY2"/>
                </a:cxn>
              </a:cxnLst>
              <a:rect l="l" t="t" r="r" b="b"/>
              <a:pathLst>
                <a:path w="1355834" h="1471451">
                  <a:moveTo>
                    <a:pt x="0" y="0"/>
                  </a:moveTo>
                  <a:cubicBezTo>
                    <a:pt x="254876" y="734848"/>
                    <a:pt x="509752" y="1469696"/>
                    <a:pt x="735724" y="1471448"/>
                  </a:cubicBezTo>
                  <a:cubicBezTo>
                    <a:pt x="961696" y="1473200"/>
                    <a:pt x="1158765" y="741855"/>
                    <a:pt x="1355834" y="1051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6" name="Conector de seta reta 10">
              <a:extLst>
                <a:ext uri="{FF2B5EF4-FFF2-40B4-BE49-F238E27FC236}">
                  <a16:creationId xmlns:a16="http://schemas.microsoft.com/office/drawing/2014/main" id="{6261AD53-9C2C-A4B8-167B-8967F849EEDF}"/>
                </a:ext>
              </a:extLst>
            </p:cNvPr>
            <p:cNvCxnSpPr/>
            <p:nvPr/>
          </p:nvCxnSpPr>
          <p:spPr>
            <a:xfrm flipV="1">
              <a:off x="7716975" y="2811018"/>
              <a:ext cx="0" cy="19440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Conector de seta reta 11">
              <a:extLst>
                <a:ext uri="{FF2B5EF4-FFF2-40B4-BE49-F238E27FC236}">
                  <a16:creationId xmlns:a16="http://schemas.microsoft.com/office/drawing/2014/main" id="{18A99B5D-1380-F317-F15E-C6B09E887110}"/>
                </a:ext>
              </a:extLst>
            </p:cNvPr>
            <p:cNvCxnSpPr/>
            <p:nvPr/>
          </p:nvCxnSpPr>
          <p:spPr>
            <a:xfrm>
              <a:off x="7714594" y="4750676"/>
              <a:ext cx="1692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CaixaDeTexto 7">
                  <a:extLst>
                    <a:ext uri="{FF2B5EF4-FFF2-40B4-BE49-F238E27FC236}">
                      <a16:creationId xmlns:a16="http://schemas.microsoft.com/office/drawing/2014/main" id="{5B4643F3-0BA3-D6D0-305C-1A1ECF91D2D3}"/>
                    </a:ext>
                  </a:extLst>
                </p:cNvPr>
                <p:cNvSpPr txBox="1"/>
                <p:nvPr/>
              </p:nvSpPr>
              <p:spPr>
                <a:xfrm>
                  <a:off x="9338276" y="4565590"/>
                  <a:ext cx="37837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𝑎</m:t>
                        </m:r>
                      </m:oMath>
                    </m:oMathPara>
                  </a14:m>
                  <a:endParaRPr lang="pt-BR" dirty="0"/>
                </a:p>
              </p:txBody>
            </p:sp>
          </mc:Choice>
          <mc:Fallback xmlns="">
            <p:sp>
              <p:nvSpPr>
                <p:cNvPr id="13" name="CaixaDeTexto 12"/>
                <p:cNvSpPr txBox="1">
                  <a:spLocks noRot="1" noChangeAspect="1" noMove="1" noResize="1" noEditPoints="1" noAdjustHandles="1" noChangeArrowheads="1" noChangeShapeType="1" noTextEdit="1"/>
                </p:cNvSpPr>
                <p:nvPr/>
              </p:nvSpPr>
              <p:spPr>
                <a:xfrm>
                  <a:off x="9338276" y="4565590"/>
                  <a:ext cx="378372" cy="369332"/>
                </a:xfrm>
                <a:prstGeom prst="rect">
                  <a:avLst/>
                </a:prstGeom>
                <a:blipFill rotWithShape="0">
                  <a:blip r:embed="rId5"/>
                  <a:stretch>
                    <a:fillRect/>
                  </a:stretch>
                </a:blipFill>
              </p:spPr>
              <p:txBody>
                <a:bodyPr/>
                <a:lstStyle/>
                <a:p>
                  <a:r>
                    <a:rPr lang="pt-BR">
                      <a:noFill/>
                    </a:rPr>
                    <a:t> </a:t>
                  </a:r>
                </a:p>
              </p:txBody>
            </p:sp>
          </mc:Fallback>
        </mc:AlternateContent>
        <p:cxnSp>
          <p:nvCxnSpPr>
            <p:cNvPr id="9" name="Conector reto 8">
              <a:extLst>
                <a:ext uri="{FF2B5EF4-FFF2-40B4-BE49-F238E27FC236}">
                  <a16:creationId xmlns:a16="http://schemas.microsoft.com/office/drawing/2014/main" id="{D2C65832-466C-3B68-5095-A1C040564D2D}"/>
                </a:ext>
              </a:extLst>
            </p:cNvPr>
            <p:cNvCxnSpPr>
              <a:stCxn id="5" idx="1"/>
            </p:cNvCxnSpPr>
            <p:nvPr/>
          </p:nvCxnSpPr>
          <p:spPr>
            <a:xfrm>
              <a:off x="8523890" y="4624552"/>
              <a:ext cx="0" cy="125704"/>
            </a:xfrm>
            <a:prstGeom prst="line">
              <a:avLst/>
            </a:prstGeom>
            <a:ln>
              <a:solidFill>
                <a:srgbClr val="FF0000"/>
              </a:solidFill>
              <a:prstDash val="sys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CaixaDeTexto 9">
                  <a:extLst>
                    <a:ext uri="{FF2B5EF4-FFF2-40B4-BE49-F238E27FC236}">
                      <a16:creationId xmlns:a16="http://schemas.microsoft.com/office/drawing/2014/main" id="{86F3559F-16CD-2233-1539-7096E265D309}"/>
                    </a:ext>
                  </a:extLst>
                </p:cNvPr>
                <p:cNvSpPr txBox="1"/>
                <p:nvPr/>
              </p:nvSpPr>
              <p:spPr>
                <a:xfrm>
                  <a:off x="7740870" y="2684259"/>
                  <a:ext cx="37837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𝐽</m:t>
                            </m:r>
                          </m:e>
                          <m:sub>
                            <m:r>
                              <a:rPr lang="pt-BR" b="0" i="1" smtClean="0">
                                <a:latin typeface="Cambria Math" panose="02040503050406030204" pitchFamily="18" charset="0"/>
                              </a:rPr>
                              <m:t>𝑒</m:t>
                            </m:r>
                          </m:sub>
                        </m:sSub>
                        <m:r>
                          <a:rPr lang="pt-BR" b="0" i="1" smtClean="0">
                            <a:latin typeface="Cambria Math" panose="02040503050406030204" pitchFamily="18" charset="0"/>
                          </a:rPr>
                          <m:t>(</m:t>
                        </m:r>
                        <m:r>
                          <a:rPr lang="pt-BR" b="0" i="1" smtClean="0">
                            <a:latin typeface="Cambria Math" panose="02040503050406030204" pitchFamily="18" charset="0"/>
                          </a:rPr>
                          <m:t>𝑎</m:t>
                        </m:r>
                        <m:r>
                          <a:rPr lang="pt-BR" b="0" i="1" smtClean="0">
                            <a:latin typeface="Cambria Math" panose="02040503050406030204" pitchFamily="18" charset="0"/>
                          </a:rPr>
                          <m:t>)</m:t>
                        </m:r>
                      </m:oMath>
                    </m:oMathPara>
                  </a14:m>
                  <a:endParaRPr lang="pt-BR" dirty="0"/>
                </a:p>
              </p:txBody>
            </p:sp>
          </mc:Choice>
          <mc:Fallback xmlns="">
            <p:sp>
              <p:nvSpPr>
                <p:cNvPr id="15" name="CaixaDeTexto 14"/>
                <p:cNvSpPr txBox="1">
                  <a:spLocks noRot="1" noChangeAspect="1" noMove="1" noResize="1" noEditPoints="1" noAdjustHandles="1" noChangeArrowheads="1" noChangeShapeType="1" noTextEdit="1"/>
                </p:cNvSpPr>
                <p:nvPr/>
              </p:nvSpPr>
              <p:spPr>
                <a:xfrm>
                  <a:off x="7740870" y="2684259"/>
                  <a:ext cx="378372" cy="369332"/>
                </a:xfrm>
                <a:prstGeom prst="rect">
                  <a:avLst/>
                </a:prstGeom>
                <a:blipFill rotWithShape="0">
                  <a:blip r:embed="rId6"/>
                  <a:stretch>
                    <a:fillRect l="-3226" r="-87097" b="-11475"/>
                  </a:stretch>
                </a:blipFill>
              </p:spPr>
              <p:txBody>
                <a:bodyPr/>
                <a:lstStyle/>
                <a:p>
                  <a:r>
                    <a:rPr lang="pt-BR">
                      <a:noFill/>
                    </a:rPr>
                    <a:t> </a:t>
                  </a:r>
                </a:p>
              </p:txBody>
            </p:sp>
          </mc:Fallback>
        </mc:AlternateContent>
        <p:cxnSp>
          <p:nvCxnSpPr>
            <p:cNvPr id="11" name="Conector de seta reta 15">
              <a:extLst>
                <a:ext uri="{FF2B5EF4-FFF2-40B4-BE49-F238E27FC236}">
                  <a16:creationId xmlns:a16="http://schemas.microsoft.com/office/drawing/2014/main" id="{D2BF67FF-0518-FBE9-806A-313F14340941}"/>
                </a:ext>
              </a:extLst>
            </p:cNvPr>
            <p:cNvCxnSpPr>
              <a:endCxn id="5" idx="1"/>
            </p:cNvCxnSpPr>
            <p:nvPr/>
          </p:nvCxnSpPr>
          <p:spPr>
            <a:xfrm>
              <a:off x="7715339" y="4624552"/>
              <a:ext cx="808551" cy="0"/>
            </a:xfrm>
            <a:prstGeom prst="straightConnector1">
              <a:avLst/>
            </a:prstGeom>
            <a:ln>
              <a:solidFill>
                <a:srgbClr val="FF0000"/>
              </a:solidFill>
              <a:prstDash val="sys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CaixaDeTexto 11">
                  <a:extLst>
                    <a:ext uri="{FF2B5EF4-FFF2-40B4-BE49-F238E27FC236}">
                      <a16:creationId xmlns:a16="http://schemas.microsoft.com/office/drawing/2014/main" id="{515A6DCD-FA58-48D2-DE9A-DB8437CE02FE}"/>
                    </a:ext>
                  </a:extLst>
                </p:cNvPr>
                <p:cNvSpPr txBox="1"/>
                <p:nvPr/>
              </p:nvSpPr>
              <p:spPr>
                <a:xfrm>
                  <a:off x="8334704" y="4674818"/>
                  <a:ext cx="378372"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1200" b="0" i="1" smtClean="0">
                                <a:latin typeface="Cambria Math" panose="02040503050406030204" pitchFamily="18" charset="0"/>
                              </a:rPr>
                            </m:ctrlPr>
                          </m:sSubPr>
                          <m:e>
                            <m:r>
                              <a:rPr lang="pt-BR" sz="1200" b="0" i="1" smtClean="0">
                                <a:latin typeface="Cambria Math" panose="02040503050406030204" pitchFamily="18" charset="0"/>
                              </a:rPr>
                              <m:t>𝑎</m:t>
                            </m:r>
                          </m:e>
                          <m:sub>
                            <m:r>
                              <a:rPr lang="pt-BR" sz="1200" b="0" i="1" smtClean="0">
                                <a:latin typeface="Cambria Math" panose="02040503050406030204" pitchFamily="18" charset="0"/>
                              </a:rPr>
                              <m:t>ó</m:t>
                            </m:r>
                            <m:r>
                              <a:rPr lang="pt-BR" sz="1200" b="0" i="1" smtClean="0">
                                <a:latin typeface="Cambria Math" panose="02040503050406030204" pitchFamily="18" charset="0"/>
                              </a:rPr>
                              <m:t>𝑡𝑖𝑚𝑜</m:t>
                            </m:r>
                          </m:sub>
                        </m:sSub>
                      </m:oMath>
                    </m:oMathPara>
                  </a14:m>
                  <a:endParaRPr lang="pt-BR" sz="1200" dirty="0"/>
                </a:p>
              </p:txBody>
            </p:sp>
          </mc:Choice>
          <mc:Fallback xmlns="">
            <p:sp>
              <p:nvSpPr>
                <p:cNvPr id="17" name="CaixaDeTexto 16"/>
                <p:cNvSpPr txBox="1">
                  <a:spLocks noRot="1" noChangeAspect="1" noMove="1" noResize="1" noEditPoints="1" noAdjustHandles="1" noChangeArrowheads="1" noChangeShapeType="1" noTextEdit="1"/>
                </p:cNvSpPr>
                <p:nvPr/>
              </p:nvSpPr>
              <p:spPr>
                <a:xfrm>
                  <a:off x="8334704" y="4674818"/>
                  <a:ext cx="378372" cy="276999"/>
                </a:xfrm>
                <a:prstGeom prst="rect">
                  <a:avLst/>
                </a:prstGeom>
                <a:blipFill rotWithShape="0">
                  <a:blip r:embed="rId7"/>
                  <a:stretch>
                    <a:fillRect r="-41935"/>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3" name="CaixaDeTexto 12">
                  <a:extLst>
                    <a:ext uri="{FF2B5EF4-FFF2-40B4-BE49-F238E27FC236}">
                      <a16:creationId xmlns:a16="http://schemas.microsoft.com/office/drawing/2014/main" id="{ADEDE46B-5572-3C14-B315-8B8AC0367F97}"/>
                    </a:ext>
                  </a:extLst>
                </p:cNvPr>
                <p:cNvSpPr txBox="1"/>
                <p:nvPr/>
              </p:nvSpPr>
              <p:spPr>
                <a:xfrm rot="16200000">
                  <a:off x="7382608" y="4557459"/>
                  <a:ext cx="378372" cy="28321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1200" b="0" i="1" smtClean="0">
                                <a:latin typeface="Cambria Math" panose="02040503050406030204" pitchFamily="18" charset="0"/>
                              </a:rPr>
                            </m:ctrlPr>
                          </m:sSubPr>
                          <m:e>
                            <m:r>
                              <a:rPr lang="pt-BR" sz="1200" b="0" i="1" smtClean="0">
                                <a:latin typeface="Cambria Math" panose="02040503050406030204" pitchFamily="18" charset="0"/>
                              </a:rPr>
                              <m:t>𝐽</m:t>
                            </m:r>
                          </m:e>
                          <m:sub>
                            <m:r>
                              <a:rPr lang="pt-BR" sz="1200" b="0" i="1" smtClean="0">
                                <a:latin typeface="Cambria Math" panose="02040503050406030204" pitchFamily="18" charset="0"/>
                              </a:rPr>
                              <m:t>𝑒</m:t>
                            </m:r>
                            <m:r>
                              <a:rPr lang="pt-BR" sz="1200" b="0" i="1" smtClean="0">
                                <a:latin typeface="Cambria Math" panose="02040503050406030204" pitchFamily="18" charset="0"/>
                              </a:rPr>
                              <m:t>_</m:t>
                            </m:r>
                            <m:r>
                              <a:rPr lang="pt-BR" sz="1200" b="0" i="1" smtClean="0">
                                <a:latin typeface="Cambria Math" panose="02040503050406030204" pitchFamily="18" charset="0"/>
                              </a:rPr>
                              <m:t>𝑚</m:t>
                            </m:r>
                            <m:r>
                              <a:rPr lang="pt-BR" sz="1200" b="0" i="1" smtClean="0">
                                <a:latin typeface="Cambria Math" panose="02040503050406030204" pitchFamily="18" charset="0"/>
                              </a:rPr>
                              <m:t>í</m:t>
                            </m:r>
                            <m:r>
                              <a:rPr lang="pt-BR" sz="1200" b="0" i="1" smtClean="0">
                                <a:latin typeface="Cambria Math" panose="02040503050406030204" pitchFamily="18" charset="0"/>
                              </a:rPr>
                              <m:t>𝑛𝑖𝑚𝑜</m:t>
                            </m:r>
                          </m:sub>
                        </m:sSub>
                      </m:oMath>
                    </m:oMathPara>
                  </a14:m>
                  <a:endParaRPr lang="pt-BR" sz="1200" dirty="0"/>
                </a:p>
              </p:txBody>
            </p:sp>
          </mc:Choice>
          <mc:Fallback xmlns="">
            <p:sp>
              <p:nvSpPr>
                <p:cNvPr id="18" name="CaixaDeTexto 17"/>
                <p:cNvSpPr txBox="1">
                  <a:spLocks noRot="1" noChangeAspect="1" noMove="1" noResize="1" noEditPoints="1" noAdjustHandles="1" noChangeArrowheads="1" noChangeShapeType="1" noTextEdit="1"/>
                </p:cNvSpPr>
                <p:nvPr/>
              </p:nvSpPr>
              <p:spPr>
                <a:xfrm rot="16200000">
                  <a:off x="7382608" y="4557459"/>
                  <a:ext cx="378372" cy="283219"/>
                </a:xfrm>
                <a:prstGeom prst="rect">
                  <a:avLst/>
                </a:prstGeom>
                <a:blipFill rotWithShape="0">
                  <a:blip r:embed="rId8"/>
                  <a:stretch>
                    <a:fillRect t="-84127"/>
                  </a:stretch>
                </a:blipFill>
              </p:spPr>
              <p:txBody>
                <a:bodyPr/>
                <a:lstStyle/>
                <a:p>
                  <a:r>
                    <a:rPr lang="pt-BR">
                      <a:noFill/>
                    </a:rPr>
                    <a:t> </a:t>
                  </a:r>
                </a:p>
              </p:txBody>
            </p:sp>
          </mc:Fallback>
        </mc:AlternateContent>
      </p:grpSp>
    </p:spTree>
    <p:extLst>
      <p:ext uri="{BB962C8B-B14F-4D97-AF65-F5344CB8AC3E}">
        <p14:creationId xmlns:p14="http://schemas.microsoft.com/office/powerpoint/2010/main" val="7521881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E06FD5B-6F51-847E-A4A8-1A8128322F68}"/>
              </a:ext>
            </a:extLst>
          </p:cNvPr>
          <p:cNvSpPr>
            <a:spLocks noGrp="1"/>
          </p:cNvSpPr>
          <p:nvPr>
            <p:ph type="title"/>
          </p:nvPr>
        </p:nvSpPr>
        <p:spPr/>
        <p:txBody>
          <a:bodyPr/>
          <a:lstStyle/>
          <a:p>
            <a:r>
              <a:rPr lang="pt-BR" dirty="0"/>
              <a:t>Qual o objetivo da regressão linear?</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B76F0953-075A-79EF-554F-4E05524F1DC5}"/>
                  </a:ext>
                </a:extLst>
              </p:cNvPr>
              <p:cNvSpPr>
                <a:spLocks noGrp="1"/>
              </p:cNvSpPr>
              <p:nvPr>
                <p:ph idx="1"/>
              </p:nvPr>
            </p:nvSpPr>
            <p:spPr>
              <a:xfrm>
                <a:off x="5194805" y="1825624"/>
                <a:ext cx="6890699" cy="5032375"/>
              </a:xfrm>
            </p:spPr>
            <p:txBody>
              <a:bodyPr>
                <a:normAutofit/>
              </a:bodyPr>
              <a:lstStyle/>
              <a:p>
                <a:r>
                  <a:rPr lang="pt-BR" b="1" dirty="0"/>
                  <a:t>Objetivo</a:t>
                </a:r>
                <a:r>
                  <a:rPr lang="pt-BR" dirty="0"/>
                  <a:t>: encontrar uma função, </a:t>
                </a:r>
                <a14:m>
                  <m:oMath xmlns:m="http://schemas.openxmlformats.org/officeDocument/2006/math">
                    <m:r>
                      <a:rPr lang="pt-BR" b="0" i="1" smtClean="0">
                        <a:latin typeface="Cambria Math" panose="02040503050406030204" pitchFamily="18" charset="0"/>
                      </a:rPr>
                      <m:t>h</m:t>
                    </m:r>
                    <m:d>
                      <m:dPr>
                        <m:ctrlPr>
                          <a:rPr lang="pt-BR" b="0" i="1" smtClean="0">
                            <a:latin typeface="Cambria Math" panose="02040503050406030204" pitchFamily="18" charset="0"/>
                          </a:rPr>
                        </m:ctrlPr>
                      </m:dPr>
                      <m:e>
                        <m:r>
                          <a:rPr lang="pt-BR" b="1" i="1">
                            <a:latin typeface="Cambria Math" panose="02040503050406030204" pitchFamily="18" charset="0"/>
                          </a:rPr>
                          <m:t>𝒙</m:t>
                        </m:r>
                      </m:e>
                    </m:d>
                  </m:oMath>
                </a14:m>
                <a:r>
                  <a:rPr lang="pt-BR" dirty="0"/>
                  <a:t>, que </a:t>
                </a:r>
                <a:r>
                  <a:rPr lang="pt-BR" b="1" i="1" dirty="0">
                    <a:solidFill>
                      <a:srgbClr val="00B050"/>
                    </a:solidFill>
                  </a:rPr>
                  <a:t>mapeie</a:t>
                </a:r>
                <a:r>
                  <a:rPr lang="pt-BR" dirty="0"/>
                  <a:t> as entradas, </a:t>
                </a:r>
                <a14:m>
                  <m:oMath xmlns:m="http://schemas.openxmlformats.org/officeDocument/2006/math">
                    <m:r>
                      <a:rPr lang="pt-BR" b="1" i="1" smtClean="0">
                        <a:latin typeface="Cambria Math" panose="02040503050406030204" pitchFamily="18" charset="0"/>
                      </a:rPr>
                      <m:t>𝒙</m:t>
                    </m:r>
                  </m:oMath>
                </a14:m>
                <a:r>
                  <a:rPr lang="pt-BR" dirty="0"/>
                  <a:t>, em uma variável de saída </a:t>
                </a:r>
                <a14:m>
                  <m:oMath xmlns:m="http://schemas.openxmlformats.org/officeDocument/2006/math">
                    <m:acc>
                      <m:accPr>
                        <m:chr m:val="̂"/>
                        <m:ctrlPr>
                          <a:rPr lang="pt-BR" i="1">
                            <a:latin typeface="Cambria Math" panose="02040503050406030204" pitchFamily="18" charset="0"/>
                            <a:ea typeface="Cambria Math" panose="02040503050406030204" pitchFamily="18" charset="0"/>
                          </a:rPr>
                        </m:ctrlPr>
                      </m:accPr>
                      <m:e>
                        <m:r>
                          <a:rPr lang="pt-BR" i="1">
                            <a:latin typeface="Cambria Math" panose="02040503050406030204" pitchFamily="18" charset="0"/>
                            <a:ea typeface="Cambria Math" panose="02040503050406030204" pitchFamily="18" charset="0"/>
                          </a:rPr>
                          <m:t>𝑦</m:t>
                        </m:r>
                      </m:e>
                    </m:acc>
                    <m:r>
                      <a:rPr lang="pt-BR" b="0" i="1" smtClean="0">
                        <a:latin typeface="Cambria Math" panose="02040503050406030204" pitchFamily="18" charset="0"/>
                      </a:rPr>
                      <m:t>=</m:t>
                    </m:r>
                    <m:r>
                      <a:rPr lang="pt-BR" b="0" i="1" smtClean="0">
                        <a:latin typeface="Cambria Math" panose="02040503050406030204" pitchFamily="18" charset="0"/>
                      </a:rPr>
                      <m:t>h</m:t>
                    </m:r>
                    <m:d>
                      <m:dPr>
                        <m:ctrlPr>
                          <a:rPr lang="pt-BR" b="0" i="1" smtClean="0">
                            <a:latin typeface="Cambria Math" panose="02040503050406030204" pitchFamily="18" charset="0"/>
                          </a:rPr>
                        </m:ctrlPr>
                      </m:dPr>
                      <m:e>
                        <m:r>
                          <a:rPr lang="pt-BR" b="1" i="1" smtClean="0">
                            <a:latin typeface="Cambria Math" panose="02040503050406030204" pitchFamily="18" charset="0"/>
                          </a:rPr>
                          <m:t>𝒙</m:t>
                        </m:r>
                      </m:e>
                    </m:d>
                  </m:oMath>
                </a14:m>
                <a:r>
                  <a:rPr lang="pt-BR" dirty="0"/>
                  <a:t>, de tal forma que </a:t>
                </a:r>
                <a14:m>
                  <m:oMath xmlns:m="http://schemas.openxmlformats.org/officeDocument/2006/math">
                    <m:r>
                      <a:rPr lang="pt-BR" i="1">
                        <a:latin typeface="Cambria Math" panose="02040503050406030204" pitchFamily="18" charset="0"/>
                      </a:rPr>
                      <m:t>h</m:t>
                    </m:r>
                    <m:r>
                      <a:rPr lang="pt-BR" b="0" i="1" smtClean="0">
                        <a:latin typeface="Cambria Math" panose="02040503050406030204" pitchFamily="18" charset="0"/>
                      </a:rPr>
                      <m:t>(</m:t>
                    </m:r>
                    <m:r>
                      <a:rPr lang="pt-BR" b="1" i="1" smtClean="0">
                        <a:latin typeface="Cambria Math" panose="02040503050406030204" pitchFamily="18" charset="0"/>
                      </a:rPr>
                      <m:t>𝒙</m:t>
                    </m:r>
                    <m:r>
                      <a:rPr lang="pt-BR" b="0" i="1" smtClean="0">
                        <a:latin typeface="Cambria Math" panose="02040503050406030204" pitchFamily="18" charset="0"/>
                      </a:rPr>
                      <m:t>)</m:t>
                    </m:r>
                  </m:oMath>
                </a14:m>
                <a:r>
                  <a:rPr lang="pt-BR" dirty="0"/>
                  <a:t> se ajuste aos dados coletados de </a:t>
                </a:r>
                <a:r>
                  <a:rPr lang="pt-BR" b="1" i="1" dirty="0">
                    <a:solidFill>
                      <a:srgbClr val="00B050"/>
                    </a:solidFill>
                  </a:rPr>
                  <a:t>forma ótima</a:t>
                </a:r>
                <a:r>
                  <a:rPr lang="pt-BR" dirty="0"/>
                  <a:t>.</a:t>
                </a:r>
              </a:p>
              <a:p>
                <a:pPr lvl="1">
                  <a:buFont typeface="Wingdings" panose="05000000000000000000" pitchFamily="2" charset="2"/>
                  <a:buChar char="§"/>
                </a:pPr>
                <a:r>
                  <a:rPr lang="pt-BR" b="0" i="0" dirty="0">
                    <a:solidFill>
                      <a:schemeClr val="tx1"/>
                    </a:solidFill>
                    <a:effectLst/>
                  </a:rPr>
                  <a:t>Ótimo no sentido da </a:t>
                </a:r>
                <a:r>
                  <a:rPr lang="pt-BR" b="1" i="1" dirty="0">
                    <a:solidFill>
                      <a:srgbClr val="00B050"/>
                    </a:solidFill>
                    <a:effectLst/>
                  </a:rPr>
                  <a:t>minimização da diferença </a:t>
                </a:r>
                <a:r>
                  <a:rPr lang="pt-BR" b="0" i="0" dirty="0">
                    <a:solidFill>
                      <a:schemeClr val="tx1"/>
                    </a:solidFill>
                    <a:effectLst/>
                  </a:rPr>
                  <a:t>entre as predições feitas por </a:t>
                </a:r>
                <a14:m>
                  <m:oMath xmlns:m="http://schemas.openxmlformats.org/officeDocument/2006/math">
                    <m:r>
                      <a:rPr lang="pt-BR" i="1" smtClean="0">
                        <a:solidFill>
                          <a:schemeClr val="tx1"/>
                        </a:solidFill>
                        <a:latin typeface="Cambria Math" panose="02040503050406030204" pitchFamily="18" charset="0"/>
                      </a:rPr>
                      <m:t>h</m:t>
                    </m:r>
                    <m:r>
                      <a:rPr lang="pt-BR" b="0" i="1" smtClean="0">
                        <a:solidFill>
                          <a:schemeClr val="tx1"/>
                        </a:solidFill>
                        <a:latin typeface="Cambria Math" panose="02040503050406030204" pitchFamily="18" charset="0"/>
                      </a:rPr>
                      <m:t>(</m:t>
                    </m:r>
                    <m:r>
                      <a:rPr lang="pt-BR" b="1" i="1" smtClean="0">
                        <a:solidFill>
                          <a:schemeClr val="tx1"/>
                        </a:solidFill>
                        <a:latin typeface="Cambria Math" panose="02040503050406030204" pitchFamily="18" charset="0"/>
                      </a:rPr>
                      <m:t>𝒙</m:t>
                    </m:r>
                    <m:r>
                      <a:rPr lang="pt-BR" b="0" i="1" smtClean="0">
                        <a:solidFill>
                          <a:schemeClr val="tx1"/>
                        </a:solidFill>
                        <a:latin typeface="Cambria Math" panose="02040503050406030204" pitchFamily="18" charset="0"/>
                      </a:rPr>
                      <m:t>)</m:t>
                    </m:r>
                  </m:oMath>
                </a14:m>
                <a:r>
                  <a:rPr lang="pt-BR" b="0" i="0" dirty="0">
                    <a:solidFill>
                      <a:schemeClr val="tx1"/>
                    </a:solidFill>
                    <a:effectLst/>
                  </a:rPr>
                  <a:t>, (i.e., os valores de </a:t>
                </a:r>
                <a14:m>
                  <m:oMath xmlns:m="http://schemas.openxmlformats.org/officeDocument/2006/math">
                    <m:acc>
                      <m:accPr>
                        <m:chr m:val="̂"/>
                        <m:ctrlPr>
                          <a:rPr lang="pt-BR" i="1">
                            <a:latin typeface="Cambria Math" panose="02040503050406030204" pitchFamily="18" charset="0"/>
                            <a:ea typeface="Cambria Math" panose="02040503050406030204" pitchFamily="18" charset="0"/>
                          </a:rPr>
                        </m:ctrlPr>
                      </m:accPr>
                      <m:e>
                        <m:r>
                          <a:rPr lang="pt-BR" i="1">
                            <a:latin typeface="Cambria Math" panose="02040503050406030204" pitchFamily="18" charset="0"/>
                            <a:ea typeface="Cambria Math" panose="02040503050406030204" pitchFamily="18" charset="0"/>
                          </a:rPr>
                          <m:t>𝑦</m:t>
                        </m:r>
                      </m:e>
                    </m:acc>
                  </m:oMath>
                </a14:m>
                <a:r>
                  <a:rPr lang="pt-BR" b="0" i="0" dirty="0">
                    <a:solidFill>
                      <a:schemeClr val="tx1"/>
                    </a:solidFill>
                    <a:effectLst/>
                  </a:rPr>
                  <a:t>), e os </a:t>
                </a:r>
                <a:r>
                  <a:rPr lang="pt-BR" dirty="0"/>
                  <a:t>valores esperados de saída, </a:t>
                </a:r>
                <a14:m>
                  <m:oMath xmlns:m="http://schemas.openxmlformats.org/officeDocument/2006/math">
                    <m:r>
                      <a:rPr lang="pt-BR" b="0" i="1" smtClean="0">
                        <a:solidFill>
                          <a:schemeClr val="tx1"/>
                        </a:solidFill>
                        <a:effectLst/>
                        <a:latin typeface="Cambria Math" panose="02040503050406030204" pitchFamily="18" charset="0"/>
                      </a:rPr>
                      <m:t>𝑦</m:t>
                    </m:r>
                  </m:oMath>
                </a14:m>
                <a:r>
                  <a:rPr lang="pt-BR" b="0" i="0" dirty="0">
                    <a:solidFill>
                      <a:schemeClr val="tx1"/>
                    </a:solidFill>
                    <a:effectLst/>
                  </a:rPr>
                  <a:t>.</a:t>
                </a:r>
              </a:p>
              <a:p>
                <a:r>
                  <a:rPr lang="pt-BR" dirty="0"/>
                  <a:t>No contexto da regressão linear, nos chamamos as entradas, </a:t>
                </a:r>
                <a14:m>
                  <m:oMath xmlns:m="http://schemas.openxmlformats.org/officeDocument/2006/math">
                    <m:r>
                      <a:rPr lang="pt-BR" b="1" i="1" smtClean="0">
                        <a:latin typeface="Cambria Math" panose="02040503050406030204" pitchFamily="18" charset="0"/>
                      </a:rPr>
                      <m:t>𝒙</m:t>
                    </m:r>
                  </m:oMath>
                </a14:m>
                <a:r>
                  <a:rPr lang="pt-BR" dirty="0"/>
                  <a:t>, de </a:t>
                </a:r>
                <a:r>
                  <a:rPr lang="pt-BR" b="1" i="1" dirty="0">
                    <a:solidFill>
                      <a:srgbClr val="00B0F0"/>
                    </a:solidFill>
                  </a:rPr>
                  <a:t>atributos</a:t>
                </a:r>
                <a:r>
                  <a:rPr lang="pt-BR" dirty="0"/>
                  <a:t> e os valores esperados de saída, </a:t>
                </a:r>
                <a14:m>
                  <m:oMath xmlns:m="http://schemas.openxmlformats.org/officeDocument/2006/math">
                    <m:r>
                      <a:rPr lang="pt-BR" b="0" i="1" smtClean="0">
                        <a:latin typeface="Cambria Math" panose="02040503050406030204" pitchFamily="18" charset="0"/>
                      </a:rPr>
                      <m:t>𝑦</m:t>
                    </m:r>
                  </m:oMath>
                </a14:m>
                <a:r>
                  <a:rPr lang="pt-BR" dirty="0"/>
                  <a:t>, de </a:t>
                </a:r>
                <a:r>
                  <a:rPr lang="pt-BR" b="1" i="1" dirty="0">
                    <a:solidFill>
                      <a:srgbClr val="00B0F0"/>
                    </a:solidFill>
                  </a:rPr>
                  <a:t>rótulos</a:t>
                </a:r>
                <a:r>
                  <a:rPr lang="pt-BR" dirty="0"/>
                  <a:t>.</a:t>
                </a:r>
              </a:p>
              <a:p>
                <a:pPr lvl="1">
                  <a:buFont typeface="Wingdings" panose="05000000000000000000" pitchFamily="2" charset="2"/>
                  <a:buChar char="§"/>
                </a:pPr>
                <a:r>
                  <a:rPr lang="pt-BR" dirty="0"/>
                  <a:t>Vários pares de </a:t>
                </a:r>
                <a14:m>
                  <m:oMath xmlns:m="http://schemas.openxmlformats.org/officeDocument/2006/math">
                    <m:r>
                      <a:rPr lang="pt-BR" b="1" i="1" smtClean="0">
                        <a:latin typeface="Cambria Math" panose="02040503050406030204" pitchFamily="18" charset="0"/>
                      </a:rPr>
                      <m:t>𝒙</m:t>
                    </m:r>
                  </m:oMath>
                </a14:m>
                <a:r>
                  <a:rPr lang="pt-BR" dirty="0"/>
                  <a:t> e </a:t>
                </a:r>
                <a14:m>
                  <m:oMath xmlns:m="http://schemas.openxmlformats.org/officeDocument/2006/math">
                    <m:r>
                      <a:rPr lang="pt-BR" i="1">
                        <a:latin typeface="Cambria Math" panose="02040503050406030204" pitchFamily="18" charset="0"/>
                      </a:rPr>
                      <m:t>𝑦</m:t>
                    </m:r>
                  </m:oMath>
                </a14:m>
                <a:r>
                  <a:rPr lang="pt-BR" dirty="0"/>
                  <a:t> formam o </a:t>
                </a:r>
                <a:r>
                  <a:rPr lang="pt-BR" b="1" i="1" dirty="0">
                    <a:solidFill>
                      <a:srgbClr val="00B0F0"/>
                    </a:solidFill>
                  </a:rPr>
                  <a:t>conjunto de treinamento</a:t>
                </a:r>
                <a:r>
                  <a:rPr lang="pt-BR" dirty="0"/>
                  <a:t>.</a:t>
                </a:r>
              </a:p>
            </p:txBody>
          </p:sp>
        </mc:Choice>
        <mc:Fallback xmlns="">
          <p:sp>
            <p:nvSpPr>
              <p:cNvPr id="3" name="Espaço Reservado para Conteúdo 2">
                <a:extLst>
                  <a:ext uri="{FF2B5EF4-FFF2-40B4-BE49-F238E27FC236}">
                    <a16:creationId xmlns:a16="http://schemas.microsoft.com/office/drawing/2014/main" id="{B76F0953-075A-79EF-554F-4E05524F1DC5}"/>
                  </a:ext>
                </a:extLst>
              </p:cNvPr>
              <p:cNvSpPr>
                <a:spLocks noGrp="1" noRot="1" noChangeAspect="1" noMove="1" noResize="1" noEditPoints="1" noAdjustHandles="1" noChangeArrowheads="1" noChangeShapeType="1" noTextEdit="1"/>
              </p:cNvSpPr>
              <p:nvPr>
                <p:ph idx="1"/>
              </p:nvPr>
            </p:nvSpPr>
            <p:spPr>
              <a:xfrm>
                <a:off x="5194805" y="1825624"/>
                <a:ext cx="6890699" cy="5032375"/>
              </a:xfrm>
              <a:blipFill>
                <a:blip r:embed="rId3"/>
                <a:stretch>
                  <a:fillRect l="-1592" t="-1937" r="-1326"/>
                </a:stretch>
              </a:blipFill>
            </p:spPr>
            <p:txBody>
              <a:bodyPr/>
              <a:lstStyle/>
              <a:p>
                <a:r>
                  <a:rPr lang="pt-BR">
                    <a:noFill/>
                  </a:rPr>
                  <a:t> </a:t>
                </a:r>
              </a:p>
            </p:txBody>
          </p:sp>
        </mc:Fallback>
      </mc:AlternateContent>
      <p:grpSp>
        <p:nvGrpSpPr>
          <p:cNvPr id="9" name="Agrupar 8">
            <a:extLst>
              <a:ext uri="{FF2B5EF4-FFF2-40B4-BE49-F238E27FC236}">
                <a16:creationId xmlns:a16="http://schemas.microsoft.com/office/drawing/2014/main" id="{7184A45B-D6CC-54CD-EE0B-7CE85A9D94D5}"/>
              </a:ext>
            </a:extLst>
          </p:cNvPr>
          <p:cNvGrpSpPr/>
          <p:nvPr/>
        </p:nvGrpSpPr>
        <p:grpSpPr>
          <a:xfrm>
            <a:off x="313057" y="2511846"/>
            <a:ext cx="4622500" cy="3152391"/>
            <a:chOff x="379861" y="2379643"/>
            <a:chExt cx="4622500" cy="3152391"/>
          </a:xfrm>
        </p:grpSpPr>
        <p:pic>
          <p:nvPicPr>
            <p:cNvPr id="5" name="Imagem 4">
              <a:extLst>
                <a:ext uri="{FF2B5EF4-FFF2-40B4-BE49-F238E27FC236}">
                  <a16:creationId xmlns:a16="http://schemas.microsoft.com/office/drawing/2014/main" id="{AF1170FE-5534-DC43-8150-E2919F18F249}"/>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463" t="9957" r="8514"/>
            <a:stretch/>
          </p:blipFill>
          <p:spPr>
            <a:xfrm>
              <a:off x="379861" y="2379643"/>
              <a:ext cx="4622500" cy="3152391"/>
            </a:xfrm>
            <a:prstGeom prst="rect">
              <a:avLst/>
            </a:prstGeom>
          </p:spPr>
        </p:pic>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10491C75-CC2B-4E6F-00D1-D7BCDA1CAC51}"/>
                    </a:ext>
                  </a:extLst>
                </p:cNvPr>
                <p:cNvSpPr txBox="1"/>
                <p:nvPr/>
              </p:nvSpPr>
              <p:spPr>
                <a:xfrm>
                  <a:off x="3410072" y="3635566"/>
                  <a:ext cx="73813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h</m:t>
                        </m:r>
                        <m:r>
                          <a:rPr lang="pt-BR" b="0" i="1" smtClean="0">
                            <a:latin typeface="Cambria Math" panose="02040503050406030204" pitchFamily="18" charset="0"/>
                          </a:rPr>
                          <m:t>(</m:t>
                        </m:r>
                        <m:r>
                          <a:rPr lang="pt-BR" b="1" i="1" smtClean="0">
                            <a:latin typeface="Cambria Math" panose="02040503050406030204" pitchFamily="18" charset="0"/>
                          </a:rPr>
                          <m:t>𝒙</m:t>
                        </m:r>
                        <m:r>
                          <a:rPr lang="pt-BR" b="0" i="1" smtClean="0">
                            <a:latin typeface="Cambria Math" panose="02040503050406030204" pitchFamily="18" charset="0"/>
                          </a:rPr>
                          <m:t>)</m:t>
                        </m:r>
                      </m:oMath>
                    </m:oMathPara>
                  </a14:m>
                  <a:endParaRPr lang="pt-BR" dirty="0"/>
                </a:p>
              </p:txBody>
            </p:sp>
          </mc:Choice>
          <mc:Fallback xmlns="">
            <p:sp>
              <p:nvSpPr>
                <p:cNvPr id="6" name="CaixaDeTexto 5">
                  <a:extLst>
                    <a:ext uri="{FF2B5EF4-FFF2-40B4-BE49-F238E27FC236}">
                      <a16:creationId xmlns:a16="http://schemas.microsoft.com/office/drawing/2014/main" id="{10491C75-CC2B-4E6F-00D1-D7BCDA1CAC51}"/>
                    </a:ext>
                  </a:extLst>
                </p:cNvPr>
                <p:cNvSpPr txBox="1">
                  <a:spLocks noRot="1" noChangeAspect="1" noMove="1" noResize="1" noEditPoints="1" noAdjustHandles="1" noChangeArrowheads="1" noChangeShapeType="1" noTextEdit="1"/>
                </p:cNvSpPr>
                <p:nvPr/>
              </p:nvSpPr>
              <p:spPr>
                <a:xfrm>
                  <a:off x="3410072" y="3635566"/>
                  <a:ext cx="738130" cy="369332"/>
                </a:xfrm>
                <a:prstGeom prst="rect">
                  <a:avLst/>
                </a:prstGeom>
                <a:blipFill>
                  <a:blip r:embed="rId5"/>
                  <a:stretch>
                    <a:fillRect b="-13115"/>
                  </a:stretch>
                </a:blipFill>
              </p:spPr>
              <p:txBody>
                <a:bodyPr/>
                <a:lstStyle/>
                <a:p>
                  <a:r>
                    <a:rPr lang="pt-BR">
                      <a:noFill/>
                    </a:rPr>
                    <a:t> </a:t>
                  </a:r>
                </a:p>
              </p:txBody>
            </p:sp>
          </mc:Fallback>
        </mc:AlternateContent>
        <p:cxnSp>
          <p:nvCxnSpPr>
            <p:cNvPr id="8" name="Conector de Seta Reta 7">
              <a:extLst>
                <a:ext uri="{FF2B5EF4-FFF2-40B4-BE49-F238E27FC236}">
                  <a16:creationId xmlns:a16="http://schemas.microsoft.com/office/drawing/2014/main" id="{29596D1D-F48C-73D6-3778-6E52A3153EFC}"/>
                </a:ext>
              </a:extLst>
            </p:cNvPr>
            <p:cNvCxnSpPr/>
            <p:nvPr/>
          </p:nvCxnSpPr>
          <p:spPr>
            <a:xfrm>
              <a:off x="3150824" y="3602516"/>
              <a:ext cx="374574" cy="19830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4" name="CaixaDeTexto 3">
                <a:extLst>
                  <a:ext uri="{FF2B5EF4-FFF2-40B4-BE49-F238E27FC236}">
                    <a16:creationId xmlns:a16="http://schemas.microsoft.com/office/drawing/2014/main" id="{B6371B7D-BB1A-D7F3-A54B-3E89596BFE8C}"/>
                  </a:ext>
                </a:extLst>
              </p:cNvPr>
              <p:cNvSpPr txBox="1"/>
              <p:nvPr/>
            </p:nvSpPr>
            <p:spPr>
              <a:xfrm>
                <a:off x="2409352" y="2755948"/>
                <a:ext cx="738130"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sz="1400" b="0" i="1" smtClean="0">
                          <a:latin typeface="Cambria Math" panose="02040503050406030204" pitchFamily="18" charset="0"/>
                        </a:rPr>
                        <m:t>h</m:t>
                      </m:r>
                      <m:r>
                        <a:rPr lang="pt-BR" sz="1400" b="0" i="1" smtClean="0">
                          <a:latin typeface="Cambria Math" panose="02040503050406030204" pitchFamily="18" charset="0"/>
                        </a:rPr>
                        <m:t>(</m:t>
                      </m:r>
                      <m:r>
                        <a:rPr lang="pt-BR" sz="1400" b="1" i="1" smtClean="0">
                          <a:latin typeface="Cambria Math" panose="02040503050406030204" pitchFamily="18" charset="0"/>
                        </a:rPr>
                        <m:t>𝒙</m:t>
                      </m:r>
                      <m:r>
                        <a:rPr lang="pt-BR" sz="1400" b="0" i="1" smtClean="0">
                          <a:latin typeface="Cambria Math" panose="02040503050406030204" pitchFamily="18" charset="0"/>
                        </a:rPr>
                        <m:t>)</m:t>
                      </m:r>
                    </m:oMath>
                  </m:oMathPara>
                </a14:m>
                <a:endParaRPr lang="pt-BR" sz="1400" dirty="0"/>
              </a:p>
            </p:txBody>
          </p:sp>
        </mc:Choice>
        <mc:Fallback xmlns="">
          <p:sp>
            <p:nvSpPr>
              <p:cNvPr id="4" name="CaixaDeTexto 3">
                <a:extLst>
                  <a:ext uri="{FF2B5EF4-FFF2-40B4-BE49-F238E27FC236}">
                    <a16:creationId xmlns:a16="http://schemas.microsoft.com/office/drawing/2014/main" id="{B6371B7D-BB1A-D7F3-A54B-3E89596BFE8C}"/>
                  </a:ext>
                </a:extLst>
              </p:cNvPr>
              <p:cNvSpPr txBox="1">
                <a:spLocks noRot="1" noChangeAspect="1" noMove="1" noResize="1" noEditPoints="1" noAdjustHandles="1" noChangeArrowheads="1" noChangeShapeType="1" noTextEdit="1"/>
              </p:cNvSpPr>
              <p:nvPr/>
            </p:nvSpPr>
            <p:spPr>
              <a:xfrm>
                <a:off x="2409352" y="2755948"/>
                <a:ext cx="738130" cy="307777"/>
              </a:xfrm>
              <a:prstGeom prst="rect">
                <a:avLst/>
              </a:prstGeom>
              <a:blipFill>
                <a:blip r:embed="rId6"/>
                <a:stretch>
                  <a:fillRect b="-5882"/>
                </a:stretch>
              </a:blipFill>
            </p:spPr>
            <p:txBody>
              <a:bodyPr/>
              <a:lstStyle/>
              <a:p>
                <a:r>
                  <a:rPr lang="pt-BR">
                    <a:noFill/>
                  </a:rPr>
                  <a:t> </a:t>
                </a:r>
              </a:p>
            </p:txBody>
          </p:sp>
        </mc:Fallback>
      </mc:AlternateContent>
    </p:spTree>
    <p:extLst>
      <p:ext uri="{BB962C8B-B14F-4D97-AF65-F5344CB8AC3E}">
        <p14:creationId xmlns:p14="http://schemas.microsoft.com/office/powerpoint/2010/main" val="41805872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ítulo 1">
                <a:extLst>
                  <a:ext uri="{FF2B5EF4-FFF2-40B4-BE49-F238E27FC236}">
                    <a16:creationId xmlns:a16="http://schemas.microsoft.com/office/drawing/2014/main" id="{4CBF6DF1-1297-CD1E-CD15-EC7A75E322E9}"/>
                  </a:ext>
                </a:extLst>
              </p:cNvPr>
              <p:cNvSpPr>
                <a:spLocks noGrp="1"/>
              </p:cNvSpPr>
              <p:nvPr>
                <p:ph type="title"/>
              </p:nvPr>
            </p:nvSpPr>
            <p:spPr/>
            <p:txBody>
              <a:bodyPr/>
              <a:lstStyle/>
              <a:p>
                <a:r>
                  <a:rPr lang="pt-BR" dirty="0"/>
                  <a:t>Relação matemática real entre </a:t>
                </a:r>
                <a14:m>
                  <m:oMath xmlns:m="http://schemas.openxmlformats.org/officeDocument/2006/math">
                    <m:r>
                      <a:rPr lang="pt-BR" b="1" i="1" smtClean="0">
                        <a:latin typeface="Cambria Math" panose="02040503050406030204" pitchFamily="18" charset="0"/>
                      </a:rPr>
                      <m:t>𝒙</m:t>
                    </m:r>
                  </m:oMath>
                </a14:m>
                <a:r>
                  <a:rPr lang="pt-BR" dirty="0"/>
                  <a:t> e </a:t>
                </a:r>
                <a14:m>
                  <m:oMath xmlns:m="http://schemas.openxmlformats.org/officeDocument/2006/math">
                    <m:r>
                      <a:rPr lang="pt-BR" b="0" i="1" smtClean="0">
                        <a:latin typeface="Cambria Math" panose="02040503050406030204" pitchFamily="18" charset="0"/>
                      </a:rPr>
                      <m:t>𝑦</m:t>
                    </m:r>
                  </m:oMath>
                </a14:m>
                <a:endParaRPr lang="pt-BR" dirty="0"/>
              </a:p>
            </p:txBody>
          </p:sp>
        </mc:Choice>
        <mc:Fallback xmlns="">
          <p:sp>
            <p:nvSpPr>
              <p:cNvPr id="2" name="Título 1">
                <a:extLst>
                  <a:ext uri="{FF2B5EF4-FFF2-40B4-BE49-F238E27FC236}">
                    <a16:creationId xmlns:a16="http://schemas.microsoft.com/office/drawing/2014/main" id="{4CBF6DF1-1297-CD1E-CD15-EC7A75E322E9}"/>
                  </a:ext>
                </a:extLst>
              </p:cNvPr>
              <p:cNvSpPr>
                <a:spLocks noGrp="1" noRot="1" noChangeAspect="1" noMove="1" noResize="1" noEditPoints="1" noAdjustHandles="1" noChangeArrowheads="1" noChangeShapeType="1" noTextEdit="1"/>
              </p:cNvSpPr>
              <p:nvPr>
                <p:ph type="title"/>
              </p:nvPr>
            </p:nvSpPr>
            <p:spPr>
              <a:blipFill>
                <a:blip r:embed="rId2"/>
                <a:stretch>
                  <a:fillRect l="-237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EA367B54-D91F-AB10-524B-BD59524CBF8F}"/>
                  </a:ext>
                </a:extLst>
              </p:cNvPr>
              <p:cNvSpPr>
                <a:spLocks noGrp="1"/>
              </p:cNvSpPr>
              <p:nvPr>
                <p:ph idx="1"/>
              </p:nvPr>
            </p:nvSpPr>
            <p:spPr>
              <a:xfrm>
                <a:off x="5310131" y="1825624"/>
                <a:ext cx="6720290" cy="5032375"/>
              </a:xfrm>
            </p:spPr>
            <p:txBody>
              <a:bodyPr/>
              <a:lstStyle/>
              <a:p>
                <a:r>
                  <a:rPr lang="pt-BR" dirty="0"/>
                  <a:t>Na grande maioria dos casos, </a:t>
                </a:r>
                <a:r>
                  <a:rPr lang="pt-BR" b="1" i="1" dirty="0">
                    <a:solidFill>
                      <a:srgbClr val="7030A0"/>
                    </a:solidFill>
                  </a:rPr>
                  <a:t>não existe uma r</a:t>
                </a:r>
                <a:r>
                  <a:rPr lang="pt-BR" b="1" i="1" dirty="0">
                    <a:solidFill>
                      <a:srgbClr val="7030A0"/>
                    </a:solidFill>
                    <a:effectLst/>
                  </a:rPr>
                  <a:t>elação matemática</a:t>
                </a:r>
                <a:r>
                  <a:rPr lang="pt-BR" dirty="0">
                    <a:effectLst/>
                  </a:rPr>
                  <a:t>, i.e</a:t>
                </a:r>
                <a:r>
                  <a:rPr lang="pt-BR" dirty="0"/>
                  <a:t>., uma função,</a:t>
                </a:r>
                <a:r>
                  <a:rPr lang="pt-BR" b="1" i="1" dirty="0">
                    <a:effectLst/>
                  </a:rPr>
                  <a:t> </a:t>
                </a:r>
                <a:r>
                  <a:rPr lang="pt-BR" b="0" i="0" dirty="0">
                    <a:effectLst/>
                  </a:rPr>
                  <a:t>que realmente </a:t>
                </a:r>
                <a:r>
                  <a:rPr lang="pt-BR" b="1" i="1" dirty="0">
                    <a:effectLst/>
                  </a:rPr>
                  <a:t>descreve</a:t>
                </a:r>
                <a:r>
                  <a:rPr lang="pt-BR" b="0" i="0" dirty="0">
                    <a:effectLst/>
                  </a:rPr>
                  <a:t> a </a:t>
                </a:r>
                <a:r>
                  <a:rPr lang="pt-BR" b="1" i="1" dirty="0">
                    <a:effectLst/>
                  </a:rPr>
                  <a:t>relação entre as entradas</a:t>
                </a:r>
                <a:r>
                  <a:rPr lang="pt-BR" b="0" i="0" dirty="0">
                    <a:effectLst/>
                  </a:rPr>
                  <a:t>, </a:t>
                </a:r>
                <a14:m>
                  <m:oMath xmlns:m="http://schemas.openxmlformats.org/officeDocument/2006/math">
                    <m:r>
                      <a:rPr lang="pt-BR" b="1" i="1" smtClean="0">
                        <a:effectLst/>
                        <a:latin typeface="Cambria Math" panose="02040503050406030204" pitchFamily="18" charset="0"/>
                      </a:rPr>
                      <m:t>𝒙</m:t>
                    </m:r>
                  </m:oMath>
                </a14:m>
                <a:r>
                  <a:rPr lang="pt-BR" b="0" i="0" dirty="0">
                    <a:effectLst/>
                  </a:rPr>
                  <a:t>, e as </a:t>
                </a:r>
                <a:r>
                  <a:rPr lang="pt-BR" b="1" i="1" dirty="0">
                    <a:effectLst/>
                  </a:rPr>
                  <a:t>saídas esperadas</a:t>
                </a:r>
                <a:r>
                  <a:rPr lang="pt-BR" dirty="0">
                    <a:effectLst/>
                  </a:rPr>
                  <a:t>,</a:t>
                </a:r>
                <a:r>
                  <a:rPr lang="pt-BR" b="0" i="0" dirty="0">
                    <a:effectLst/>
                  </a:rPr>
                  <a:t> </a:t>
                </a:r>
                <a14:m>
                  <m:oMath xmlns:m="http://schemas.openxmlformats.org/officeDocument/2006/math">
                    <m:r>
                      <a:rPr lang="pt-BR" b="0" i="1" smtClean="0">
                        <a:effectLst/>
                        <a:latin typeface="Cambria Math" panose="02040503050406030204" pitchFamily="18" charset="0"/>
                      </a:rPr>
                      <m:t>𝑦</m:t>
                    </m:r>
                  </m:oMath>
                </a14:m>
                <a:r>
                  <a:rPr lang="pt-BR" b="0" i="0" dirty="0">
                    <a:effectLst/>
                  </a:rPr>
                  <a:t>, dos dados em um conjunto.</a:t>
                </a:r>
              </a:p>
              <a:p>
                <a:r>
                  <a:rPr lang="pt-BR" dirty="0"/>
                  <a:t>Porém, mesmo nestes casos, ainda podemos </a:t>
                </a:r>
                <a:r>
                  <a:rPr lang="pt-BR" b="1" i="1" dirty="0">
                    <a:solidFill>
                      <a:srgbClr val="00B0F0"/>
                    </a:solidFill>
                  </a:rPr>
                  <a:t>modelar</a:t>
                </a:r>
                <a:r>
                  <a:rPr lang="pt-BR" dirty="0"/>
                  <a:t> a relação entre </a:t>
                </a:r>
                <a14:m>
                  <m:oMath xmlns:m="http://schemas.openxmlformats.org/officeDocument/2006/math">
                    <m:r>
                      <a:rPr lang="pt-BR">
                        <a:latin typeface="Cambria Math" panose="02040503050406030204" pitchFamily="18" charset="0"/>
                      </a:rPr>
                      <m:t>𝒙</m:t>
                    </m:r>
                  </m:oMath>
                </a14:m>
                <a:r>
                  <a:rPr lang="pt-BR" dirty="0"/>
                  <a:t> e </a:t>
                </a:r>
                <a14:m>
                  <m:oMath xmlns:m="http://schemas.openxmlformats.org/officeDocument/2006/math">
                    <m:r>
                      <a:rPr lang="pt-BR">
                        <a:latin typeface="Cambria Math" panose="02040503050406030204" pitchFamily="18" charset="0"/>
                      </a:rPr>
                      <m:t>𝑦</m:t>
                    </m:r>
                  </m:oMath>
                </a14:m>
                <a:r>
                  <a:rPr lang="pt-BR" dirty="0"/>
                  <a:t> da melhor forma possível usando regressão.</a:t>
                </a:r>
              </a:p>
              <a:p>
                <a:r>
                  <a:rPr lang="pt-BR" dirty="0"/>
                  <a:t>Nos casos onde essa função existe, a chamamos de </a:t>
                </a:r>
                <a:r>
                  <a:rPr lang="pt-BR" b="1" i="1" dirty="0">
                    <a:solidFill>
                      <a:srgbClr val="00B050"/>
                    </a:solidFill>
                  </a:rPr>
                  <a:t>função verdadeira </a:t>
                </a:r>
                <a:r>
                  <a:rPr lang="pt-BR" dirty="0"/>
                  <a:t>ou </a:t>
                </a:r>
                <a:r>
                  <a:rPr lang="pt-BR" b="1" i="1" dirty="0">
                    <a:solidFill>
                      <a:srgbClr val="00B050"/>
                    </a:solidFill>
                  </a:rPr>
                  <a:t>objetivo</a:t>
                </a:r>
                <a:r>
                  <a:rPr lang="pt-BR" dirty="0"/>
                  <a:t>, a qual é, normalmente, denotada por </a:t>
                </a:r>
                <a14:m>
                  <m:oMath xmlns:m="http://schemas.openxmlformats.org/officeDocument/2006/math">
                    <m:r>
                      <a:rPr lang="pt-BR" i="1" smtClean="0">
                        <a:latin typeface="Cambria Math" panose="02040503050406030204" pitchFamily="18" charset="0"/>
                        <a:ea typeface="Cambria Math" panose="02040503050406030204" pitchFamily="18" charset="0"/>
                      </a:rPr>
                      <m:t>𝑓</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oMath>
                </a14:m>
                <a:r>
                  <a:rPr lang="pt-BR" dirty="0"/>
                  <a:t>.</a:t>
                </a:r>
              </a:p>
            </p:txBody>
          </p:sp>
        </mc:Choice>
        <mc:Fallback xmlns="">
          <p:sp>
            <p:nvSpPr>
              <p:cNvPr id="3" name="Espaço Reservado para Conteúdo 2">
                <a:extLst>
                  <a:ext uri="{FF2B5EF4-FFF2-40B4-BE49-F238E27FC236}">
                    <a16:creationId xmlns:a16="http://schemas.microsoft.com/office/drawing/2014/main" id="{EA367B54-D91F-AB10-524B-BD59524CBF8F}"/>
                  </a:ext>
                </a:extLst>
              </p:cNvPr>
              <p:cNvSpPr>
                <a:spLocks noGrp="1" noRot="1" noChangeAspect="1" noMove="1" noResize="1" noEditPoints="1" noAdjustHandles="1" noChangeArrowheads="1" noChangeShapeType="1" noTextEdit="1"/>
              </p:cNvSpPr>
              <p:nvPr>
                <p:ph idx="1"/>
              </p:nvPr>
            </p:nvSpPr>
            <p:spPr>
              <a:xfrm>
                <a:off x="5310131" y="1825624"/>
                <a:ext cx="6720290" cy="5032375"/>
              </a:xfrm>
              <a:blipFill>
                <a:blip r:embed="rId3"/>
                <a:stretch>
                  <a:fillRect l="-1633" t="-1937" r="-1452" b="-1816"/>
                </a:stretch>
              </a:blipFill>
            </p:spPr>
            <p:txBody>
              <a:bodyPr/>
              <a:lstStyle/>
              <a:p>
                <a:r>
                  <a:rPr lang="pt-BR">
                    <a:noFill/>
                  </a:rPr>
                  <a:t> </a:t>
                </a:r>
              </a:p>
            </p:txBody>
          </p:sp>
        </mc:Fallback>
      </mc:AlternateContent>
      <p:pic>
        <p:nvPicPr>
          <p:cNvPr id="4" name="Imagem 3">
            <a:extLst>
              <a:ext uri="{FF2B5EF4-FFF2-40B4-BE49-F238E27FC236}">
                <a16:creationId xmlns:a16="http://schemas.microsoft.com/office/drawing/2014/main" id="{42532540-8B0D-7066-5B75-754F9F774E51}"/>
              </a:ext>
            </a:extLst>
          </p:cNvPr>
          <p:cNvPicPr>
            <a:picLocks noChangeAspect="1"/>
          </p:cNvPicPr>
          <p:nvPr/>
        </p:nvPicPr>
        <p:blipFill rotWithShape="1">
          <a:blip r:embed="rId4"/>
          <a:srcRect l="3762" t="9838" r="8646"/>
          <a:stretch/>
        </p:blipFill>
        <p:spPr>
          <a:xfrm>
            <a:off x="838200" y="2265406"/>
            <a:ext cx="3800818" cy="2934238"/>
          </a:xfrm>
          <a:prstGeom prst="rect">
            <a:avLst/>
          </a:prstGeom>
        </p:spPr>
      </p:pic>
      <p:sp>
        <p:nvSpPr>
          <p:cNvPr id="5" name="CaixaDeTexto 4">
            <a:extLst>
              <a:ext uri="{FF2B5EF4-FFF2-40B4-BE49-F238E27FC236}">
                <a16:creationId xmlns:a16="http://schemas.microsoft.com/office/drawing/2014/main" id="{C323D9E5-18CD-7814-E5C5-BDC1A63D0632}"/>
              </a:ext>
            </a:extLst>
          </p:cNvPr>
          <p:cNvSpPr txBox="1"/>
          <p:nvPr/>
        </p:nvSpPr>
        <p:spPr>
          <a:xfrm>
            <a:off x="980501" y="5278070"/>
            <a:ext cx="3658517" cy="954107"/>
          </a:xfrm>
          <a:prstGeom prst="rect">
            <a:avLst/>
          </a:prstGeom>
          <a:noFill/>
        </p:spPr>
        <p:txBody>
          <a:bodyPr wrap="square" rtlCol="0">
            <a:spAutoFit/>
          </a:bodyPr>
          <a:lstStyle/>
          <a:p>
            <a:pPr algn="ctr"/>
            <a:r>
              <a:rPr lang="pt-BR" sz="1400" dirty="0"/>
              <a:t>Não existe realmente uma função por trás desse comportamento da venda de picolés, mas podemos encontrar uma função que o aproxime usando regressão.</a:t>
            </a:r>
          </a:p>
        </p:txBody>
      </p:sp>
    </p:spTree>
    <p:extLst>
      <p:ext uri="{BB962C8B-B14F-4D97-AF65-F5344CB8AC3E}">
        <p14:creationId xmlns:p14="http://schemas.microsoft.com/office/powerpoint/2010/main" val="21702361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B081991-D510-04CB-7978-CA702814A993}"/>
              </a:ext>
            </a:extLst>
          </p:cNvPr>
          <p:cNvSpPr>
            <a:spLocks noGrp="1"/>
          </p:cNvSpPr>
          <p:nvPr>
            <p:ph type="title"/>
          </p:nvPr>
        </p:nvSpPr>
        <p:spPr/>
        <p:txBody>
          <a:bodyPr/>
          <a:lstStyle/>
          <a:p>
            <a:r>
              <a:rPr lang="pt-BR" dirty="0"/>
              <a:t>Dados ruidosos</a:t>
            </a:r>
          </a:p>
        </p:txBody>
      </p:sp>
      <p:sp>
        <p:nvSpPr>
          <p:cNvPr id="3" name="Espaço Reservado para Conteúdo 2">
            <a:extLst>
              <a:ext uri="{FF2B5EF4-FFF2-40B4-BE49-F238E27FC236}">
                <a16:creationId xmlns:a16="http://schemas.microsoft.com/office/drawing/2014/main" id="{5A3F4B73-B00F-2BA0-9FDC-DA79A3BE9A64}"/>
              </a:ext>
            </a:extLst>
          </p:cNvPr>
          <p:cNvSpPr>
            <a:spLocks noGrp="1"/>
          </p:cNvSpPr>
          <p:nvPr>
            <p:ph idx="1"/>
          </p:nvPr>
        </p:nvSpPr>
        <p:spPr>
          <a:xfrm>
            <a:off x="4847531" y="1825624"/>
            <a:ext cx="7204924" cy="5032375"/>
          </a:xfrm>
        </p:spPr>
        <p:txBody>
          <a:bodyPr>
            <a:normAutofit lnSpcReduction="10000"/>
          </a:bodyPr>
          <a:lstStyle/>
          <a:p>
            <a:r>
              <a:rPr lang="pt-BR" dirty="0">
                <a:solidFill>
                  <a:schemeClr val="tx1"/>
                </a:solidFill>
              </a:rPr>
              <a:t>Em geral, em problemas de regressão, lidamos com </a:t>
            </a:r>
            <a:r>
              <a:rPr lang="pt-BR" b="1" i="1" dirty="0">
                <a:solidFill>
                  <a:srgbClr val="00B050"/>
                </a:solidFill>
              </a:rPr>
              <a:t>dados que estão sujeitos a ruído</a:t>
            </a:r>
            <a:r>
              <a:rPr lang="pt-BR" dirty="0">
                <a:solidFill>
                  <a:schemeClr val="tx1"/>
                </a:solidFill>
              </a:rPr>
              <a:t>.</a:t>
            </a:r>
          </a:p>
          <a:p>
            <a:r>
              <a:rPr lang="pt-BR" dirty="0">
                <a:solidFill>
                  <a:schemeClr val="tx1"/>
                </a:solidFill>
              </a:rPr>
              <a:t>Exemplos de introdução de ruído aos dados: </a:t>
            </a:r>
          </a:p>
          <a:p>
            <a:pPr lvl="1">
              <a:buFont typeface="Wingdings" panose="05000000000000000000" pitchFamily="2" charset="2"/>
              <a:buChar char="§"/>
            </a:pPr>
            <a:r>
              <a:rPr lang="pt-BR" b="1" i="0" dirty="0">
                <a:solidFill>
                  <a:schemeClr val="tx1"/>
                </a:solidFill>
                <a:effectLst/>
              </a:rPr>
              <a:t>Previsão de preços de imóveis: </a:t>
            </a:r>
            <a:r>
              <a:rPr lang="pt-BR" dirty="0">
                <a:solidFill>
                  <a:schemeClr val="tx1"/>
                </a:solidFill>
              </a:rPr>
              <a:t>o</a:t>
            </a:r>
            <a:r>
              <a:rPr lang="pt-BR" b="0" i="0" dirty="0">
                <a:solidFill>
                  <a:schemeClr val="tx1"/>
                </a:solidFill>
                <a:effectLst/>
              </a:rPr>
              <a:t>s preços de imóveis podem ser influenciados por mudanças na taxa de juros, inflação, preferências do comprador, valor sentimental, etc.</a:t>
            </a:r>
            <a:endParaRPr lang="pt-BR" dirty="0">
              <a:solidFill>
                <a:schemeClr val="tx1"/>
              </a:solidFill>
            </a:endParaRPr>
          </a:p>
          <a:p>
            <a:pPr lvl="1">
              <a:buFont typeface="Wingdings" panose="05000000000000000000" pitchFamily="2" charset="2"/>
              <a:buChar char="§"/>
            </a:pPr>
            <a:r>
              <a:rPr lang="pt-BR" b="1" i="0" dirty="0">
                <a:solidFill>
                  <a:schemeClr val="tx1"/>
                </a:solidFill>
                <a:effectLst/>
              </a:rPr>
              <a:t>Previsão de preços de ações:</a:t>
            </a:r>
            <a:r>
              <a:rPr lang="pt-BR" b="0" i="0" dirty="0">
                <a:solidFill>
                  <a:schemeClr val="tx1"/>
                </a:solidFill>
                <a:effectLst/>
              </a:rPr>
              <a:t> os preços de ações podem ser influenciados por notícias</a:t>
            </a:r>
            <a:r>
              <a:rPr lang="pt-BR" dirty="0"/>
              <a:t>, mudanças econômicas, eventos globais, etc.</a:t>
            </a:r>
          </a:p>
          <a:p>
            <a:pPr lvl="1">
              <a:buFont typeface="Wingdings" panose="05000000000000000000" pitchFamily="2" charset="2"/>
              <a:buChar char="§"/>
            </a:pPr>
            <a:r>
              <a:rPr lang="pt-BR" b="1" dirty="0"/>
              <a:t>Detecção de símbolos</a:t>
            </a:r>
            <a:r>
              <a:rPr lang="pt-BR" dirty="0"/>
              <a:t>: os símbolos transmitidos passam através de um canal ruidoso. </a:t>
            </a:r>
          </a:p>
          <a:p>
            <a:r>
              <a:rPr lang="pt-BR" dirty="0"/>
              <a:t>Nos nossos exemplos, modelaremos o ruído como uma variável aleatória Gaussiana.</a:t>
            </a:r>
          </a:p>
        </p:txBody>
      </p:sp>
      <p:pic>
        <p:nvPicPr>
          <p:cNvPr id="8" name="Imagem 7">
            <a:extLst>
              <a:ext uri="{FF2B5EF4-FFF2-40B4-BE49-F238E27FC236}">
                <a16:creationId xmlns:a16="http://schemas.microsoft.com/office/drawing/2014/main" id="{1464792E-8908-ABDB-B37C-6AA37299DC3D}"/>
              </a:ext>
            </a:extLst>
          </p:cNvPr>
          <p:cNvPicPr>
            <a:picLocks noChangeAspect="1"/>
          </p:cNvPicPr>
          <p:nvPr/>
        </p:nvPicPr>
        <p:blipFill rotWithShape="1">
          <a:blip r:embed="rId2"/>
          <a:srcRect l="4036" t="11130" r="9398"/>
          <a:stretch/>
        </p:blipFill>
        <p:spPr>
          <a:xfrm>
            <a:off x="179118" y="2175280"/>
            <a:ext cx="4411238" cy="3396499"/>
          </a:xfrm>
          <a:prstGeom prst="rect">
            <a:avLst/>
          </a:prstGeom>
        </p:spPr>
      </p:pic>
      <p:sp>
        <p:nvSpPr>
          <p:cNvPr id="9" name="CaixaDeTexto 8">
            <a:extLst>
              <a:ext uri="{FF2B5EF4-FFF2-40B4-BE49-F238E27FC236}">
                <a16:creationId xmlns:a16="http://schemas.microsoft.com/office/drawing/2014/main" id="{1E9E8FCC-A491-5B3B-2ADF-295BFEA7DA04}"/>
              </a:ext>
            </a:extLst>
          </p:cNvPr>
          <p:cNvSpPr txBox="1"/>
          <p:nvPr/>
        </p:nvSpPr>
        <p:spPr>
          <a:xfrm>
            <a:off x="526050" y="5571779"/>
            <a:ext cx="3988106" cy="307777"/>
          </a:xfrm>
          <a:prstGeom prst="rect">
            <a:avLst/>
          </a:prstGeom>
          <a:noFill/>
        </p:spPr>
        <p:txBody>
          <a:bodyPr wrap="square" rtlCol="0">
            <a:spAutoFit/>
          </a:bodyPr>
          <a:lstStyle/>
          <a:p>
            <a:pPr algn="ctr"/>
            <a:r>
              <a:rPr lang="pt-BR" sz="1400" b="1" dirty="0"/>
              <a:t>OBS</a:t>
            </a:r>
            <a:r>
              <a:rPr lang="pt-BR" sz="1400" dirty="0"/>
              <a:t>.: w representa o ruído contaminando os dados.</a:t>
            </a:r>
          </a:p>
        </p:txBody>
      </p:sp>
    </p:spTree>
    <p:extLst>
      <p:ext uri="{BB962C8B-B14F-4D97-AF65-F5344CB8AC3E}">
        <p14:creationId xmlns:p14="http://schemas.microsoft.com/office/powerpoint/2010/main" val="7412038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B081991-D510-04CB-7978-CA702814A993}"/>
              </a:ext>
            </a:extLst>
          </p:cNvPr>
          <p:cNvSpPr>
            <a:spLocks noGrp="1"/>
          </p:cNvSpPr>
          <p:nvPr>
            <p:ph type="title"/>
          </p:nvPr>
        </p:nvSpPr>
        <p:spPr/>
        <p:txBody>
          <a:bodyPr/>
          <a:lstStyle/>
          <a:p>
            <a:r>
              <a:rPr lang="pt-BR" dirty="0"/>
              <a:t>O objetivo geral da regressão linear</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5A3F4B73-B00F-2BA0-9FDC-DA79A3BE9A64}"/>
                  </a:ext>
                </a:extLst>
              </p:cNvPr>
              <p:cNvSpPr>
                <a:spLocks noGrp="1"/>
              </p:cNvSpPr>
              <p:nvPr>
                <p:ph idx="1"/>
              </p:nvPr>
            </p:nvSpPr>
            <p:spPr>
              <a:xfrm>
                <a:off x="4976261" y="1825624"/>
                <a:ext cx="7064943" cy="5032375"/>
              </a:xfrm>
            </p:spPr>
            <p:txBody>
              <a:bodyPr>
                <a:normAutofit/>
              </a:bodyPr>
              <a:lstStyle/>
              <a:p>
                <a:r>
                  <a:rPr lang="pt-BR" b="0" i="0" dirty="0">
                    <a:solidFill>
                      <a:schemeClr val="tx1"/>
                    </a:solidFill>
                    <a:effectLst/>
                  </a:rPr>
                  <a:t>Assim, o </a:t>
                </a:r>
                <a:r>
                  <a:rPr lang="pt-BR" b="1" i="1" dirty="0">
                    <a:solidFill>
                      <a:srgbClr val="7030A0"/>
                    </a:solidFill>
                    <a:effectLst/>
                  </a:rPr>
                  <a:t>objetivo geral</a:t>
                </a:r>
                <a:r>
                  <a:rPr lang="pt-BR" b="0" i="0" dirty="0">
                    <a:solidFill>
                      <a:srgbClr val="7030A0"/>
                    </a:solidFill>
                    <a:effectLst/>
                  </a:rPr>
                  <a:t> </a:t>
                </a:r>
                <a:r>
                  <a:rPr lang="pt-BR" b="0" i="0" dirty="0">
                    <a:solidFill>
                      <a:schemeClr val="tx1"/>
                    </a:solidFill>
                    <a:effectLst/>
                  </a:rPr>
                  <a:t>da regressão linear é encontrar uma função </a:t>
                </a:r>
                <a14:m>
                  <m:oMath xmlns:m="http://schemas.openxmlformats.org/officeDocument/2006/math">
                    <m:r>
                      <a:rPr lang="pt-BR" b="0" i="1" smtClean="0">
                        <a:solidFill>
                          <a:schemeClr val="tx1"/>
                        </a:solidFill>
                        <a:latin typeface="Cambria Math" panose="02040503050406030204" pitchFamily="18" charset="0"/>
                      </a:rPr>
                      <m:t>h</m:t>
                    </m:r>
                    <m:d>
                      <m:dPr>
                        <m:ctrlPr>
                          <a:rPr lang="pt-BR" b="0" i="1" smtClean="0">
                            <a:solidFill>
                              <a:schemeClr val="tx1"/>
                            </a:solidFill>
                            <a:latin typeface="Cambria Math" panose="02040503050406030204" pitchFamily="18" charset="0"/>
                          </a:rPr>
                        </m:ctrlPr>
                      </m:dPr>
                      <m:e>
                        <m:r>
                          <a:rPr lang="pt-BR" b="1" i="1" smtClean="0">
                            <a:solidFill>
                              <a:schemeClr val="tx1"/>
                            </a:solidFill>
                            <a:latin typeface="Cambria Math" panose="02040503050406030204" pitchFamily="18" charset="0"/>
                          </a:rPr>
                          <m:t>𝒙</m:t>
                        </m:r>
                      </m:e>
                    </m:d>
                  </m:oMath>
                </a14:m>
                <a:r>
                  <a:rPr lang="pt-BR" b="0" i="0" dirty="0">
                    <a:solidFill>
                      <a:schemeClr val="tx1"/>
                    </a:solidFill>
                    <a:effectLst/>
                  </a:rPr>
                  <a:t> que descreva a relação entre </a:t>
                </a:r>
                <a14:m>
                  <m:oMath xmlns:m="http://schemas.openxmlformats.org/officeDocument/2006/math">
                    <m:r>
                      <a:rPr lang="pt-BR" b="1" i="1">
                        <a:solidFill>
                          <a:schemeClr val="tx1"/>
                        </a:solidFill>
                        <a:latin typeface="Cambria Math" panose="02040503050406030204" pitchFamily="18" charset="0"/>
                      </a:rPr>
                      <m:t>𝒙</m:t>
                    </m:r>
                  </m:oMath>
                </a14:m>
                <a:r>
                  <a:rPr lang="pt-BR" b="0" i="0" dirty="0">
                    <a:solidFill>
                      <a:schemeClr val="tx1"/>
                    </a:solidFill>
                    <a:effectLst/>
                  </a:rPr>
                  <a:t> e </a:t>
                </a:r>
                <a14:m>
                  <m:oMath xmlns:m="http://schemas.openxmlformats.org/officeDocument/2006/math">
                    <m:r>
                      <a:rPr lang="pt-BR" b="0" i="1" smtClean="0">
                        <a:solidFill>
                          <a:schemeClr val="tx1"/>
                        </a:solidFill>
                        <a:effectLst/>
                        <a:latin typeface="Cambria Math" panose="02040503050406030204" pitchFamily="18" charset="0"/>
                      </a:rPr>
                      <m:t>𝑦</m:t>
                    </m:r>
                  </m:oMath>
                </a14:m>
                <a:r>
                  <a:rPr lang="pt-BR" b="0" i="0" dirty="0">
                    <a:solidFill>
                      <a:schemeClr val="tx1"/>
                    </a:solidFill>
                    <a:effectLst/>
                  </a:rPr>
                  <a:t>, </a:t>
                </a:r>
                <a:r>
                  <a:rPr lang="pt-BR" b="1" i="1" dirty="0">
                    <a:solidFill>
                      <a:srgbClr val="00B050"/>
                    </a:solidFill>
                    <a:effectLst/>
                  </a:rPr>
                  <a:t>mesmo que os dados coletados estejam corrompidos por ruído</a:t>
                </a:r>
                <a:r>
                  <a:rPr lang="pt-BR" dirty="0">
                    <a:effectLst/>
                  </a:rPr>
                  <a:t>, i.e., </a:t>
                </a:r>
                <a14:m>
                  <m:oMath xmlns:m="http://schemas.openxmlformats.org/officeDocument/2006/math">
                    <m:r>
                      <a:rPr lang="pt-BR" i="1">
                        <a:latin typeface="Cambria Math" panose="02040503050406030204" pitchFamily="18" charset="0"/>
                      </a:rPr>
                      <m:t>𝑦</m:t>
                    </m:r>
                    <m:r>
                      <a:rPr lang="pt-BR" b="0" i="1" smtClean="0">
                        <a:latin typeface="Cambria Math" panose="02040503050406030204" pitchFamily="18" charset="0"/>
                      </a:rPr>
                      <m:t>+</m:t>
                    </m:r>
                    <m:r>
                      <a:rPr lang="pt-BR" b="0" i="1" smtClean="0">
                        <a:latin typeface="Cambria Math" panose="02040503050406030204" pitchFamily="18" charset="0"/>
                      </a:rPr>
                      <m:t>𝑤</m:t>
                    </m:r>
                  </m:oMath>
                </a14:m>
                <a:r>
                  <a:rPr lang="pt-BR" b="0" i="0" dirty="0">
                    <a:solidFill>
                      <a:schemeClr val="tx1"/>
                    </a:solidFill>
                    <a:effectLst/>
                  </a:rPr>
                  <a:t>.</a:t>
                </a:r>
              </a:p>
              <a:p>
                <a:r>
                  <a:rPr lang="pt-BR" b="0" i="0" dirty="0">
                    <a:solidFill>
                      <a:schemeClr val="tx1"/>
                    </a:solidFill>
                    <a:effectLst/>
                  </a:rPr>
                  <a:t>Em outras palavras, a regressão busca </a:t>
                </a:r>
                <a:r>
                  <a:rPr lang="pt-BR" b="1" i="1" dirty="0">
                    <a:solidFill>
                      <a:srgbClr val="7030A0"/>
                    </a:solidFill>
                    <a:effectLst/>
                  </a:rPr>
                  <a:t>capturar</a:t>
                </a:r>
                <a:r>
                  <a:rPr lang="pt-BR" b="0" i="0" dirty="0">
                    <a:solidFill>
                      <a:schemeClr val="tx1"/>
                    </a:solidFill>
                    <a:effectLst/>
                  </a:rPr>
                  <a:t> um </a:t>
                </a:r>
                <a:r>
                  <a:rPr lang="pt-BR" b="1" i="1" dirty="0">
                    <a:solidFill>
                      <a:srgbClr val="00B050"/>
                    </a:solidFill>
                    <a:effectLst/>
                  </a:rPr>
                  <a:t>padrão geral </a:t>
                </a:r>
                <a:r>
                  <a:rPr lang="pt-BR" b="1" i="1" dirty="0">
                    <a:solidFill>
                      <a:schemeClr val="accent2"/>
                    </a:solidFill>
                    <a:effectLst/>
                  </a:rPr>
                  <a:t>por trás</a:t>
                </a:r>
                <a:r>
                  <a:rPr lang="pt-BR" b="1" i="1" dirty="0">
                    <a:solidFill>
                      <a:srgbClr val="00B050"/>
                    </a:solidFill>
                    <a:effectLst/>
                  </a:rPr>
                  <a:t> dos dados, mesmo que </a:t>
                </a:r>
                <a:r>
                  <a:rPr lang="pt-BR" b="1" i="1" dirty="0">
                    <a:solidFill>
                      <a:srgbClr val="00B050"/>
                    </a:solidFill>
                  </a:rPr>
                  <a:t>ruidosos, de forma a se obter uma boa capacidade de </a:t>
                </a:r>
                <a:r>
                  <a:rPr lang="pt-BR" b="1" i="1" dirty="0">
                    <a:solidFill>
                      <a:srgbClr val="7030A0"/>
                    </a:solidFill>
                  </a:rPr>
                  <a:t>generalização</a:t>
                </a:r>
                <a:r>
                  <a:rPr lang="pt-BR" b="0" i="0" dirty="0">
                    <a:solidFill>
                      <a:schemeClr val="tx1"/>
                    </a:solidFill>
                    <a:effectLst/>
                  </a:rPr>
                  <a:t>.</a:t>
                </a:r>
              </a:p>
              <a:p>
                <a:r>
                  <a:rPr lang="pt-BR" dirty="0"/>
                  <a:t>Esse conjunto de </a:t>
                </a:r>
                <a:r>
                  <a:rPr lang="pt-BR" b="1" i="1" dirty="0"/>
                  <a:t>valores coletados</a:t>
                </a:r>
                <a:r>
                  <a:rPr lang="pt-BR" dirty="0"/>
                  <a:t>, ou </a:t>
                </a:r>
                <a:r>
                  <a:rPr lang="pt-BR" b="1" i="1" dirty="0"/>
                  <a:t>experiências prévias</a:t>
                </a:r>
                <a:r>
                  <a:rPr lang="pt-BR" dirty="0"/>
                  <a:t>, será chamado de </a:t>
                </a:r>
                <a:r>
                  <a:rPr lang="pt-BR" b="1" i="1" dirty="0">
                    <a:solidFill>
                      <a:srgbClr val="00B0F0"/>
                    </a:solidFill>
                  </a:rPr>
                  <a:t>conjunto de treinamento</a:t>
                </a:r>
                <a:r>
                  <a:rPr lang="pt-BR" dirty="0"/>
                  <a:t>.</a:t>
                </a:r>
                <a:endParaRPr lang="pt-BR" b="0" i="0" dirty="0">
                  <a:solidFill>
                    <a:schemeClr val="tx1"/>
                  </a:solidFill>
                  <a:effectLst/>
                </a:endParaRPr>
              </a:p>
            </p:txBody>
          </p:sp>
        </mc:Choice>
        <mc:Fallback xmlns="">
          <p:sp>
            <p:nvSpPr>
              <p:cNvPr id="3" name="Espaço Reservado para Conteúdo 2">
                <a:extLst>
                  <a:ext uri="{FF2B5EF4-FFF2-40B4-BE49-F238E27FC236}">
                    <a16:creationId xmlns:a16="http://schemas.microsoft.com/office/drawing/2014/main" id="{5A3F4B73-B00F-2BA0-9FDC-DA79A3BE9A64}"/>
                  </a:ext>
                </a:extLst>
              </p:cNvPr>
              <p:cNvSpPr>
                <a:spLocks noGrp="1" noRot="1" noChangeAspect="1" noMove="1" noResize="1" noEditPoints="1" noAdjustHandles="1" noChangeArrowheads="1" noChangeShapeType="1" noTextEdit="1"/>
              </p:cNvSpPr>
              <p:nvPr>
                <p:ph idx="1"/>
              </p:nvPr>
            </p:nvSpPr>
            <p:spPr>
              <a:xfrm>
                <a:off x="4976261" y="1825624"/>
                <a:ext cx="7064943" cy="5032375"/>
              </a:xfrm>
              <a:blipFill>
                <a:blip r:embed="rId2"/>
                <a:stretch>
                  <a:fillRect l="-1553" t="-1937" r="-1035" b="-1816"/>
                </a:stretch>
              </a:blipFill>
            </p:spPr>
            <p:txBody>
              <a:bodyPr/>
              <a:lstStyle/>
              <a:p>
                <a:r>
                  <a:rPr lang="pt-BR">
                    <a:noFill/>
                  </a:rPr>
                  <a:t> </a:t>
                </a:r>
              </a:p>
            </p:txBody>
          </p:sp>
        </mc:Fallback>
      </mc:AlternateContent>
      <p:sp>
        <p:nvSpPr>
          <p:cNvPr id="7" name="CaixaDeTexto 6">
            <a:extLst>
              <a:ext uri="{FF2B5EF4-FFF2-40B4-BE49-F238E27FC236}">
                <a16:creationId xmlns:a16="http://schemas.microsoft.com/office/drawing/2014/main" id="{70B7FF03-98F9-0FC1-1B8A-E4C33BE1FEB6}"/>
              </a:ext>
            </a:extLst>
          </p:cNvPr>
          <p:cNvSpPr txBox="1"/>
          <p:nvPr/>
        </p:nvSpPr>
        <p:spPr>
          <a:xfrm>
            <a:off x="484743" y="5436820"/>
            <a:ext cx="3988106" cy="307777"/>
          </a:xfrm>
          <a:prstGeom prst="rect">
            <a:avLst/>
          </a:prstGeom>
          <a:noFill/>
        </p:spPr>
        <p:txBody>
          <a:bodyPr wrap="square" rtlCol="0">
            <a:spAutoFit/>
          </a:bodyPr>
          <a:lstStyle/>
          <a:p>
            <a:pPr algn="ctr"/>
            <a:r>
              <a:rPr lang="pt-BR" sz="1400" b="1" dirty="0"/>
              <a:t>OBS</a:t>
            </a:r>
            <a:r>
              <a:rPr lang="pt-BR" sz="1400" dirty="0"/>
              <a:t>.: w representa o ruído contaminando os dados.</a:t>
            </a:r>
          </a:p>
        </p:txBody>
      </p:sp>
      <p:pic>
        <p:nvPicPr>
          <p:cNvPr id="11" name="Imagem 10">
            <a:extLst>
              <a:ext uri="{FF2B5EF4-FFF2-40B4-BE49-F238E27FC236}">
                <a16:creationId xmlns:a16="http://schemas.microsoft.com/office/drawing/2014/main" id="{ED79CC4F-976A-0A15-E178-DCD0B2C946A9}"/>
              </a:ext>
            </a:extLst>
          </p:cNvPr>
          <p:cNvPicPr>
            <a:picLocks noChangeAspect="1"/>
          </p:cNvPicPr>
          <p:nvPr/>
        </p:nvPicPr>
        <p:blipFill rotWithShape="1">
          <a:blip r:embed="rId3"/>
          <a:srcRect l="4036" t="11130" r="9398"/>
          <a:stretch/>
        </p:blipFill>
        <p:spPr>
          <a:xfrm>
            <a:off x="282056" y="2257760"/>
            <a:ext cx="4146725" cy="3192833"/>
          </a:xfrm>
          <a:prstGeom prst="rect">
            <a:avLst/>
          </a:prstGeom>
        </p:spPr>
      </p:pic>
    </p:spTree>
    <p:extLst>
      <p:ext uri="{BB962C8B-B14F-4D97-AF65-F5344CB8AC3E}">
        <p14:creationId xmlns:p14="http://schemas.microsoft.com/office/powerpoint/2010/main" val="60857915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19207</TotalTime>
  <Words>9196</Words>
  <Application>Microsoft Office PowerPoint</Application>
  <PresentationFormat>Widescreen</PresentationFormat>
  <Paragraphs>617</Paragraphs>
  <Slides>54</Slides>
  <Notes>31</Notes>
  <HiddenSlides>0</HiddenSlides>
  <MMClips>0</MMClips>
  <ScaleCrop>false</ScaleCrop>
  <HeadingPairs>
    <vt:vector size="6" baseType="variant">
      <vt:variant>
        <vt:lpstr>Fontes usadas</vt:lpstr>
      </vt:variant>
      <vt:variant>
        <vt:i4>5</vt:i4>
      </vt:variant>
      <vt:variant>
        <vt:lpstr>Tema</vt:lpstr>
      </vt:variant>
      <vt:variant>
        <vt:i4>1</vt:i4>
      </vt:variant>
      <vt:variant>
        <vt:lpstr>Títulos de slides</vt:lpstr>
      </vt:variant>
      <vt:variant>
        <vt:i4>54</vt:i4>
      </vt:variant>
    </vt:vector>
  </HeadingPairs>
  <TitlesOfParts>
    <vt:vector size="60" baseType="lpstr">
      <vt:lpstr>Arial</vt:lpstr>
      <vt:lpstr>Calibri</vt:lpstr>
      <vt:lpstr>Calibri Light</vt:lpstr>
      <vt:lpstr>Cambria Math</vt:lpstr>
      <vt:lpstr>Wingdings</vt:lpstr>
      <vt:lpstr>Office Theme</vt:lpstr>
      <vt:lpstr>T319 - Introdução ao Aprendizado de Máquina: Regressão Linear (Parte I)</vt:lpstr>
      <vt:lpstr>Motivação</vt:lpstr>
      <vt:lpstr>Motivação</vt:lpstr>
      <vt:lpstr>Apresentação do PowerPoint</vt:lpstr>
      <vt:lpstr>Regressão linear</vt:lpstr>
      <vt:lpstr>Qual o objetivo da regressão linear?</vt:lpstr>
      <vt:lpstr>Relação matemática real entre x e y</vt:lpstr>
      <vt:lpstr>Dados ruidosos</vt:lpstr>
      <vt:lpstr>O objetivo geral da regressão linear</vt:lpstr>
      <vt:lpstr>Qual é o paradigma de aprendizado?</vt:lpstr>
      <vt:lpstr>Qual é o paradigma de aprendizado?</vt:lpstr>
      <vt:lpstr>Por que linear?</vt:lpstr>
      <vt:lpstr>Por que linear?</vt:lpstr>
      <vt:lpstr>Por que linear?</vt:lpstr>
      <vt:lpstr>Função hipótese</vt:lpstr>
      <vt:lpstr>Espaço de hipóteses</vt:lpstr>
      <vt:lpstr>Refinando o objetivo da regressão linear</vt:lpstr>
      <vt:lpstr>Definição formal do problema</vt:lpstr>
      <vt:lpstr>Definição formal do problema</vt:lpstr>
      <vt:lpstr>Definição formal do problema</vt:lpstr>
      <vt:lpstr>Função de erro</vt:lpstr>
      <vt:lpstr>Função de erro</vt:lpstr>
      <vt:lpstr>Resumo do problema da regressão</vt:lpstr>
      <vt:lpstr>Apresentação do PowerPoint</vt:lpstr>
      <vt:lpstr>Como minimizar a função de erro?</vt:lpstr>
      <vt:lpstr>Como minimizar a função de erro?</vt:lpstr>
      <vt:lpstr>Como minimizar a função de erro?</vt:lpstr>
      <vt:lpstr>Apresentação do PowerPoint</vt:lpstr>
      <vt:lpstr>Como minimizar a função de erro?</vt:lpstr>
      <vt:lpstr>Equação normal</vt:lpstr>
      <vt:lpstr>Observações quanto a equação normal</vt:lpstr>
      <vt:lpstr>Superfície de erro</vt:lpstr>
      <vt:lpstr>Apresentação do PowerPoint</vt:lpstr>
      <vt:lpstr>Superfície de erro</vt:lpstr>
      <vt:lpstr>Superfície de erro</vt:lpstr>
      <vt:lpstr>Superfície de erro</vt:lpstr>
      <vt:lpstr>Superfície de erro</vt:lpstr>
      <vt:lpstr>Superfície de erro</vt:lpstr>
      <vt:lpstr>Plotando a superfície de erro</vt:lpstr>
      <vt:lpstr>Plotando a superfície de erro</vt:lpstr>
      <vt:lpstr>Plotando a superfície de erro</vt:lpstr>
      <vt:lpstr>Plotando a superfície de erro</vt:lpstr>
      <vt:lpstr>Plotando a superfície de contorno</vt:lpstr>
      <vt:lpstr>Apresentação do PowerPoint</vt:lpstr>
      <vt:lpstr>Desvantagens da equação normal</vt:lpstr>
      <vt:lpstr>Desvantagens da forma fechada (eq. normal)</vt:lpstr>
      <vt:lpstr>Apresentação do PowerPoint</vt:lpstr>
      <vt:lpstr>Abordagens iterativas de otimização</vt:lpstr>
      <vt:lpstr>Abordagens iterativas de otimização</vt:lpstr>
      <vt:lpstr>Tarefas</vt:lpstr>
      <vt:lpstr>Apresentação do PowerPoint</vt:lpstr>
      <vt:lpstr>Apresentação do PowerPoint</vt:lpstr>
      <vt:lpstr>Apresentação do PowerPoint</vt:lpstr>
      <vt:lpstr>Apresentação do PowerPoint</vt:lpstr>
    </vt:vector>
  </TitlesOfParts>
  <Company>UGent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Felipe Augusto Pereira de Figueiredo (UGent-imec)</dc:creator>
  <cp:lastModifiedBy>Felipe Augusto Pereira de Figueiredo</cp:lastModifiedBy>
  <cp:revision>2501</cp:revision>
  <dcterms:created xsi:type="dcterms:W3CDTF">2020-02-17T11:18:32Z</dcterms:created>
  <dcterms:modified xsi:type="dcterms:W3CDTF">2024-08-30T18:19:28Z</dcterms:modified>
</cp:coreProperties>
</file>